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59"/>
    <a:srgbClr val="9844FF"/>
    <a:srgbClr val="FF904D"/>
    <a:srgbClr val="0098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529"/>
    <p:restoredTop sz="94640"/>
  </p:normalViewPr>
  <p:slideViewPr>
    <p:cSldViewPr snapToGrid="0">
      <p:cViewPr varScale="1">
        <p:scale>
          <a:sx n="92" d="100"/>
          <a:sy n="92" d="100"/>
        </p:scale>
        <p:origin x="176"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5E78E3-D474-8ED2-84E5-8DE6B593D5D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DB71F7A-17D6-A535-AB94-155742175E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2E55009-FE43-E4A8-F1F7-5D9F95D69C7C}"/>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5" name="Espace réservé du pied de page 4">
            <a:extLst>
              <a:ext uri="{FF2B5EF4-FFF2-40B4-BE49-F238E27FC236}">
                <a16:creationId xmlns:a16="http://schemas.microsoft.com/office/drawing/2014/main" id="{7832921D-F199-CE27-6232-9FAFD89D740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D2B27E-EE78-7345-EEBA-E602279CACB9}"/>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3470941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6E3D46-DB0B-4E62-8143-701615C6FD4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3387ECE-10B9-0E01-0C20-6C6378AF640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FEF615C-A7D6-CD37-789F-04C4752663EE}"/>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5" name="Espace réservé du pied de page 4">
            <a:extLst>
              <a:ext uri="{FF2B5EF4-FFF2-40B4-BE49-F238E27FC236}">
                <a16:creationId xmlns:a16="http://schemas.microsoft.com/office/drawing/2014/main" id="{26EDDE04-5FC2-D389-1AC8-28FD4D55DBB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D5BB6EE-95FA-C386-397C-126892C5ABE6}"/>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2524553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697CF2-AAED-B1C0-446B-0689264474D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9137A78-9DD9-1C8B-85AB-AE04C892A6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55CA1AC-3AB1-1167-CA55-E04D29CE8C5A}"/>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5" name="Espace réservé du pied de page 4">
            <a:extLst>
              <a:ext uri="{FF2B5EF4-FFF2-40B4-BE49-F238E27FC236}">
                <a16:creationId xmlns:a16="http://schemas.microsoft.com/office/drawing/2014/main" id="{1570619C-E8DC-3AAD-A9C8-5C333678CF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C5446E-1F10-EA95-A835-596682B09445}"/>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3231437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3ECEE-9809-E501-D6D8-54D3F4C49C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4A55C5A-F7E9-D293-330E-AECBE02BB80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3C6F39E-4BFD-6F2C-D159-5F5B5358390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4F893C7-C574-497E-C428-533BAA005C65}"/>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6" name="Espace réservé du pied de page 5">
            <a:extLst>
              <a:ext uri="{FF2B5EF4-FFF2-40B4-BE49-F238E27FC236}">
                <a16:creationId xmlns:a16="http://schemas.microsoft.com/office/drawing/2014/main" id="{7D491659-2E1D-9395-669E-AC6840E4B39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C633297-7AAE-3EB9-24A7-F0D6EE2C735C}"/>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3207850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93E810-4BEA-F4AE-ADA8-912C645F885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6B3E5F4-E26C-D78D-5D2A-A21AE46FE9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E71C47B-D766-D73F-EC90-F5DE9C597EC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448F123-6DE3-6E48-37B6-4EA1F45FCA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AF56740-3E0A-0DD6-444C-C5DA90839E6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7835842-03FD-DA93-429B-DAABE6FFF87B}"/>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8" name="Espace réservé du pied de page 7">
            <a:extLst>
              <a:ext uri="{FF2B5EF4-FFF2-40B4-BE49-F238E27FC236}">
                <a16:creationId xmlns:a16="http://schemas.microsoft.com/office/drawing/2014/main" id="{BE841456-300E-5A74-A184-C091F8253A2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DE522C9-AFCC-829D-54E0-DD33536DDD94}"/>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636689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5CF2FD-27C6-94D1-1370-0AC83058D73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F3BEC5B-1B1A-2C4B-BA36-A8A07330162C}"/>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4" name="Espace réservé du pied de page 3">
            <a:extLst>
              <a:ext uri="{FF2B5EF4-FFF2-40B4-BE49-F238E27FC236}">
                <a16:creationId xmlns:a16="http://schemas.microsoft.com/office/drawing/2014/main" id="{0EEBF310-F3E1-A101-188B-2F8DA617946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2CD05A-CBB9-7BE2-3B57-9D0FF39C211B}"/>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232449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C9AC67A-15D8-5EAF-73A9-5BD8204719D3}"/>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3" name="Espace réservé du pied de page 2">
            <a:extLst>
              <a:ext uri="{FF2B5EF4-FFF2-40B4-BE49-F238E27FC236}">
                <a16:creationId xmlns:a16="http://schemas.microsoft.com/office/drawing/2014/main" id="{298FB0FB-91D1-3848-0F5B-B08EBE28D40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8092023-817C-578A-28EE-CACC632B3EA6}"/>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3304393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71C281-5378-FCCB-3E06-61B6023BF98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B9EDE74-351D-E885-37A0-DD912D8891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C2E2F2B-A7F6-D293-8A42-ECBB61F3E7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747E0E-8AFF-AE99-DBEB-B441A6D8470E}"/>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6" name="Espace réservé du pied de page 5">
            <a:extLst>
              <a:ext uri="{FF2B5EF4-FFF2-40B4-BE49-F238E27FC236}">
                <a16:creationId xmlns:a16="http://schemas.microsoft.com/office/drawing/2014/main" id="{D134767F-A601-85BA-5DDC-89FD6CB4CD3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420A90B-3FC8-5F4F-2210-F4EBCDE39E89}"/>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235367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27294-B847-7448-A424-77E40EDE688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D36FE0F-1C0B-510B-39FE-39E0BD8EDF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0062FB0-4BF2-A677-BE60-10DBAB289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617DCBD-E54F-318C-003F-790E32B79549}"/>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6" name="Espace réservé du pied de page 5">
            <a:extLst>
              <a:ext uri="{FF2B5EF4-FFF2-40B4-BE49-F238E27FC236}">
                <a16:creationId xmlns:a16="http://schemas.microsoft.com/office/drawing/2014/main" id="{5107F277-B688-CDCD-3210-6F791A1482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02C6A3-0089-5482-D890-FB4AA0460DB4}"/>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1273296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CE7FAB-82EA-7967-BF7D-FE1DCE0F87D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C7E1ACC-886B-3E51-498E-204F0C99E23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1CE67A-8142-360C-B636-F4D5C272352D}"/>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5" name="Espace réservé du pied de page 4">
            <a:extLst>
              <a:ext uri="{FF2B5EF4-FFF2-40B4-BE49-F238E27FC236}">
                <a16:creationId xmlns:a16="http://schemas.microsoft.com/office/drawing/2014/main" id="{9B80184B-6C31-2776-1C63-9F5F810A19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4885A2-64E9-5752-8A48-5B0D6753B78F}"/>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1984083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64A086E-4506-1715-3A01-5779886D8E8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E1ADCDF-2935-C355-955F-FCF2A606645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A1E598-AD08-8CFF-0ED9-CAAA63A2977D}"/>
              </a:ext>
            </a:extLst>
          </p:cNvPr>
          <p:cNvSpPr>
            <a:spLocks noGrp="1"/>
          </p:cNvSpPr>
          <p:nvPr>
            <p:ph type="dt" sz="half" idx="10"/>
          </p:nvPr>
        </p:nvSpPr>
        <p:spPr/>
        <p:txBody>
          <a:bodyPr/>
          <a:lstStyle/>
          <a:p>
            <a:fld id="{98AC4849-6286-2E41-A7EC-BD7A345DF97A}" type="datetimeFigureOut">
              <a:rPr lang="fr-FR" smtClean="0"/>
              <a:t>14/06/2023</a:t>
            </a:fld>
            <a:endParaRPr lang="fr-FR"/>
          </a:p>
        </p:txBody>
      </p:sp>
      <p:sp>
        <p:nvSpPr>
          <p:cNvPr id="5" name="Espace réservé du pied de page 4">
            <a:extLst>
              <a:ext uri="{FF2B5EF4-FFF2-40B4-BE49-F238E27FC236}">
                <a16:creationId xmlns:a16="http://schemas.microsoft.com/office/drawing/2014/main" id="{4536C084-805D-B5E3-2892-13E924694D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5F92911-D430-FEED-56B9-02428BD1A480}"/>
              </a:ext>
            </a:extLst>
          </p:cNvPr>
          <p:cNvSpPr>
            <a:spLocks noGrp="1"/>
          </p:cNvSpPr>
          <p:nvPr>
            <p:ph type="sldNum" sz="quarter" idx="12"/>
          </p:nvPr>
        </p:nvSpPr>
        <p:spPr/>
        <p:txBody>
          <a:bodyPr/>
          <a:lstStyle/>
          <a:p>
            <a:fld id="{9F9FEF48-2C18-5E4E-9DEC-C5C810F090AC}" type="slidenum">
              <a:rPr lang="fr-FR" smtClean="0"/>
              <a:t>‹N°›</a:t>
            </a:fld>
            <a:endParaRPr lang="fr-FR"/>
          </a:p>
        </p:txBody>
      </p:sp>
    </p:spTree>
    <p:extLst>
      <p:ext uri="{BB962C8B-B14F-4D97-AF65-F5344CB8AC3E}">
        <p14:creationId xmlns:p14="http://schemas.microsoft.com/office/powerpoint/2010/main" val="270403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9C24FB-EEDF-DC51-B7EC-D484F7E332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7FDC96F-32AE-1200-F7E9-1E2093488B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AB24D07-4B3A-94BA-463D-079B449C5D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C4849-6286-2E41-A7EC-BD7A345DF97A}" type="datetimeFigureOut">
              <a:rPr lang="fr-FR" smtClean="0"/>
              <a:t>14/06/2023</a:t>
            </a:fld>
            <a:endParaRPr lang="fr-FR"/>
          </a:p>
        </p:txBody>
      </p:sp>
      <p:sp>
        <p:nvSpPr>
          <p:cNvPr id="5" name="Espace réservé du pied de page 4">
            <a:extLst>
              <a:ext uri="{FF2B5EF4-FFF2-40B4-BE49-F238E27FC236}">
                <a16:creationId xmlns:a16="http://schemas.microsoft.com/office/drawing/2014/main" id="{5483C99E-4EC1-B4D4-B46A-FBFCBA7785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636F391-EF2A-36D8-BB06-9A4B8EDFCD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9FEF48-2C18-5E4E-9DEC-C5C810F090AC}" type="slidenum">
              <a:rPr lang="fr-FR" smtClean="0"/>
              <a:t>‹N°›</a:t>
            </a:fld>
            <a:endParaRPr lang="fr-FR"/>
          </a:p>
        </p:txBody>
      </p:sp>
    </p:spTree>
    <p:extLst>
      <p:ext uri="{BB962C8B-B14F-4D97-AF65-F5344CB8AC3E}">
        <p14:creationId xmlns:p14="http://schemas.microsoft.com/office/powerpoint/2010/main" val="383848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3365500" cy="3022600"/>
          </a:xfrm>
          <a:prstGeom prst="rect">
            <a:avLst/>
          </a:prstGeom>
        </p:spPr>
      </p:pic>
      <p:sp>
        <p:nvSpPr>
          <p:cNvPr id="2" name="ZoneTexte 1">
            <a:extLst>
              <a:ext uri="{FF2B5EF4-FFF2-40B4-BE49-F238E27FC236}">
                <a16:creationId xmlns:a16="http://schemas.microsoft.com/office/drawing/2014/main" id="{D8F747D9-23DE-B137-7AE9-54A5550DD938}"/>
              </a:ext>
            </a:extLst>
          </p:cNvPr>
          <p:cNvSpPr txBox="1"/>
          <p:nvPr/>
        </p:nvSpPr>
        <p:spPr>
          <a:xfrm>
            <a:off x="2553195" y="1713695"/>
            <a:ext cx="7623958" cy="3416320"/>
          </a:xfrm>
          <a:prstGeom prst="rect">
            <a:avLst/>
          </a:prstGeom>
          <a:noFill/>
        </p:spPr>
        <p:txBody>
          <a:bodyPr wrap="square" rtlCol="0">
            <a:spAutoFit/>
          </a:bodyPr>
          <a:lstStyle/>
          <a:p>
            <a:pPr algn="ctr"/>
            <a:r>
              <a:rPr lang="fr-FR" sz="7200" dirty="0">
                <a:latin typeface="Gagalin" pitchFamily="2" charset="0"/>
              </a:rPr>
              <a:t> Méthodologie mon exposé en sciences</a:t>
            </a:r>
          </a:p>
        </p:txBody>
      </p:sp>
      <p:sp>
        <p:nvSpPr>
          <p:cNvPr id="3" name="ZoneTexte 2">
            <a:extLst>
              <a:ext uri="{FF2B5EF4-FFF2-40B4-BE49-F238E27FC236}">
                <a16:creationId xmlns:a16="http://schemas.microsoft.com/office/drawing/2014/main" id="{6A524FE3-7074-B282-9FBD-0CEB10E03E9F}"/>
              </a:ext>
            </a:extLst>
          </p:cNvPr>
          <p:cNvSpPr txBox="1"/>
          <p:nvPr/>
        </p:nvSpPr>
        <p:spPr>
          <a:xfrm rot="16200000">
            <a:off x="8437930" y="1986839"/>
            <a:ext cx="7043738" cy="830997"/>
          </a:xfrm>
          <a:prstGeom prst="rect">
            <a:avLst/>
          </a:prstGeom>
          <a:noFill/>
        </p:spPr>
        <p:txBody>
          <a:bodyPr wrap="square" rtlCol="0">
            <a:spAutoFit/>
          </a:bodyPr>
          <a:lstStyle/>
          <a:p>
            <a:r>
              <a:rPr lang="fr-FR" sz="2400" dirty="0">
                <a:solidFill>
                  <a:schemeClr val="bg1"/>
                </a:solidFill>
                <a:latin typeface="Belleza" pitchFamily="2" charset="77"/>
              </a:rPr>
              <a:t>www.laclassedemallory.net</a:t>
            </a:r>
          </a:p>
          <a:p>
            <a:endParaRPr lang="fr-FR" sz="2400" dirty="0">
              <a:solidFill>
                <a:schemeClr val="bg1"/>
              </a:solidFill>
              <a:latin typeface="Belleza" pitchFamily="2" charset="77"/>
            </a:endParaRPr>
          </a:p>
        </p:txBody>
      </p:sp>
    </p:spTree>
    <p:extLst>
      <p:ext uri="{BB962C8B-B14F-4D97-AF65-F5344CB8AC3E}">
        <p14:creationId xmlns:p14="http://schemas.microsoft.com/office/powerpoint/2010/main" val="244198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98B2"/>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2" name="ZoneTexte 1">
            <a:extLst>
              <a:ext uri="{FF2B5EF4-FFF2-40B4-BE49-F238E27FC236}">
                <a16:creationId xmlns:a16="http://schemas.microsoft.com/office/drawing/2014/main" id="{D8F747D9-23DE-B137-7AE9-54A5550DD938}"/>
              </a:ext>
            </a:extLst>
          </p:cNvPr>
          <p:cNvSpPr txBox="1"/>
          <p:nvPr/>
        </p:nvSpPr>
        <p:spPr>
          <a:xfrm>
            <a:off x="2328863" y="911135"/>
            <a:ext cx="8660595" cy="707886"/>
          </a:xfrm>
          <a:prstGeom prst="rect">
            <a:avLst/>
          </a:prstGeom>
          <a:noFill/>
        </p:spPr>
        <p:txBody>
          <a:bodyPr wrap="square" rtlCol="0">
            <a:spAutoFit/>
          </a:bodyPr>
          <a:lstStyle/>
          <a:p>
            <a:r>
              <a:rPr lang="fr-FR" sz="4000" dirty="0">
                <a:latin typeface="Gagalin" pitchFamily="2" charset="0"/>
              </a:rPr>
              <a:t>  1 – Qu’</a:t>
            </a:r>
            <a:r>
              <a:rPr lang="fr-FR" sz="4000" dirty="0" err="1">
                <a:latin typeface="Gagalin" pitchFamily="2" charset="0"/>
              </a:rPr>
              <a:t>est-ce-qu’un</a:t>
            </a:r>
            <a:r>
              <a:rPr lang="fr-FR" sz="4000" dirty="0">
                <a:latin typeface="Gagalin" pitchFamily="2" charset="0"/>
              </a:rPr>
              <a:t> exposé ?</a:t>
            </a:r>
          </a:p>
        </p:txBody>
      </p:sp>
      <p:sp>
        <p:nvSpPr>
          <p:cNvPr id="3" name="ZoneTexte 2">
            <a:extLst>
              <a:ext uri="{FF2B5EF4-FFF2-40B4-BE49-F238E27FC236}">
                <a16:creationId xmlns:a16="http://schemas.microsoft.com/office/drawing/2014/main" id="{14A8C8EB-4F22-9C83-DF98-6D8EFA452B2F}"/>
              </a:ext>
            </a:extLst>
          </p:cNvPr>
          <p:cNvSpPr txBox="1"/>
          <p:nvPr/>
        </p:nvSpPr>
        <p:spPr>
          <a:xfrm>
            <a:off x="914400" y="2169945"/>
            <a:ext cx="7043738" cy="4154984"/>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Un exposé est une présentation orale sur un sujet donné. </a:t>
            </a:r>
          </a:p>
          <a:p>
            <a:pPr marL="342900" indent="-342900">
              <a:buFont typeface="Arial" panose="020B0604020202020204" pitchFamily="34" charset="0"/>
              <a:buChar char="•"/>
            </a:pPr>
            <a:r>
              <a:rPr lang="fr-FR" sz="2400" dirty="0">
                <a:latin typeface="Belleza" pitchFamily="2" charset="77"/>
              </a:rPr>
              <a:t>Un exposé a pour but d’informer les personnes qui l’entendent. Les informations données doivent donc être reconnues comme vraies et sourcées.</a:t>
            </a:r>
          </a:p>
          <a:p>
            <a:pPr marL="342900" indent="-342900">
              <a:buFont typeface="Arial" panose="020B0604020202020204" pitchFamily="34" charset="0"/>
              <a:buChar char="•"/>
            </a:pPr>
            <a:r>
              <a:rPr lang="fr-FR" sz="2400" dirty="0">
                <a:latin typeface="Belleza" pitchFamily="2" charset="77"/>
              </a:rPr>
              <a:t>Un exposé peut être accompagné de supports visuels tels que des affiches, une présentation informatique comme celle que tu es en train de regarder ou des extraits vidéos. </a:t>
            </a:r>
          </a:p>
          <a:p>
            <a:pPr marL="342900" indent="-342900">
              <a:buFont typeface="Arial" panose="020B0604020202020204" pitchFamily="34" charset="0"/>
              <a:buChar char="•"/>
            </a:pPr>
            <a:r>
              <a:rPr lang="fr-FR" sz="2400" dirty="0">
                <a:latin typeface="Belleza" pitchFamily="2" charset="77"/>
              </a:rPr>
              <a:t>Un exposé est présenté par un ou plusieurs orateurs.</a:t>
            </a:r>
          </a:p>
          <a:p>
            <a:endParaRPr lang="fr-FR" sz="2400" dirty="0">
              <a:latin typeface="Belleza" pitchFamily="2" charset="77"/>
            </a:endParaRPr>
          </a:p>
        </p:txBody>
      </p:sp>
      <p:pic>
        <p:nvPicPr>
          <p:cNvPr id="1026" name="Picture 2" descr="Passer un oral | Professeur à domicile &amp; Correctrice">
            <a:extLst>
              <a:ext uri="{FF2B5EF4-FFF2-40B4-BE49-F238E27FC236}">
                <a16:creationId xmlns:a16="http://schemas.microsoft.com/office/drawing/2014/main" id="{34D1C718-FA9F-FEC5-8C8C-F9AFD8979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138" y="2485093"/>
            <a:ext cx="3301088" cy="230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737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904D"/>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2" name="ZoneTexte 1">
            <a:extLst>
              <a:ext uri="{FF2B5EF4-FFF2-40B4-BE49-F238E27FC236}">
                <a16:creationId xmlns:a16="http://schemas.microsoft.com/office/drawing/2014/main" id="{D8F747D9-23DE-B137-7AE9-54A5550DD938}"/>
              </a:ext>
            </a:extLst>
          </p:cNvPr>
          <p:cNvSpPr txBox="1"/>
          <p:nvPr/>
        </p:nvSpPr>
        <p:spPr>
          <a:xfrm>
            <a:off x="2328863" y="911135"/>
            <a:ext cx="8660595" cy="707886"/>
          </a:xfrm>
          <a:prstGeom prst="rect">
            <a:avLst/>
          </a:prstGeom>
          <a:noFill/>
        </p:spPr>
        <p:txBody>
          <a:bodyPr wrap="square" rtlCol="0">
            <a:spAutoFit/>
          </a:bodyPr>
          <a:lstStyle/>
          <a:p>
            <a:r>
              <a:rPr lang="fr-FR" sz="4000" dirty="0">
                <a:latin typeface="Gagalin" pitchFamily="2" charset="0"/>
              </a:rPr>
              <a:t>  2 – comment procéder ?</a:t>
            </a:r>
          </a:p>
        </p:txBody>
      </p:sp>
      <p:sp>
        <p:nvSpPr>
          <p:cNvPr id="3" name="ZoneTexte 2">
            <a:extLst>
              <a:ext uri="{FF2B5EF4-FFF2-40B4-BE49-F238E27FC236}">
                <a16:creationId xmlns:a16="http://schemas.microsoft.com/office/drawing/2014/main" id="{14A8C8EB-4F22-9C83-DF98-6D8EFA452B2F}"/>
              </a:ext>
            </a:extLst>
          </p:cNvPr>
          <p:cNvSpPr txBox="1"/>
          <p:nvPr/>
        </p:nvSpPr>
        <p:spPr>
          <a:xfrm>
            <a:off x="914400" y="2065895"/>
            <a:ext cx="5329238" cy="2308324"/>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Tout d’abord, tu vas choisir le thème de ton exposé parmi ceux proposés.</a:t>
            </a:r>
          </a:p>
          <a:p>
            <a:pPr marL="342900" indent="-342900">
              <a:buFont typeface="Arial" panose="020B0604020202020204" pitchFamily="34" charset="0"/>
              <a:buChar char="•"/>
            </a:pPr>
            <a:r>
              <a:rPr lang="fr-FR" sz="2400" dirty="0">
                <a:latin typeface="Belleza" pitchFamily="2" charset="77"/>
              </a:rPr>
              <a:t>Pour t’aider, tu trouveras également un sommaire qui t’indiquera quels points aborder durant ta présentation. Il orientera aussi tes recherches. </a:t>
            </a:r>
          </a:p>
        </p:txBody>
      </p:sp>
      <p:sp>
        <p:nvSpPr>
          <p:cNvPr id="5" name="Rectangle : coins arrondis 4">
            <a:extLst>
              <a:ext uri="{FF2B5EF4-FFF2-40B4-BE49-F238E27FC236}">
                <a16:creationId xmlns:a16="http://schemas.microsoft.com/office/drawing/2014/main" id="{6191D4A9-1748-7AD9-ECA8-F306C715D3EA}"/>
              </a:ext>
            </a:extLst>
          </p:cNvPr>
          <p:cNvSpPr/>
          <p:nvPr/>
        </p:nvSpPr>
        <p:spPr>
          <a:xfrm>
            <a:off x="914400" y="4620219"/>
            <a:ext cx="4843463" cy="1311791"/>
          </a:xfrm>
          <a:prstGeom prst="roundRect">
            <a:avLst/>
          </a:prstGeom>
          <a:solidFill>
            <a:srgbClr val="FFD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82042B82-9C82-C7D0-8DD3-C1EE49854B3E}"/>
              </a:ext>
            </a:extLst>
          </p:cNvPr>
          <p:cNvSpPr txBox="1"/>
          <p:nvPr/>
        </p:nvSpPr>
        <p:spPr>
          <a:xfrm>
            <a:off x="1114425" y="4991229"/>
            <a:ext cx="3843338" cy="923330"/>
          </a:xfrm>
          <a:prstGeom prst="rect">
            <a:avLst/>
          </a:prstGeom>
          <a:noFill/>
        </p:spPr>
        <p:txBody>
          <a:bodyPr wrap="square" rtlCol="0">
            <a:spAutoFit/>
          </a:bodyPr>
          <a:lstStyle/>
          <a:p>
            <a:r>
              <a:rPr lang="fr-FR" sz="1800" dirty="0">
                <a:latin typeface="Belleza" pitchFamily="2" charset="77"/>
              </a:rPr>
              <a:t>Choisis un thème qui t’intéresse, il sera plus facile pour toi d’en parler ensuite. </a:t>
            </a:r>
          </a:p>
          <a:p>
            <a:endParaRPr lang="fr-FR" dirty="0"/>
          </a:p>
        </p:txBody>
      </p:sp>
      <p:pic>
        <p:nvPicPr>
          <p:cNvPr id="3074" name="Picture 2" descr="Conseil - Icônes les communications gratuites">
            <a:extLst>
              <a:ext uri="{FF2B5EF4-FFF2-40B4-BE49-F238E27FC236}">
                <a16:creationId xmlns:a16="http://schemas.microsoft.com/office/drawing/2014/main" id="{108EE414-74F2-0709-A2C5-C1E734D5C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2290" y="4745693"/>
            <a:ext cx="1025573" cy="102557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Une image contenant texte, capture d’écran, Police&#10;&#10;Description générée automatiquement">
            <a:extLst>
              <a:ext uri="{FF2B5EF4-FFF2-40B4-BE49-F238E27FC236}">
                <a16:creationId xmlns:a16="http://schemas.microsoft.com/office/drawing/2014/main" id="{A2C8E2FE-353F-2326-A0E1-EFAE0915921A}"/>
              </a:ext>
            </a:extLst>
          </p:cNvPr>
          <p:cNvPicPr>
            <a:picLocks noChangeAspect="1"/>
          </p:cNvPicPr>
          <p:nvPr/>
        </p:nvPicPr>
        <p:blipFill>
          <a:blip r:embed="rId4"/>
          <a:stretch>
            <a:fillRect/>
          </a:stretch>
        </p:blipFill>
        <p:spPr>
          <a:xfrm rot="20802620">
            <a:off x="9030121" y="1265078"/>
            <a:ext cx="2150480" cy="3035606"/>
          </a:xfrm>
          <a:prstGeom prst="rect">
            <a:avLst/>
          </a:prstGeom>
        </p:spPr>
      </p:pic>
      <p:pic>
        <p:nvPicPr>
          <p:cNvPr id="15" name="Image 14" descr="Une image contenant texte, capture d’écran, Police&#10;&#10;Description générée automatiquement">
            <a:extLst>
              <a:ext uri="{FF2B5EF4-FFF2-40B4-BE49-F238E27FC236}">
                <a16:creationId xmlns:a16="http://schemas.microsoft.com/office/drawing/2014/main" id="{1FAE0D55-D408-4D8D-DFE9-25ECF1541835}"/>
              </a:ext>
            </a:extLst>
          </p:cNvPr>
          <p:cNvPicPr>
            <a:picLocks noChangeAspect="1"/>
          </p:cNvPicPr>
          <p:nvPr/>
        </p:nvPicPr>
        <p:blipFill>
          <a:blip r:embed="rId5"/>
          <a:stretch>
            <a:fillRect/>
          </a:stretch>
        </p:blipFill>
        <p:spPr>
          <a:xfrm>
            <a:off x="8031519" y="2825209"/>
            <a:ext cx="2150481" cy="3035606"/>
          </a:xfrm>
          <a:prstGeom prst="rect">
            <a:avLst/>
          </a:prstGeom>
        </p:spPr>
      </p:pic>
      <p:pic>
        <p:nvPicPr>
          <p:cNvPr id="9" name="Image 8" descr="Une image contenant texte, capture d’écran, Police&#10;&#10;Description générée automatiquement">
            <a:extLst>
              <a:ext uri="{FF2B5EF4-FFF2-40B4-BE49-F238E27FC236}">
                <a16:creationId xmlns:a16="http://schemas.microsoft.com/office/drawing/2014/main" id="{1DD979CD-877D-AD0A-D3EA-7DF0A458CB12}"/>
              </a:ext>
            </a:extLst>
          </p:cNvPr>
          <p:cNvPicPr>
            <a:picLocks noChangeAspect="1"/>
          </p:cNvPicPr>
          <p:nvPr/>
        </p:nvPicPr>
        <p:blipFill>
          <a:blip r:embed="rId6"/>
          <a:stretch>
            <a:fillRect/>
          </a:stretch>
        </p:blipFill>
        <p:spPr>
          <a:xfrm rot="895878">
            <a:off x="6798436" y="1892531"/>
            <a:ext cx="2150481" cy="3035606"/>
          </a:xfrm>
          <a:prstGeom prst="rect">
            <a:avLst/>
          </a:prstGeom>
        </p:spPr>
      </p:pic>
    </p:spTree>
    <p:extLst>
      <p:ext uri="{BB962C8B-B14F-4D97-AF65-F5344CB8AC3E}">
        <p14:creationId xmlns:p14="http://schemas.microsoft.com/office/powerpoint/2010/main" val="3268413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04D"/>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2" name="ZoneTexte 1">
            <a:extLst>
              <a:ext uri="{FF2B5EF4-FFF2-40B4-BE49-F238E27FC236}">
                <a16:creationId xmlns:a16="http://schemas.microsoft.com/office/drawing/2014/main" id="{D8F747D9-23DE-B137-7AE9-54A5550DD938}"/>
              </a:ext>
            </a:extLst>
          </p:cNvPr>
          <p:cNvSpPr txBox="1"/>
          <p:nvPr/>
        </p:nvSpPr>
        <p:spPr>
          <a:xfrm>
            <a:off x="2328863" y="911135"/>
            <a:ext cx="8660595" cy="707886"/>
          </a:xfrm>
          <a:prstGeom prst="rect">
            <a:avLst/>
          </a:prstGeom>
          <a:noFill/>
        </p:spPr>
        <p:txBody>
          <a:bodyPr wrap="square" rtlCol="0">
            <a:spAutoFit/>
          </a:bodyPr>
          <a:lstStyle/>
          <a:p>
            <a:r>
              <a:rPr lang="fr-FR" sz="4000" dirty="0">
                <a:latin typeface="Gagalin" pitchFamily="2" charset="0"/>
              </a:rPr>
              <a:t>  2 – comment procéder ?</a:t>
            </a:r>
          </a:p>
        </p:txBody>
      </p:sp>
      <p:sp>
        <p:nvSpPr>
          <p:cNvPr id="3" name="ZoneTexte 2">
            <a:extLst>
              <a:ext uri="{FF2B5EF4-FFF2-40B4-BE49-F238E27FC236}">
                <a16:creationId xmlns:a16="http://schemas.microsoft.com/office/drawing/2014/main" id="{14A8C8EB-4F22-9C83-DF98-6D8EFA452B2F}"/>
              </a:ext>
            </a:extLst>
          </p:cNvPr>
          <p:cNvSpPr txBox="1"/>
          <p:nvPr/>
        </p:nvSpPr>
        <p:spPr>
          <a:xfrm>
            <a:off x="914400" y="2065895"/>
            <a:ext cx="5329238" cy="2308324"/>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Une fois le thème choisi, tu vas devoir effectuer des recherches.</a:t>
            </a:r>
          </a:p>
          <a:p>
            <a:pPr marL="342900" indent="-342900">
              <a:buFont typeface="Arial" panose="020B0604020202020204" pitchFamily="34" charset="0"/>
              <a:buChar char="•"/>
            </a:pPr>
            <a:r>
              <a:rPr lang="fr-FR" sz="2400" dirty="0">
                <a:latin typeface="Belleza" pitchFamily="2" charset="77"/>
              </a:rPr>
              <a:t>Tu peux chercher :</a:t>
            </a:r>
          </a:p>
          <a:p>
            <a:pPr marL="800100" lvl="1" indent="-342900">
              <a:buFont typeface="Arial" panose="020B0604020202020204" pitchFamily="34" charset="0"/>
              <a:buChar char="•"/>
            </a:pPr>
            <a:r>
              <a:rPr lang="fr-FR" sz="2400" dirty="0">
                <a:latin typeface="Belleza" pitchFamily="2" charset="77"/>
              </a:rPr>
              <a:t>Dans des livres de la classe, de chez toi, de la médiathèque</a:t>
            </a:r>
          </a:p>
          <a:p>
            <a:pPr marL="800100" lvl="1" indent="-342900">
              <a:buFont typeface="Arial" panose="020B0604020202020204" pitchFamily="34" charset="0"/>
              <a:buChar char="•"/>
            </a:pPr>
            <a:r>
              <a:rPr lang="fr-FR" sz="2400" dirty="0">
                <a:latin typeface="Belleza" pitchFamily="2" charset="77"/>
              </a:rPr>
              <a:t>Sur internet</a:t>
            </a:r>
          </a:p>
        </p:txBody>
      </p:sp>
      <p:sp>
        <p:nvSpPr>
          <p:cNvPr id="5" name="Rectangle : coins arrondis 4">
            <a:extLst>
              <a:ext uri="{FF2B5EF4-FFF2-40B4-BE49-F238E27FC236}">
                <a16:creationId xmlns:a16="http://schemas.microsoft.com/office/drawing/2014/main" id="{6191D4A9-1748-7AD9-ECA8-F306C715D3EA}"/>
              </a:ext>
            </a:extLst>
          </p:cNvPr>
          <p:cNvSpPr/>
          <p:nvPr/>
        </p:nvSpPr>
        <p:spPr>
          <a:xfrm>
            <a:off x="914400" y="4620219"/>
            <a:ext cx="4843463" cy="1311791"/>
          </a:xfrm>
          <a:prstGeom prst="roundRect">
            <a:avLst/>
          </a:prstGeom>
          <a:solidFill>
            <a:srgbClr val="FFD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82042B82-9C82-C7D0-8DD3-C1EE49854B3E}"/>
              </a:ext>
            </a:extLst>
          </p:cNvPr>
          <p:cNvSpPr txBox="1"/>
          <p:nvPr/>
        </p:nvSpPr>
        <p:spPr>
          <a:xfrm>
            <a:off x="1091366" y="4780459"/>
            <a:ext cx="3843338" cy="1200329"/>
          </a:xfrm>
          <a:prstGeom prst="rect">
            <a:avLst/>
          </a:prstGeom>
          <a:noFill/>
        </p:spPr>
        <p:txBody>
          <a:bodyPr wrap="square" rtlCol="0">
            <a:spAutoFit/>
          </a:bodyPr>
          <a:lstStyle/>
          <a:p>
            <a:r>
              <a:rPr lang="fr-FR" sz="1800" dirty="0">
                <a:latin typeface="Belleza" pitchFamily="2" charset="77"/>
              </a:rPr>
              <a:t>Attention, sur internet, tout n’est pas vrai. Choisis des sites reconnus pour tes recherches. </a:t>
            </a:r>
          </a:p>
          <a:p>
            <a:endParaRPr lang="fr-FR" dirty="0"/>
          </a:p>
        </p:txBody>
      </p:sp>
      <p:pic>
        <p:nvPicPr>
          <p:cNvPr id="5122" name="Picture 2" descr="Danger - Icônes ordinateur gratuites">
            <a:extLst>
              <a:ext uri="{FF2B5EF4-FFF2-40B4-BE49-F238E27FC236}">
                <a16:creationId xmlns:a16="http://schemas.microsoft.com/office/drawing/2014/main" id="{AD33E639-E05D-CD02-9759-E70364847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991" y="4612044"/>
            <a:ext cx="1248771" cy="124877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s de Enfant Ordinateur – Téléchargement gratuit sur Freepik">
            <a:extLst>
              <a:ext uri="{FF2B5EF4-FFF2-40B4-BE49-F238E27FC236}">
                <a16:creationId xmlns:a16="http://schemas.microsoft.com/office/drawing/2014/main" id="{93BC9A46-F650-F7A6-0F87-7EEC5AE760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9147" y="1619021"/>
            <a:ext cx="3380581" cy="4056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41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904D"/>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2" name="ZoneTexte 1">
            <a:extLst>
              <a:ext uri="{FF2B5EF4-FFF2-40B4-BE49-F238E27FC236}">
                <a16:creationId xmlns:a16="http://schemas.microsoft.com/office/drawing/2014/main" id="{D8F747D9-23DE-B137-7AE9-54A5550DD938}"/>
              </a:ext>
            </a:extLst>
          </p:cNvPr>
          <p:cNvSpPr txBox="1"/>
          <p:nvPr/>
        </p:nvSpPr>
        <p:spPr>
          <a:xfrm>
            <a:off x="2328863" y="911135"/>
            <a:ext cx="8660595" cy="707886"/>
          </a:xfrm>
          <a:prstGeom prst="rect">
            <a:avLst/>
          </a:prstGeom>
          <a:noFill/>
        </p:spPr>
        <p:txBody>
          <a:bodyPr wrap="square" rtlCol="0">
            <a:spAutoFit/>
          </a:bodyPr>
          <a:lstStyle/>
          <a:p>
            <a:r>
              <a:rPr lang="fr-FR" sz="4000" dirty="0">
                <a:latin typeface="Gagalin" pitchFamily="2" charset="0"/>
              </a:rPr>
              <a:t>  2 – comment procéder ?</a:t>
            </a:r>
          </a:p>
        </p:txBody>
      </p:sp>
      <p:sp>
        <p:nvSpPr>
          <p:cNvPr id="3" name="ZoneTexte 2">
            <a:extLst>
              <a:ext uri="{FF2B5EF4-FFF2-40B4-BE49-F238E27FC236}">
                <a16:creationId xmlns:a16="http://schemas.microsoft.com/office/drawing/2014/main" id="{14A8C8EB-4F22-9C83-DF98-6D8EFA452B2F}"/>
              </a:ext>
            </a:extLst>
          </p:cNvPr>
          <p:cNvSpPr txBox="1"/>
          <p:nvPr/>
        </p:nvSpPr>
        <p:spPr>
          <a:xfrm>
            <a:off x="914400" y="2168371"/>
            <a:ext cx="5329238" cy="2677656"/>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Lors de tes recherches :</a:t>
            </a:r>
          </a:p>
          <a:p>
            <a:pPr marL="800100" lvl="1" indent="-342900">
              <a:buFont typeface="Arial" panose="020B0604020202020204" pitchFamily="34" charset="0"/>
              <a:buChar char="•"/>
            </a:pPr>
            <a:r>
              <a:rPr lang="fr-FR" sz="2400" dirty="0">
                <a:latin typeface="Belleza" pitchFamily="2" charset="77"/>
              </a:rPr>
              <a:t>Prends des notes. </a:t>
            </a:r>
          </a:p>
          <a:p>
            <a:pPr marL="800100" lvl="1" indent="-342900">
              <a:buFont typeface="Arial" panose="020B0604020202020204" pitchFamily="34" charset="0"/>
              <a:buChar char="•"/>
            </a:pPr>
            <a:r>
              <a:rPr lang="fr-FR" sz="2400" dirty="0">
                <a:latin typeface="Belleza" pitchFamily="2" charset="77"/>
              </a:rPr>
              <a:t>Cherche la signification des mots que tu ne comprends pas.</a:t>
            </a:r>
          </a:p>
          <a:p>
            <a:pPr marL="800100" lvl="1" indent="-342900">
              <a:buFont typeface="Arial" panose="020B0604020202020204" pitchFamily="34" charset="0"/>
              <a:buChar char="•"/>
            </a:pPr>
            <a:r>
              <a:rPr lang="fr-FR" sz="2400" dirty="0">
                <a:latin typeface="Belleza" pitchFamily="2" charset="77"/>
              </a:rPr>
              <a:t>Ecris tes explications. </a:t>
            </a:r>
          </a:p>
          <a:p>
            <a:pPr marL="800100" lvl="1" indent="-342900">
              <a:buFont typeface="Arial" panose="020B0604020202020204" pitchFamily="34" charset="0"/>
              <a:buChar char="•"/>
            </a:pPr>
            <a:r>
              <a:rPr lang="fr-FR" sz="2400" dirty="0">
                <a:latin typeface="Belleza" pitchFamily="2" charset="77"/>
              </a:rPr>
              <a:t>Choisis tes illustrations et imprime les ou enregistre les</a:t>
            </a:r>
          </a:p>
        </p:txBody>
      </p:sp>
      <p:pic>
        <p:nvPicPr>
          <p:cNvPr id="7170" name="Picture 2" descr="Enfant qui ecrit images vectorielles, Enfant qui ecrit vecteurs libres de  droits | Depositphotos">
            <a:extLst>
              <a:ext uri="{FF2B5EF4-FFF2-40B4-BE49-F238E27FC236}">
                <a16:creationId xmlns:a16="http://schemas.microsoft.com/office/drawing/2014/main" id="{A79FAC46-1A59-9B91-EA53-77C769BB18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5100" y="1787207"/>
            <a:ext cx="4000631" cy="3741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14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844FF"/>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2" name="ZoneTexte 1">
            <a:extLst>
              <a:ext uri="{FF2B5EF4-FFF2-40B4-BE49-F238E27FC236}">
                <a16:creationId xmlns:a16="http://schemas.microsoft.com/office/drawing/2014/main" id="{D8F747D9-23DE-B137-7AE9-54A5550DD938}"/>
              </a:ext>
            </a:extLst>
          </p:cNvPr>
          <p:cNvSpPr txBox="1"/>
          <p:nvPr/>
        </p:nvSpPr>
        <p:spPr>
          <a:xfrm>
            <a:off x="2346792" y="736117"/>
            <a:ext cx="9215437" cy="1323439"/>
          </a:xfrm>
          <a:prstGeom prst="rect">
            <a:avLst/>
          </a:prstGeom>
          <a:noFill/>
        </p:spPr>
        <p:txBody>
          <a:bodyPr wrap="square" rtlCol="0">
            <a:spAutoFit/>
          </a:bodyPr>
          <a:lstStyle/>
          <a:p>
            <a:r>
              <a:rPr lang="fr-FR" sz="4000" dirty="0">
                <a:latin typeface="Gagalin" pitchFamily="2" charset="0"/>
              </a:rPr>
              <a:t>  3 – comment préparer la présentation de ton exposé ?</a:t>
            </a:r>
          </a:p>
        </p:txBody>
      </p:sp>
      <p:sp>
        <p:nvSpPr>
          <p:cNvPr id="3" name="ZoneTexte 2">
            <a:extLst>
              <a:ext uri="{FF2B5EF4-FFF2-40B4-BE49-F238E27FC236}">
                <a16:creationId xmlns:a16="http://schemas.microsoft.com/office/drawing/2014/main" id="{14A8C8EB-4F22-9C83-DF98-6D8EFA452B2F}"/>
              </a:ext>
            </a:extLst>
          </p:cNvPr>
          <p:cNvSpPr txBox="1"/>
          <p:nvPr/>
        </p:nvSpPr>
        <p:spPr>
          <a:xfrm>
            <a:off x="914400" y="2229126"/>
            <a:ext cx="6849035" cy="3046988"/>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Avant le jour J, rédige ton exposé. </a:t>
            </a:r>
          </a:p>
          <a:p>
            <a:r>
              <a:rPr lang="fr-FR" sz="2400" dirty="0">
                <a:latin typeface="Belleza" pitchFamily="2" charset="77"/>
              </a:rPr>
              <a:t>Tu écris le texte que tu vas dire à tes camarades en respectant le sommaire indiqué.</a:t>
            </a:r>
          </a:p>
          <a:p>
            <a:r>
              <a:rPr lang="fr-FR" sz="2400" dirty="0">
                <a:latin typeface="Belleza" pitchFamily="2" charset="77"/>
              </a:rPr>
              <a:t>Rédige aussi le quizz avec des questions sur ce que tu as expliqué. Tu pourras poser ses questions à tes camarades à la fin de ton exposé.</a:t>
            </a:r>
          </a:p>
          <a:p>
            <a:r>
              <a:rPr lang="fr-FR" sz="2400" dirty="0">
                <a:latin typeface="Belleza" pitchFamily="2" charset="77"/>
              </a:rPr>
              <a:t>Utilise tes mots à toi. N’utilise pas de mots que tu ne connais pas.</a:t>
            </a:r>
          </a:p>
        </p:txBody>
      </p:sp>
      <p:sp>
        <p:nvSpPr>
          <p:cNvPr id="5" name="Rectangle : coins arrondis 4">
            <a:extLst>
              <a:ext uri="{FF2B5EF4-FFF2-40B4-BE49-F238E27FC236}">
                <a16:creationId xmlns:a16="http://schemas.microsoft.com/office/drawing/2014/main" id="{6191D4A9-1748-7AD9-ECA8-F306C715D3EA}"/>
              </a:ext>
            </a:extLst>
          </p:cNvPr>
          <p:cNvSpPr/>
          <p:nvPr/>
        </p:nvSpPr>
        <p:spPr>
          <a:xfrm>
            <a:off x="7763435" y="2440829"/>
            <a:ext cx="3355322" cy="1969806"/>
          </a:xfrm>
          <a:prstGeom prst="roundRect">
            <a:avLst/>
          </a:prstGeom>
          <a:solidFill>
            <a:srgbClr val="FFD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82042B82-9C82-C7D0-8DD3-C1EE49854B3E}"/>
              </a:ext>
            </a:extLst>
          </p:cNvPr>
          <p:cNvSpPr txBox="1"/>
          <p:nvPr/>
        </p:nvSpPr>
        <p:spPr>
          <a:xfrm>
            <a:off x="7945251" y="2740476"/>
            <a:ext cx="3173506" cy="1477328"/>
          </a:xfrm>
          <a:prstGeom prst="rect">
            <a:avLst/>
          </a:prstGeom>
          <a:noFill/>
        </p:spPr>
        <p:txBody>
          <a:bodyPr wrap="square" rtlCol="0">
            <a:spAutoFit/>
          </a:bodyPr>
          <a:lstStyle/>
          <a:p>
            <a:r>
              <a:rPr lang="fr-FR" sz="1800" dirty="0">
                <a:latin typeface="Belleza" pitchFamily="2" charset="77"/>
              </a:rPr>
              <a:t>Tu peux utiliser des couleurs différentes pour les différentes parties, surligner les phrases importantes…</a:t>
            </a:r>
          </a:p>
          <a:p>
            <a:endParaRPr lang="fr-FR" dirty="0"/>
          </a:p>
        </p:txBody>
      </p:sp>
      <p:pic>
        <p:nvPicPr>
          <p:cNvPr id="8" name="Picture 2" descr="Conseil - Icônes les communications gratuites">
            <a:extLst>
              <a:ext uri="{FF2B5EF4-FFF2-40B4-BE49-F238E27FC236}">
                <a16:creationId xmlns:a16="http://schemas.microsoft.com/office/drawing/2014/main" id="{3322DCB9-010F-37AD-6FD7-A883ED3EE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4641" y="3772872"/>
            <a:ext cx="1025573" cy="102557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 coins arrondis 9">
            <a:extLst>
              <a:ext uri="{FF2B5EF4-FFF2-40B4-BE49-F238E27FC236}">
                <a16:creationId xmlns:a16="http://schemas.microsoft.com/office/drawing/2014/main" id="{2AC750D0-1AC4-25FD-9552-1481537BB1EE}"/>
              </a:ext>
            </a:extLst>
          </p:cNvPr>
          <p:cNvSpPr/>
          <p:nvPr/>
        </p:nvSpPr>
        <p:spPr>
          <a:xfrm>
            <a:off x="2757487" y="5217623"/>
            <a:ext cx="4843463" cy="1311791"/>
          </a:xfrm>
          <a:prstGeom prst="roundRect">
            <a:avLst/>
          </a:prstGeom>
          <a:solidFill>
            <a:srgbClr val="FFD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Danger - Icônes ordinateur gratuites">
            <a:extLst>
              <a:ext uri="{FF2B5EF4-FFF2-40B4-BE49-F238E27FC236}">
                <a16:creationId xmlns:a16="http://schemas.microsoft.com/office/drawing/2014/main" id="{0F5596FD-B3DA-D36B-4F07-CE24CE1463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5078" y="5209448"/>
            <a:ext cx="1248771" cy="1248771"/>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7F5E7BB9-0C2E-5FD8-B965-EBA249D7D6C5}"/>
              </a:ext>
            </a:extLst>
          </p:cNvPr>
          <p:cNvSpPr txBox="1"/>
          <p:nvPr/>
        </p:nvSpPr>
        <p:spPr>
          <a:xfrm>
            <a:off x="3094627" y="5337260"/>
            <a:ext cx="3843338" cy="1200329"/>
          </a:xfrm>
          <a:prstGeom prst="rect">
            <a:avLst/>
          </a:prstGeom>
          <a:noFill/>
        </p:spPr>
        <p:txBody>
          <a:bodyPr wrap="square" rtlCol="0">
            <a:spAutoFit/>
          </a:bodyPr>
          <a:lstStyle/>
          <a:p>
            <a:r>
              <a:rPr lang="fr-FR" sz="1800" dirty="0">
                <a:latin typeface="Belleza" pitchFamily="2" charset="77"/>
              </a:rPr>
              <a:t>Attention, un exposé n’est pas la simple lecture d’un site internet ou d’une page de livre. Utilise tes mots à toi !</a:t>
            </a:r>
          </a:p>
          <a:p>
            <a:endParaRPr lang="fr-FR" dirty="0"/>
          </a:p>
        </p:txBody>
      </p:sp>
    </p:spTree>
    <p:extLst>
      <p:ext uri="{BB962C8B-B14F-4D97-AF65-F5344CB8AC3E}">
        <p14:creationId xmlns:p14="http://schemas.microsoft.com/office/powerpoint/2010/main" val="3046127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844FF"/>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3" name="ZoneTexte 2">
            <a:extLst>
              <a:ext uri="{FF2B5EF4-FFF2-40B4-BE49-F238E27FC236}">
                <a16:creationId xmlns:a16="http://schemas.microsoft.com/office/drawing/2014/main" id="{14A8C8EB-4F22-9C83-DF98-6D8EFA452B2F}"/>
              </a:ext>
            </a:extLst>
          </p:cNvPr>
          <p:cNvSpPr txBox="1"/>
          <p:nvPr/>
        </p:nvSpPr>
        <p:spPr>
          <a:xfrm>
            <a:off x="914400" y="2706340"/>
            <a:ext cx="6262967" cy="1938992"/>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Avant le jour J, réalise tes supports visuels.</a:t>
            </a:r>
          </a:p>
          <a:p>
            <a:r>
              <a:rPr lang="fr-FR" sz="2400" dirty="0">
                <a:latin typeface="Belleza" pitchFamily="2" charset="77"/>
              </a:rPr>
              <a:t>Tu peux faire une affiche avec des illustrations.</a:t>
            </a:r>
          </a:p>
          <a:p>
            <a:r>
              <a:rPr lang="fr-FR" sz="2400" dirty="0">
                <a:latin typeface="Belleza" pitchFamily="2" charset="77"/>
              </a:rPr>
              <a:t>Tu peux prévoir une clé USB avec un diaporama ou des photos à projeter.</a:t>
            </a:r>
          </a:p>
          <a:p>
            <a:r>
              <a:rPr lang="fr-FR" sz="2400" dirty="0">
                <a:latin typeface="Belleza" pitchFamily="2" charset="77"/>
              </a:rPr>
              <a:t>Tu peux donner un lien vers un film.</a:t>
            </a:r>
          </a:p>
        </p:txBody>
      </p:sp>
      <p:sp>
        <p:nvSpPr>
          <p:cNvPr id="9" name="ZoneTexte 8">
            <a:extLst>
              <a:ext uri="{FF2B5EF4-FFF2-40B4-BE49-F238E27FC236}">
                <a16:creationId xmlns:a16="http://schemas.microsoft.com/office/drawing/2014/main" id="{AF3C86BD-6ABC-D39D-6F94-BB3305D26911}"/>
              </a:ext>
            </a:extLst>
          </p:cNvPr>
          <p:cNvSpPr txBox="1"/>
          <p:nvPr/>
        </p:nvSpPr>
        <p:spPr>
          <a:xfrm>
            <a:off x="2328863" y="837122"/>
            <a:ext cx="9215437" cy="1323439"/>
          </a:xfrm>
          <a:prstGeom prst="rect">
            <a:avLst/>
          </a:prstGeom>
          <a:noFill/>
        </p:spPr>
        <p:txBody>
          <a:bodyPr wrap="square" rtlCol="0">
            <a:spAutoFit/>
          </a:bodyPr>
          <a:lstStyle/>
          <a:p>
            <a:r>
              <a:rPr lang="fr-FR" sz="4000" dirty="0">
                <a:latin typeface="Gagalin" pitchFamily="2" charset="0"/>
              </a:rPr>
              <a:t>  3 – comment préparer la présentation de ton exposé ?</a:t>
            </a:r>
          </a:p>
        </p:txBody>
      </p:sp>
      <p:pic>
        <p:nvPicPr>
          <p:cNvPr id="11266" name="Picture 2" descr="Petite Fille, Enfant, Enfant Tenant Une Affiche Vide Vide, Conseil, Message  Ou Présentation, Illustration De Vecteur De Dessin Animé Isolée Sur Fond  Blanc. Petite Fille Tenant Vide, Affiche Vide Sur La Tête">
            <a:extLst>
              <a:ext uri="{FF2B5EF4-FFF2-40B4-BE49-F238E27FC236}">
                <a16:creationId xmlns:a16="http://schemas.microsoft.com/office/drawing/2014/main" id="{CB001207-921F-B72C-1FB9-D499D3444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367" y="2189587"/>
            <a:ext cx="3831291" cy="3831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285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844FF"/>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3" name="ZoneTexte 2">
            <a:extLst>
              <a:ext uri="{FF2B5EF4-FFF2-40B4-BE49-F238E27FC236}">
                <a16:creationId xmlns:a16="http://schemas.microsoft.com/office/drawing/2014/main" id="{14A8C8EB-4F22-9C83-DF98-6D8EFA452B2F}"/>
              </a:ext>
            </a:extLst>
          </p:cNvPr>
          <p:cNvSpPr txBox="1"/>
          <p:nvPr/>
        </p:nvSpPr>
        <p:spPr>
          <a:xfrm>
            <a:off x="914401" y="2547918"/>
            <a:ext cx="7334634" cy="3046988"/>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Avant le jour J, entraîne-toi !</a:t>
            </a:r>
          </a:p>
          <a:p>
            <a:r>
              <a:rPr lang="fr-FR" sz="2400" dirty="0">
                <a:latin typeface="Belleza" pitchFamily="2" charset="77"/>
              </a:rPr>
              <a:t>Ton exposé ne doit pas excéder les 15 minutes.</a:t>
            </a:r>
          </a:p>
          <a:p>
            <a:r>
              <a:rPr lang="fr-FR" sz="2400" dirty="0">
                <a:latin typeface="Belleza" pitchFamily="2" charset="77"/>
              </a:rPr>
              <a:t>Présente ton exposé à un camarade ou à un membre de ta famille. Demande lui son avis, il te sera précieux.</a:t>
            </a:r>
          </a:p>
          <a:p>
            <a:r>
              <a:rPr lang="fr-FR" sz="2400" dirty="0">
                <a:latin typeface="Belleza" pitchFamily="2" charset="77"/>
              </a:rPr>
              <a:t>Voici quelques questions que tu peux poser à celui qui t’a écouté : Ai-je parlé assez fort ?, Mes explications étaient elles claires ? Est-ce-que mes illustrations ont utiles ? Y’avait-il des parties trop longues ? Trop courtes ?...</a:t>
            </a:r>
          </a:p>
        </p:txBody>
      </p:sp>
      <p:sp>
        <p:nvSpPr>
          <p:cNvPr id="9" name="ZoneTexte 8">
            <a:extLst>
              <a:ext uri="{FF2B5EF4-FFF2-40B4-BE49-F238E27FC236}">
                <a16:creationId xmlns:a16="http://schemas.microsoft.com/office/drawing/2014/main" id="{AF3C86BD-6ABC-D39D-6F94-BB3305D26911}"/>
              </a:ext>
            </a:extLst>
          </p:cNvPr>
          <p:cNvSpPr txBox="1"/>
          <p:nvPr/>
        </p:nvSpPr>
        <p:spPr>
          <a:xfrm>
            <a:off x="2328863" y="837122"/>
            <a:ext cx="9215437" cy="1323439"/>
          </a:xfrm>
          <a:prstGeom prst="rect">
            <a:avLst/>
          </a:prstGeom>
          <a:noFill/>
        </p:spPr>
        <p:txBody>
          <a:bodyPr wrap="square" rtlCol="0">
            <a:spAutoFit/>
          </a:bodyPr>
          <a:lstStyle/>
          <a:p>
            <a:r>
              <a:rPr lang="fr-FR" sz="4000" dirty="0">
                <a:latin typeface="Gagalin" pitchFamily="2" charset="0"/>
              </a:rPr>
              <a:t>  3 – comment préparer la présentation de ton exposé ?</a:t>
            </a:r>
          </a:p>
        </p:txBody>
      </p:sp>
      <p:pic>
        <p:nvPicPr>
          <p:cNvPr id="13314" name="Picture 2" descr="Entraînement - Icônes sports et compétition gratuites">
            <a:extLst>
              <a:ext uri="{FF2B5EF4-FFF2-40B4-BE49-F238E27FC236}">
                <a16:creationId xmlns:a16="http://schemas.microsoft.com/office/drawing/2014/main" id="{4E5C47F5-DF5C-731F-EDED-F8E4F9E68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5858" y="1934728"/>
            <a:ext cx="3938204" cy="393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423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8197ECE4-9092-0D0F-6529-F45582BDFDCA}"/>
              </a:ext>
            </a:extLst>
          </p:cNvPr>
          <p:cNvSpPr/>
          <p:nvPr/>
        </p:nvSpPr>
        <p:spPr>
          <a:xfrm>
            <a:off x="642938" y="742949"/>
            <a:ext cx="10901362" cy="5357813"/>
          </a:xfrm>
          <a:prstGeom prst="roundRect">
            <a:avLst>
              <a:gd name="adj" fmla="val 70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A7696A0D-8572-0A94-58AE-DCD1DAFA6DE9}"/>
              </a:ext>
            </a:extLst>
          </p:cNvPr>
          <p:cNvPicPr>
            <a:picLocks noChangeAspect="1"/>
          </p:cNvPicPr>
          <p:nvPr/>
        </p:nvPicPr>
        <p:blipFill>
          <a:blip r:embed="rId2"/>
          <a:stretch>
            <a:fillRect/>
          </a:stretch>
        </p:blipFill>
        <p:spPr>
          <a:xfrm>
            <a:off x="0" y="0"/>
            <a:ext cx="2228850" cy="2001759"/>
          </a:xfrm>
          <a:prstGeom prst="rect">
            <a:avLst/>
          </a:prstGeom>
        </p:spPr>
      </p:pic>
      <p:sp>
        <p:nvSpPr>
          <p:cNvPr id="3" name="ZoneTexte 2">
            <a:extLst>
              <a:ext uri="{FF2B5EF4-FFF2-40B4-BE49-F238E27FC236}">
                <a16:creationId xmlns:a16="http://schemas.microsoft.com/office/drawing/2014/main" id="{14A8C8EB-4F22-9C83-DF98-6D8EFA452B2F}"/>
              </a:ext>
            </a:extLst>
          </p:cNvPr>
          <p:cNvSpPr txBox="1"/>
          <p:nvPr/>
        </p:nvSpPr>
        <p:spPr>
          <a:xfrm>
            <a:off x="932331" y="2343100"/>
            <a:ext cx="7334634" cy="3416320"/>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Belleza" pitchFamily="2" charset="77"/>
              </a:rPr>
              <a:t>C’est le jour J !</a:t>
            </a:r>
          </a:p>
          <a:p>
            <a:pPr marL="342900" indent="-342900">
              <a:buFont typeface="Arial" panose="020B0604020202020204" pitchFamily="34" charset="0"/>
              <a:buChar char="•"/>
            </a:pPr>
            <a:r>
              <a:rPr lang="fr-FR" sz="2400" dirty="0">
                <a:latin typeface="Belleza" pitchFamily="2" charset="77"/>
              </a:rPr>
              <a:t>Ne stresse pas. Tes camarades seront bienveillants !</a:t>
            </a:r>
          </a:p>
          <a:p>
            <a:pPr marL="342900" indent="-342900">
              <a:buFont typeface="Arial" panose="020B0604020202020204" pitchFamily="34" charset="0"/>
              <a:buChar char="•"/>
            </a:pPr>
            <a:r>
              <a:rPr lang="fr-FR" sz="2400" dirty="0">
                <a:latin typeface="Belleza" pitchFamily="2" charset="77"/>
              </a:rPr>
              <a:t>Donne à l’adulte, la clé USB ou les liens internet à projeter si nécessaire</a:t>
            </a:r>
          </a:p>
          <a:p>
            <a:pPr marL="342900" indent="-342900">
              <a:buFont typeface="Arial" panose="020B0604020202020204" pitchFamily="34" charset="0"/>
              <a:buChar char="•"/>
            </a:pPr>
            <a:r>
              <a:rPr lang="fr-FR" sz="2400" dirty="0">
                <a:latin typeface="Belleza" pitchFamily="2" charset="77"/>
              </a:rPr>
              <a:t>Prépare tes affichages en les rangeant dans l’ordre.</a:t>
            </a:r>
          </a:p>
          <a:p>
            <a:pPr marL="342900" indent="-342900">
              <a:buFont typeface="Arial" panose="020B0604020202020204" pitchFamily="34" charset="0"/>
              <a:buChar char="•"/>
            </a:pPr>
            <a:r>
              <a:rPr lang="fr-FR" sz="2400" dirty="0">
                <a:latin typeface="Belleza" pitchFamily="2" charset="77"/>
              </a:rPr>
              <a:t>Lance toi ! Tu peux le faire ! Parle à voix haute, ni trop vite ni trop lentement. Présente ton sommaire et commence tes explications.</a:t>
            </a:r>
          </a:p>
          <a:p>
            <a:pPr marL="342900" indent="-342900">
              <a:buFont typeface="Arial" panose="020B0604020202020204" pitchFamily="34" charset="0"/>
              <a:buChar char="•"/>
            </a:pPr>
            <a:endParaRPr lang="fr-FR" sz="2400" dirty="0">
              <a:latin typeface="Belleza" pitchFamily="2" charset="77"/>
            </a:endParaRPr>
          </a:p>
        </p:txBody>
      </p:sp>
      <p:sp>
        <p:nvSpPr>
          <p:cNvPr id="9" name="ZoneTexte 8">
            <a:extLst>
              <a:ext uri="{FF2B5EF4-FFF2-40B4-BE49-F238E27FC236}">
                <a16:creationId xmlns:a16="http://schemas.microsoft.com/office/drawing/2014/main" id="{AF3C86BD-6ABC-D39D-6F94-BB3305D26911}"/>
              </a:ext>
            </a:extLst>
          </p:cNvPr>
          <p:cNvSpPr txBox="1"/>
          <p:nvPr/>
        </p:nvSpPr>
        <p:spPr>
          <a:xfrm>
            <a:off x="2328863" y="837122"/>
            <a:ext cx="9215437" cy="707886"/>
          </a:xfrm>
          <a:prstGeom prst="rect">
            <a:avLst/>
          </a:prstGeom>
          <a:noFill/>
        </p:spPr>
        <p:txBody>
          <a:bodyPr wrap="square" rtlCol="0">
            <a:spAutoFit/>
          </a:bodyPr>
          <a:lstStyle/>
          <a:p>
            <a:r>
              <a:rPr lang="fr-FR" sz="4000" dirty="0">
                <a:latin typeface="Gagalin" pitchFamily="2" charset="0"/>
              </a:rPr>
              <a:t>  4 – comment présenter ton exposé ?</a:t>
            </a:r>
          </a:p>
        </p:txBody>
      </p:sp>
      <p:pic>
        <p:nvPicPr>
          <p:cNvPr id="2" name="Picture 2" descr="Passer un oral | Professeur à domicile &amp; Correctrice">
            <a:extLst>
              <a:ext uri="{FF2B5EF4-FFF2-40B4-BE49-F238E27FC236}">
                <a16:creationId xmlns:a16="http://schemas.microsoft.com/office/drawing/2014/main" id="{CC7620F0-6DF1-8464-A066-B084485F1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1336" y="2343100"/>
            <a:ext cx="3301088" cy="230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37092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TotalTime>
  <Words>588</Words>
  <Application>Microsoft Macintosh PowerPoint</Application>
  <PresentationFormat>Grand écran</PresentationFormat>
  <Paragraphs>46</Paragraphs>
  <Slides>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9</vt:i4>
      </vt:variant>
    </vt:vector>
  </HeadingPairs>
  <TitlesOfParts>
    <vt:vector size="15" baseType="lpstr">
      <vt:lpstr>Arial</vt:lpstr>
      <vt:lpstr>Belleza</vt:lpstr>
      <vt:lpstr>Calibri</vt:lpstr>
      <vt:lpstr>Calibri Light</vt:lpstr>
      <vt:lpstr>Gagalin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Mallory Monhard</dc:creator>
  <cp:lastModifiedBy>Mallory Monhard</cp:lastModifiedBy>
  <cp:revision>7</cp:revision>
  <dcterms:created xsi:type="dcterms:W3CDTF">2023-06-14T09:01:31Z</dcterms:created>
  <dcterms:modified xsi:type="dcterms:W3CDTF">2023-06-14T16:02:47Z</dcterms:modified>
</cp:coreProperties>
</file>