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0" r:id="rId3"/>
    <p:sldId id="290" r:id="rId4"/>
    <p:sldId id="285" r:id="rId5"/>
    <p:sldId id="291" r:id="rId6"/>
    <p:sldId id="286" r:id="rId7"/>
    <p:sldId id="295" r:id="rId8"/>
    <p:sldId id="296" r:id="rId9"/>
    <p:sldId id="297" r:id="rId10"/>
    <p:sldId id="298" r:id="rId11"/>
    <p:sldId id="299" r:id="rId12"/>
    <p:sldId id="281" r:id="rId13"/>
    <p:sldId id="287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BA00"/>
    <a:srgbClr val="67AB0D"/>
    <a:srgbClr val="A90773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343" autoAdjust="0"/>
  </p:normalViewPr>
  <p:slideViewPr>
    <p:cSldViewPr>
      <p:cViewPr varScale="1">
        <p:scale>
          <a:sx n="83" d="100"/>
          <a:sy n="83" d="100"/>
        </p:scale>
        <p:origin x="192" y="4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02/09/2018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360000">
            <a:off x="3285045" y="3153667"/>
            <a:ext cx="4836456" cy="2658525"/>
          </a:xfrm>
        </p:spPr>
        <p:txBody>
          <a:bodyPr>
            <a:normAutofit/>
          </a:bodyPr>
          <a:lstStyle/>
          <a:p>
            <a:r>
              <a:rPr lang="fr-FR" sz="5400" dirty="0">
                <a:latin typeface="KG Wake Me Up" panose="02000000000000000000" pitchFamily="2" charset="77"/>
              </a:rPr>
              <a:t>ECRIT</a:t>
            </a:r>
          </a:p>
          <a:p>
            <a:r>
              <a:rPr lang="fr-FR" sz="2800" dirty="0">
                <a:latin typeface="Trebuchet MS" panose="020B0603020202020204" pitchFamily="34" charset="0"/>
              </a:rPr>
              <a:t>Types d’écrits: </a:t>
            </a:r>
            <a:r>
              <a:rPr lang="fr-FR" sz="2800" dirty="0">
                <a:latin typeface="MV Boli" panose="02000500030200090000" pitchFamily="2" charset="0"/>
                <a:cs typeface="MV Boli" panose="02000500030200090000" pitchFamily="2" charset="0"/>
              </a:rPr>
              <a:t>L’article de presse</a:t>
            </a: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r>
              <a:rPr lang="fr-FR" sz="1000" dirty="0">
                <a:latin typeface="Trebuchet MS" panose="020B0603020202020204" pitchFamily="34" charset="0"/>
              </a:rPr>
              <a:t>www.laclassedemallory.com</a:t>
            </a: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916832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découvrir un type d’écrit :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l’article de presse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apprendre sa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fonction 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mais également ses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particularités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et la manière de le rédiger.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971600" y="1337830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Qu’allons nous apprendre 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A quoi cela nous servira-t-il ?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259451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Mrs Chocolat" pitchFamily="2" charset="0"/>
              </a:rPr>
              <a:t>A quoi sert un article de presse?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01524" y="1427160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L’article de presse est un </a:t>
            </a:r>
            <a:r>
              <a:rPr lang="fr-FR" sz="2800" dirty="0">
                <a:solidFill>
                  <a:srgbClr val="0070C0"/>
                </a:solidFill>
                <a:latin typeface="Calibri" panose="020F0502020204030204" pitchFamily="34" charset="0"/>
              </a:rPr>
              <a:t>texte informatif </a:t>
            </a:r>
            <a:r>
              <a:rPr lang="fr-FR" sz="2800" dirty="0">
                <a:latin typeface="Calibri" panose="020F0502020204030204" pitchFamily="34" charset="0"/>
              </a:rPr>
              <a:t>: il sert à renseigner, à donner des informations sur un sujet. Sur un sujet donné, l’article de presse répond aux questions : qui ? quoi ? quand ? où ? pourquoi 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C’est un écrit de </a:t>
            </a:r>
            <a:r>
              <a:rPr lang="fr-FR" sz="2800" dirty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+mn-cs"/>
              </a:rPr>
              <a:t>non-fiction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puisque l’article de presse rapporte des faits réels.</a:t>
            </a:r>
          </a:p>
        </p:txBody>
      </p:sp>
      <p:pic>
        <p:nvPicPr>
          <p:cNvPr id="2050" name="Picture 2" descr="http://www.teamstraus.com/SchoolDaysBorder_files/Thistle%20Girl%20Clipart/detectivemagnif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769" y="3938279"/>
            <a:ext cx="1098392" cy="228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60166" y="4857244"/>
            <a:ext cx="4117702" cy="120032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</a:rPr>
              <a:t>On trouve des articles de presse dans les journaux et les magazines.</a:t>
            </a: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352371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971600" y="1337830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A quoi sert un article de presse ?</a:t>
            </a:r>
          </a:p>
          <a:p>
            <a:r>
              <a:rPr lang="fr-FR" sz="2800" dirty="0">
                <a:latin typeface="Calibri" panose="020F0502020204030204" pitchFamily="34" charset="0"/>
              </a:rPr>
              <a:t>Cite 3 questions auxquelles doit répondre un article de presse?</a:t>
            </a: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Est-ce un écrit de fiction ou de non-fiction ?</a:t>
            </a: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...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799887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114118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Mrs Chocolat" pitchFamily="2" charset="0"/>
              </a:rPr>
              <a:t>Les particularités de l’article de presse.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29598B-9683-134A-ACE4-6662FA819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208" y="1556792"/>
            <a:ext cx="7164288" cy="46567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114118"/>
            <a:ext cx="7704856" cy="1442674"/>
          </a:xfrm>
        </p:spPr>
        <p:txBody>
          <a:bodyPr/>
          <a:lstStyle/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titre est 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court et accroche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 : il doit donner envie de lire l’article. Il doit dévoiler une part du sujet traité tout en maintenant le suspens...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29598B-9683-134A-ACE4-6662FA819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208" y="1556792"/>
            <a:ext cx="7164288" cy="46567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3EBE5D-2CB5-5046-AC45-667E262515BC}"/>
              </a:ext>
            </a:extLst>
          </p:cNvPr>
          <p:cNvSpPr/>
          <p:nvPr/>
        </p:nvSpPr>
        <p:spPr>
          <a:xfrm>
            <a:off x="1007924" y="1556792"/>
            <a:ext cx="7704856" cy="648072"/>
          </a:xfrm>
          <a:prstGeom prst="rect">
            <a:avLst/>
          </a:prstGeom>
          <a:solidFill>
            <a:srgbClr val="BBBA00">
              <a:alpha val="4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470904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506990"/>
            <a:ext cx="7704856" cy="1442674"/>
          </a:xfrm>
        </p:spPr>
        <p:txBody>
          <a:bodyPr/>
          <a:lstStyle/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chapeau coiffe l’article (il est en haut), il est visible par l’utilisation 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d’une typographie différente 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police en gras, police de taille plus grande... Il reprend les 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informations essentielles de l’article : Qui ? Quand ? Où ? Quoi ?...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29598B-9683-134A-ACE4-6662FA819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720" y="2397243"/>
            <a:ext cx="6102744" cy="396678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3EBE5D-2CB5-5046-AC45-667E262515BC}"/>
              </a:ext>
            </a:extLst>
          </p:cNvPr>
          <p:cNvSpPr/>
          <p:nvPr/>
        </p:nvSpPr>
        <p:spPr>
          <a:xfrm>
            <a:off x="1910225" y="2924943"/>
            <a:ext cx="1567505" cy="1008113"/>
          </a:xfrm>
          <a:prstGeom prst="rect">
            <a:avLst/>
          </a:prstGeom>
          <a:solidFill>
            <a:srgbClr val="BBBA00">
              <a:alpha val="4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36609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2204" y="170496"/>
            <a:ext cx="7704856" cy="1442674"/>
          </a:xfrm>
        </p:spPr>
        <p:txBody>
          <a:bodyPr/>
          <a:lstStyle/>
          <a:p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L’accroche ou l’attaque 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doit permettre d’accrocher le lecteur et de lui donner envie de poursuivre.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29598B-9683-134A-ACE4-6662FA819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1601447"/>
            <a:ext cx="7174183" cy="46632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3EBE5D-2CB5-5046-AC45-667E262515BC}"/>
              </a:ext>
            </a:extLst>
          </p:cNvPr>
          <p:cNvSpPr/>
          <p:nvPr/>
        </p:nvSpPr>
        <p:spPr>
          <a:xfrm>
            <a:off x="1259632" y="3368977"/>
            <a:ext cx="1567505" cy="1011658"/>
          </a:xfrm>
          <a:prstGeom prst="rect">
            <a:avLst/>
          </a:prstGeom>
          <a:solidFill>
            <a:srgbClr val="BBBA00">
              <a:alpha val="4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283802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506990"/>
            <a:ext cx="7704856" cy="2994018"/>
          </a:xfrm>
        </p:spPr>
        <p:txBody>
          <a:bodyPr/>
          <a:lstStyle/>
          <a:p>
            <a:pPr algn="l"/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corps du texte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. Il répond aux questions : </a:t>
            </a:r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qui ? quoi ? quand ? où et pourquoi ? 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de manière plus détaillée que dans le chapeau. L’article </a:t>
            </a:r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démarre par les informations les plus importantes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. On peut aérer un article long avec des </a:t>
            </a:r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intertitres. 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L’article a </a:t>
            </a:r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une chute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, une conclusion.</a:t>
            </a:r>
            <a:b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b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29598B-9683-134A-ACE4-6662FA819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977" y="2924943"/>
            <a:ext cx="5094632" cy="33115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3EBE5D-2CB5-5046-AC45-667E262515BC}"/>
              </a:ext>
            </a:extLst>
          </p:cNvPr>
          <p:cNvSpPr/>
          <p:nvPr/>
        </p:nvSpPr>
        <p:spPr>
          <a:xfrm>
            <a:off x="2693977" y="5314223"/>
            <a:ext cx="4974367" cy="879627"/>
          </a:xfrm>
          <a:prstGeom prst="rect">
            <a:avLst/>
          </a:prstGeom>
          <a:solidFill>
            <a:srgbClr val="BBBA00">
              <a:alpha val="4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59A6B0-0426-334A-9BDC-6836114A2A9B}"/>
              </a:ext>
            </a:extLst>
          </p:cNvPr>
          <p:cNvSpPr/>
          <p:nvPr/>
        </p:nvSpPr>
        <p:spPr>
          <a:xfrm>
            <a:off x="6705581" y="3261941"/>
            <a:ext cx="1178787" cy="2052281"/>
          </a:xfrm>
          <a:prstGeom prst="rect">
            <a:avLst/>
          </a:prstGeom>
          <a:solidFill>
            <a:srgbClr val="BBBA00">
              <a:alpha val="4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7882775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6028" y="435529"/>
            <a:ext cx="7704856" cy="1442674"/>
          </a:xfrm>
        </p:spPr>
        <p:txBody>
          <a:bodyPr/>
          <a:lstStyle/>
          <a:p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L’illustration </a:t>
            </a:r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informe et explique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. Elle peut aussi apporter une </a:t>
            </a:r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information supplémentaire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fr-FR" dirty="0"/>
            </a:b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Elle est obligatoirement </a:t>
            </a:r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accompagnée d’une légende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29598B-9683-134A-ACE4-6662FA819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72" y="2280230"/>
            <a:ext cx="6462784" cy="420080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3EBE5D-2CB5-5046-AC45-667E262515BC}"/>
              </a:ext>
            </a:extLst>
          </p:cNvPr>
          <p:cNvSpPr/>
          <p:nvPr/>
        </p:nvSpPr>
        <p:spPr>
          <a:xfrm>
            <a:off x="3059832" y="2805382"/>
            <a:ext cx="3672408" cy="2567833"/>
          </a:xfrm>
          <a:prstGeom prst="rect">
            <a:avLst/>
          </a:prstGeom>
          <a:solidFill>
            <a:srgbClr val="BBBA00">
              <a:alpha val="4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5062175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27584" y="-143176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Pratique guidée</a:t>
            </a:r>
          </a:p>
        </p:txBody>
      </p:sp>
      <p:pic>
        <p:nvPicPr>
          <p:cNvPr id="8" name="Picture 2" descr="Sommaire de l'atelier de lecture Décl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447" y="4725144"/>
            <a:ext cx="1909360" cy="179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0C1E1B0A-E0C0-A045-8CCA-D1DD55458FB0}"/>
              </a:ext>
            </a:extLst>
          </p:cNvPr>
          <p:cNvSpPr txBox="1">
            <a:spLocks/>
          </p:cNvSpPr>
          <p:nvPr/>
        </p:nvSpPr>
        <p:spPr>
          <a:xfrm>
            <a:off x="1001611" y="1480141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Sur l’article de journal donné par la maîtresse : </a:t>
            </a:r>
          </a:p>
          <a:p>
            <a:pPr marL="457200" indent="-457200">
              <a:buFontTx/>
              <a:buChar char="-"/>
            </a:pP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Identifie le titre</a:t>
            </a:r>
          </a:p>
          <a:p>
            <a:pPr marL="457200" indent="-457200">
              <a:buFontTx/>
              <a:buChar char="-"/>
            </a:pP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Identifie le chapeau</a:t>
            </a: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- identifie la légende</a:t>
            </a: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Identifie les intertitres</a:t>
            </a: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...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4300308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075785" y="1484784"/>
            <a:ext cx="76754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prstClr val="black"/>
                </a:solidFill>
                <a:latin typeface="Calibri" panose="020F0502020204030204" pitchFamily="34" charset="0"/>
              </a:rPr>
              <a:t>A partir du bulletin d’information télévisées que tu as visionné, rédige un article de journal.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27584" y="-143176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00B050"/>
                </a:solidFill>
                <a:latin typeface="Mrs Chocolat" pitchFamily="2" charset="0"/>
              </a:rPr>
              <a:t>Pratique autonome</a:t>
            </a:r>
          </a:p>
        </p:txBody>
      </p:sp>
      <p:pic>
        <p:nvPicPr>
          <p:cNvPr id="8" name="Picture 2" descr="Sommaire de l'atelier de lecture Décl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505" y="4728439"/>
            <a:ext cx="1909360" cy="179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035249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3772</TotalTime>
  <Words>327</Words>
  <Application>Microsoft Macintosh PowerPoint</Application>
  <PresentationFormat>Affichage à l'écran (4:3)</PresentationFormat>
  <Paragraphs>42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2" baseType="lpstr">
      <vt:lpstr>Bradley Hand ITC TT-Bold</vt:lpstr>
      <vt:lpstr>Calibri</vt:lpstr>
      <vt:lpstr>Cambria</vt:lpstr>
      <vt:lpstr>KG Wake Me Up</vt:lpstr>
      <vt:lpstr>Mrs Chocolat</vt:lpstr>
      <vt:lpstr>MV Boli</vt:lpstr>
      <vt:lpstr>Rage Italic</vt:lpstr>
      <vt:lpstr>Trebuchet MS</vt:lpstr>
      <vt:lpstr>Sketchbook</vt:lpstr>
      <vt:lpstr>Présentation PowerPoint</vt:lpstr>
      <vt:lpstr>Objectif de la séance</vt:lpstr>
      <vt:lpstr>Présentation PowerPoint</vt:lpstr>
      <vt:lpstr>A quoi sert un article de presse?</vt:lpstr>
      <vt:lpstr>Présentation PowerPoint</vt:lpstr>
      <vt:lpstr>Les particularités de l’article de presse.</vt:lpstr>
      <vt:lpstr>Le titre est court et accrocheur : il doit donner envie de lire l’article. Il doit dévoiler une part du sujet traité tout en maintenant le suspens...</vt:lpstr>
      <vt:lpstr>Le chapeau coiffe l’article (il est en haut), il est visible par l’utilisation d’une typographie différente : police en gras, police de taille plus grande... Il reprend les informations essentielles de l’article : Qui ? Quand ? Où ? Quoi ?...</vt:lpstr>
      <vt:lpstr>L’accroche ou l’attaque doit permettre d’accrocher le lecteur et de lui donner envie de poursuivre.</vt:lpstr>
      <vt:lpstr>Le corps du texte. Il répond aux questions : qui ? quoi ? quand ? où et pourquoi ? de manière plus détaillée que dans le chapeau. L’article démarre par les informations les plus importantes. On peut aérer un article long avec des intertitres. L’article a une chute, une conclusion.   </vt:lpstr>
      <vt:lpstr>L’illustration informe et explique. Elle peut aussi apporter une information supplémentaire. Elle est obligatoirement accompagnée d’une légende.</vt:lpstr>
      <vt:lpstr>Pratique guidée</vt:lpstr>
      <vt:lpstr>Pratique autonome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Mallory Monhard</cp:lastModifiedBy>
  <cp:revision>82</cp:revision>
  <dcterms:created xsi:type="dcterms:W3CDTF">2014-04-03T15:57:20Z</dcterms:created>
  <dcterms:modified xsi:type="dcterms:W3CDTF">2018-09-02T11:29:24Z</dcterms:modified>
</cp:coreProperties>
</file>