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handoutMasterIdLst>
    <p:handoutMasterId r:id="rId12"/>
  </p:handoutMasterIdLst>
  <p:sldIdLst>
    <p:sldId id="256" r:id="rId2"/>
    <p:sldId id="280" r:id="rId3"/>
    <p:sldId id="290" r:id="rId4"/>
    <p:sldId id="285" r:id="rId5"/>
    <p:sldId id="291" r:id="rId6"/>
    <p:sldId id="286" r:id="rId7"/>
    <p:sldId id="292" r:id="rId8"/>
    <p:sldId id="281" r:id="rId9"/>
    <p:sldId id="287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BCC721"/>
    <a:srgbClr val="BBBA00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58" autoAdjust="0"/>
    <p:restoredTop sz="86335" autoAdjust="0"/>
  </p:normalViewPr>
  <p:slideViewPr>
    <p:cSldViewPr>
      <p:cViewPr varScale="1">
        <p:scale>
          <a:sx n="82" d="100"/>
          <a:sy n="82" d="100"/>
        </p:scale>
        <p:origin x="184" y="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12/09/2019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hyperlink" Target="https://laclassedemallory.files.wordpress.com/2017/04/ecrire-une-lettre.pdf" TargetMode="External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360000">
            <a:off x="3285045" y="3153667"/>
            <a:ext cx="4836456" cy="2658525"/>
          </a:xfrm>
        </p:spPr>
        <p:txBody>
          <a:bodyPr>
            <a:normAutofit/>
          </a:bodyPr>
          <a:lstStyle/>
          <a:p>
            <a:r>
              <a:rPr lang="fr-FR" sz="5400" dirty="0">
                <a:latin typeface="KG Wake Me Up" panose="02000000000000000000" pitchFamily="2" charset="77"/>
              </a:rPr>
              <a:t>ECRIT</a:t>
            </a:r>
          </a:p>
          <a:p>
            <a:r>
              <a:rPr lang="fr-FR" sz="2800" dirty="0">
                <a:latin typeface="Trebuchet MS" panose="020B0603020202020204" pitchFamily="34" charset="0"/>
              </a:rPr>
              <a:t>Types d’écrits: </a:t>
            </a:r>
            <a:r>
              <a:rPr lang="fr-FR" sz="2800" dirty="0">
                <a:latin typeface="MV Boli" panose="02000500030200090000" pitchFamily="2" charset="0"/>
                <a:cs typeface="MV Boli" panose="02000500030200090000" pitchFamily="2" charset="0"/>
              </a:rPr>
              <a:t>la lettre</a:t>
            </a: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r>
              <a:rPr lang="fr-FR" sz="1000" dirty="0">
                <a:latin typeface="Trebuchet MS" panose="020B0603020202020204" pitchFamily="34" charset="0"/>
              </a:rPr>
              <a:t>www.laclassedemallory.com</a:t>
            </a: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916832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A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ujourd’hui, nous allons découvrir un type d’écrit :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la lettre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 Nous allons apprendre ses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+mn-cs"/>
              </a:rPr>
              <a:t>particularités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 et la manière de le rédiger.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971600" y="1337830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Qu’allons nous apprendre ?</a:t>
            </a: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259451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-108881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C’est quoi la lettre?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68760" y="260657"/>
            <a:ext cx="7704856" cy="3427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lettre est un texte de type ARGUMENTATIF 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dont la fonction principale est </a:t>
            </a:r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d’expliquer de la façon la plus convaincante possible ce que l’on désire ou de remercier une personne pour ce qu’elle a fait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050" name="Picture 2" descr="http://www.teamstraus.com/SchoolDaysBorder_files/Thistle%20Girl%20Clipart/detectivemagnif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769" y="3938279"/>
            <a:ext cx="1098392" cy="228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68760" y="4086209"/>
            <a:ext cx="4655368" cy="193899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On n’écrit pas de la même façon à une personne inconnue ou à un camarade. On adapte son style, ses mots, ses phrases en fonction du destinataire et du contexte . </a:t>
            </a: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352371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971600" y="1337830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A quoi sert la lettre?</a:t>
            </a:r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...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799887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114118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Les particularités de la lettre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06CE7E-42C7-3547-9BFC-B67AB3F6BE31}"/>
              </a:ext>
            </a:extLst>
          </p:cNvPr>
          <p:cNvSpPr txBox="1"/>
          <p:nvPr/>
        </p:nvSpPr>
        <p:spPr>
          <a:xfrm>
            <a:off x="1183748" y="1556792"/>
            <a:ext cx="23042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Les lettres ont généralement toutes la même </a:t>
            </a:r>
            <a:r>
              <a:rPr lang="fr-FR" sz="2800" dirty="0">
                <a:solidFill>
                  <a:srgbClr val="0070C0"/>
                </a:solidFill>
              </a:rPr>
              <a:t>silhouette</a:t>
            </a:r>
            <a:r>
              <a:rPr lang="fr-FR" sz="2800" dirty="0"/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131E02-7593-D84F-B3AC-55B8467BE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381" y="1556792"/>
            <a:ext cx="4078862" cy="47971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9280363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131E02-7593-D84F-B3AC-55B8467BE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16632"/>
            <a:ext cx="5323096" cy="626049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3F079E7-99A5-C549-9F0E-A16E54FCC029}"/>
              </a:ext>
            </a:extLst>
          </p:cNvPr>
          <p:cNvSpPr txBox="1"/>
          <p:nvPr/>
        </p:nvSpPr>
        <p:spPr>
          <a:xfrm>
            <a:off x="912137" y="116632"/>
            <a:ext cx="2070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Adresse de l’expéditeur ( celui qui envoie la lettre)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8C4F103-9F0E-E947-B43B-7A976E26AFCD}"/>
              </a:ext>
            </a:extLst>
          </p:cNvPr>
          <p:cNvCxnSpPr/>
          <p:nvPr/>
        </p:nvCxnSpPr>
        <p:spPr>
          <a:xfrm flipV="1">
            <a:off x="2771800" y="620688"/>
            <a:ext cx="720080" cy="144016"/>
          </a:xfrm>
          <a:prstGeom prst="straightConnector1">
            <a:avLst/>
          </a:prstGeom>
          <a:ln w="57150">
            <a:solidFill>
              <a:srgbClr val="A9077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741F48F-FD56-B64D-B57E-FB2F0085F67C}"/>
              </a:ext>
            </a:extLst>
          </p:cNvPr>
          <p:cNvSpPr txBox="1"/>
          <p:nvPr/>
        </p:nvSpPr>
        <p:spPr>
          <a:xfrm>
            <a:off x="1259632" y="1114878"/>
            <a:ext cx="2070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Date et lieu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78A0375-0EDE-8F44-B75A-8EA90F14C647}"/>
              </a:ext>
            </a:extLst>
          </p:cNvPr>
          <p:cNvCxnSpPr>
            <a:cxnSpLocks/>
          </p:cNvCxnSpPr>
          <p:nvPr/>
        </p:nvCxnSpPr>
        <p:spPr>
          <a:xfrm flipV="1">
            <a:off x="2502437" y="957670"/>
            <a:ext cx="3797755" cy="383098"/>
          </a:xfrm>
          <a:prstGeom prst="straightConnector1">
            <a:avLst/>
          </a:prstGeom>
          <a:ln w="57150">
            <a:solidFill>
              <a:srgbClr val="A9077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E5F61648-4B5C-9C47-8D23-0EBDC5AF5102}"/>
              </a:ext>
            </a:extLst>
          </p:cNvPr>
          <p:cNvSpPr txBox="1"/>
          <p:nvPr/>
        </p:nvSpPr>
        <p:spPr>
          <a:xfrm>
            <a:off x="971529" y="1720474"/>
            <a:ext cx="2070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Adresse du destinataire (celui qui recevra la lettre)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117446E-8C94-9C47-9786-822DAE1F710B}"/>
              </a:ext>
            </a:extLst>
          </p:cNvPr>
          <p:cNvCxnSpPr>
            <a:cxnSpLocks/>
          </p:cNvCxnSpPr>
          <p:nvPr/>
        </p:nvCxnSpPr>
        <p:spPr>
          <a:xfrm flipV="1">
            <a:off x="2856899" y="1788667"/>
            <a:ext cx="4235381" cy="431014"/>
          </a:xfrm>
          <a:prstGeom prst="straightConnector1">
            <a:avLst/>
          </a:prstGeom>
          <a:ln w="57150">
            <a:solidFill>
              <a:srgbClr val="A9077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F09EA9D2-4EDB-7E4C-81BB-EB11DD650894}"/>
              </a:ext>
            </a:extLst>
          </p:cNvPr>
          <p:cNvSpPr txBox="1"/>
          <p:nvPr/>
        </p:nvSpPr>
        <p:spPr>
          <a:xfrm>
            <a:off x="971528" y="2619664"/>
            <a:ext cx="2070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Formule d’ouverture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A4B778D-97C7-F34C-AE3C-71C8D762DBE4}"/>
              </a:ext>
            </a:extLst>
          </p:cNvPr>
          <p:cNvCxnSpPr>
            <a:cxnSpLocks/>
          </p:cNvCxnSpPr>
          <p:nvPr/>
        </p:nvCxnSpPr>
        <p:spPr>
          <a:xfrm flipV="1">
            <a:off x="2982328" y="2715570"/>
            <a:ext cx="941600" cy="133134"/>
          </a:xfrm>
          <a:prstGeom prst="straightConnector1">
            <a:avLst/>
          </a:prstGeom>
          <a:ln w="57150">
            <a:solidFill>
              <a:srgbClr val="A9077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F3BD343-B7A9-3C44-8DEC-D79C593657C6}"/>
              </a:ext>
            </a:extLst>
          </p:cNvPr>
          <p:cNvSpPr txBox="1"/>
          <p:nvPr/>
        </p:nvSpPr>
        <p:spPr>
          <a:xfrm>
            <a:off x="945825" y="3667860"/>
            <a:ext cx="2070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Corps de la lettre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DF9C5F1-ABB9-6947-AA8A-52C02DCE4078}"/>
              </a:ext>
            </a:extLst>
          </p:cNvPr>
          <p:cNvCxnSpPr>
            <a:cxnSpLocks/>
          </p:cNvCxnSpPr>
          <p:nvPr/>
        </p:nvCxnSpPr>
        <p:spPr>
          <a:xfrm flipV="1">
            <a:off x="2741226" y="3843800"/>
            <a:ext cx="588597" cy="36645"/>
          </a:xfrm>
          <a:prstGeom prst="straightConnector1">
            <a:avLst/>
          </a:prstGeom>
          <a:ln w="57150">
            <a:solidFill>
              <a:srgbClr val="A9077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A0CF197D-9B64-9C4D-80C5-153614CE5386}"/>
              </a:ext>
            </a:extLst>
          </p:cNvPr>
          <p:cNvSpPr txBox="1"/>
          <p:nvPr/>
        </p:nvSpPr>
        <p:spPr>
          <a:xfrm>
            <a:off x="986893" y="5302459"/>
            <a:ext cx="2070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Formule de politesse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7E29FE76-C003-AF4E-9597-E2469E861ECA}"/>
              </a:ext>
            </a:extLst>
          </p:cNvPr>
          <p:cNvCxnSpPr>
            <a:cxnSpLocks/>
          </p:cNvCxnSpPr>
          <p:nvPr/>
        </p:nvCxnSpPr>
        <p:spPr>
          <a:xfrm flipV="1">
            <a:off x="3042768" y="5471736"/>
            <a:ext cx="588597" cy="36645"/>
          </a:xfrm>
          <a:prstGeom prst="straightConnector1">
            <a:avLst/>
          </a:prstGeom>
          <a:ln w="57150">
            <a:solidFill>
              <a:srgbClr val="A9077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A1547814-0A7B-0A49-B1DE-A857E6EE3CEF}"/>
              </a:ext>
            </a:extLst>
          </p:cNvPr>
          <p:cNvSpPr txBox="1"/>
          <p:nvPr/>
        </p:nvSpPr>
        <p:spPr>
          <a:xfrm>
            <a:off x="1160641" y="6021968"/>
            <a:ext cx="2070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Signature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FCFA268-DE4C-6349-ADDC-97CC80CD73FF}"/>
              </a:ext>
            </a:extLst>
          </p:cNvPr>
          <p:cNvCxnSpPr>
            <a:cxnSpLocks/>
          </p:cNvCxnSpPr>
          <p:nvPr/>
        </p:nvCxnSpPr>
        <p:spPr>
          <a:xfrm flipV="1">
            <a:off x="2195736" y="6172923"/>
            <a:ext cx="3144881" cy="18322"/>
          </a:xfrm>
          <a:prstGeom prst="straightConnector1">
            <a:avLst/>
          </a:prstGeom>
          <a:ln w="57150">
            <a:solidFill>
              <a:srgbClr val="A9077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3836825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5" grpId="0"/>
      <p:bldP spid="18" grpId="0"/>
      <p:bldP spid="21" grpId="0"/>
      <p:bldP spid="24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27584" y="-143176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chemeClr val="tx2">
                    <a:lumMod val="50000"/>
                    <a:lumOff val="50000"/>
                  </a:schemeClr>
                </a:solidFill>
                <a:latin typeface="Mrs Chocolat" pitchFamily="2" charset="0"/>
              </a:rPr>
              <a:t>Pratique guidée</a:t>
            </a:r>
          </a:p>
        </p:txBody>
      </p:sp>
      <p:pic>
        <p:nvPicPr>
          <p:cNvPr id="8" name="Picture 2" descr="Sommaire de l'atelier de lecture Décl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447" y="4725144"/>
            <a:ext cx="1909360" cy="179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0C1E1B0A-E0C0-A045-8CCA-D1DD55458FB0}"/>
              </a:ext>
            </a:extLst>
          </p:cNvPr>
          <p:cNvSpPr txBox="1">
            <a:spLocks/>
          </p:cNvSpPr>
          <p:nvPr/>
        </p:nvSpPr>
        <p:spPr>
          <a:xfrm>
            <a:off x="1001611" y="1480141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Exercices sur fiche :</a:t>
            </a:r>
          </a:p>
          <a:p>
            <a:r>
              <a:rPr lang="fr-FR" sz="2800" dirty="0">
                <a:hlinkClick r:id="rId5"/>
              </a:rPr>
              <a:t>https://laclassedemallory.files.wordpress.com/2017/04/ecrire-une-lettre.pdf</a:t>
            </a:r>
            <a:endParaRPr lang="fr-FR" sz="2800" dirty="0"/>
          </a:p>
          <a:p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...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4300308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075785" y="1484784"/>
            <a:ext cx="76754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prstClr val="black"/>
                </a:solidFill>
                <a:latin typeface="Calibri" panose="020F0502020204030204" pitchFamily="34" charset="0"/>
              </a:rPr>
              <a:t>Tu es Obélix, tu t’ennuies car il n’y a pas assez de Romains près du village. Tu décides d’écrire à Jules César pour qu’il envoie de nouveaux Romains.</a:t>
            </a: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27584" y="-143176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00B050"/>
                </a:solidFill>
                <a:latin typeface="Mrs Chocolat" pitchFamily="2" charset="0"/>
              </a:rPr>
              <a:t>Pratique autonome</a:t>
            </a:r>
          </a:p>
        </p:txBody>
      </p:sp>
      <p:pic>
        <p:nvPicPr>
          <p:cNvPr id="8" name="Picture 2" descr="Sommaire de l'atelier de lecture Décl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505" y="4728439"/>
            <a:ext cx="1909360" cy="179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035249"/>
      </p:ext>
    </p:extLst>
  </p:cSld>
  <p:clrMapOvr>
    <a:masterClrMapping/>
  </p:clrMapOvr>
  <p:transition spd="slow" advTm="2362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6|1.6|0.7|3.6|4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3824</TotalTime>
  <Words>229</Words>
  <Application>Microsoft Macintosh PowerPoint</Application>
  <PresentationFormat>Affichage à l'écran (4:3)</PresentationFormat>
  <Paragraphs>32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Calibri</vt:lpstr>
      <vt:lpstr>Cambria</vt:lpstr>
      <vt:lpstr>KG Wake Me Up</vt:lpstr>
      <vt:lpstr>Mrs Chocolat</vt:lpstr>
      <vt:lpstr>MV Boli</vt:lpstr>
      <vt:lpstr>Rage Italic</vt:lpstr>
      <vt:lpstr>Trebuchet MS</vt:lpstr>
      <vt:lpstr>Sketchbook</vt:lpstr>
      <vt:lpstr>Présentation PowerPoint</vt:lpstr>
      <vt:lpstr>Objectif de la séance</vt:lpstr>
      <vt:lpstr>Présentation PowerPoint</vt:lpstr>
      <vt:lpstr>C’est quoi la lettre?</vt:lpstr>
      <vt:lpstr>Présentation PowerPoint</vt:lpstr>
      <vt:lpstr>Les particularités de la lettre</vt:lpstr>
      <vt:lpstr>Présentation PowerPoint</vt:lpstr>
      <vt:lpstr>Pratique guidée</vt:lpstr>
      <vt:lpstr>Pratique autonome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Mallory Monhard</cp:lastModifiedBy>
  <cp:revision>87</cp:revision>
  <dcterms:created xsi:type="dcterms:W3CDTF">2014-04-03T15:57:20Z</dcterms:created>
  <dcterms:modified xsi:type="dcterms:W3CDTF">2019-09-12T18:17:50Z</dcterms:modified>
</cp:coreProperties>
</file>