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4"/>
  </p:notesMasterIdLst>
  <p:handoutMasterIdLst>
    <p:handoutMasterId r:id="rId15"/>
  </p:handoutMasterIdLst>
  <p:sldIdLst>
    <p:sldId id="256" r:id="rId2"/>
    <p:sldId id="280" r:id="rId3"/>
    <p:sldId id="290" r:id="rId4"/>
    <p:sldId id="285" r:id="rId5"/>
    <p:sldId id="291" r:id="rId6"/>
    <p:sldId id="286" r:id="rId7"/>
    <p:sldId id="295" r:id="rId8"/>
    <p:sldId id="300" r:id="rId9"/>
    <p:sldId id="301" r:id="rId10"/>
    <p:sldId id="302" r:id="rId11"/>
    <p:sldId id="281" r:id="rId12"/>
    <p:sldId id="287"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C721"/>
    <a:srgbClr val="BBBA00"/>
    <a:srgbClr val="67AB0D"/>
    <a:srgbClr val="A90773"/>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23" autoAdjust="0"/>
    <p:restoredTop sz="86343" autoAdjust="0"/>
  </p:normalViewPr>
  <p:slideViewPr>
    <p:cSldViewPr>
      <p:cViewPr varScale="1">
        <p:scale>
          <a:sx n="82" d="100"/>
          <a:sy n="82" d="100"/>
        </p:scale>
        <p:origin x="184" y="46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62055C-F7C1-41B5-9DDE-96AFA07810D7}" type="datetimeFigureOut">
              <a:rPr lang="fr-FR" smtClean="0"/>
              <a:t>23/11/2018</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5B25AF-BBB9-411B-996C-E1336B8902FD}" type="slidenum">
              <a:rPr lang="fr-FR" smtClean="0"/>
              <a:t>‹N°›</a:t>
            </a:fld>
            <a:endParaRPr lang="fr-FR"/>
          </a:p>
        </p:txBody>
      </p:sp>
    </p:spTree>
    <p:extLst>
      <p:ext uri="{BB962C8B-B14F-4D97-AF65-F5344CB8AC3E}">
        <p14:creationId xmlns:p14="http://schemas.microsoft.com/office/powerpoint/2010/main" val="2740366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AE2C44-1C68-45F4-928A-E28EF90B13BF}" type="datetimeFigureOut">
              <a:rPr lang="fr-FR" smtClean="0"/>
              <a:t>23/11/2018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066C57-2612-4AD3-905D-69039BBA0C59}" type="slidenum">
              <a:rPr lang="fr-FR" smtClean="0"/>
              <a:t>‹N°›</a:t>
            </a:fld>
            <a:endParaRPr lang="fr-FR"/>
          </a:p>
        </p:txBody>
      </p:sp>
    </p:spTree>
    <p:extLst>
      <p:ext uri="{BB962C8B-B14F-4D97-AF65-F5344CB8AC3E}">
        <p14:creationId xmlns:p14="http://schemas.microsoft.com/office/powerpoint/2010/main" val="242368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E066C57-2612-4AD3-905D-69039BBA0C59}" type="slidenum">
              <a:rPr lang="fr-FR" smtClean="0"/>
              <a:t>1</a:t>
            </a:fld>
            <a:endParaRPr lang="fr-FR"/>
          </a:p>
        </p:txBody>
      </p:sp>
    </p:spTree>
    <p:extLst>
      <p:ext uri="{BB962C8B-B14F-4D97-AF65-F5344CB8AC3E}">
        <p14:creationId xmlns:p14="http://schemas.microsoft.com/office/powerpoint/2010/main" val="26962290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fr-FR"/>
              <a:t>Modifiez le style du titre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FB3426F5-3CDA-4D27-A4C8-67B3F64DA014}" type="datetimeFigureOut">
              <a:rPr lang="fr-FR" smtClean="0"/>
              <a:t>23/11/2018</a:t>
            </a:fld>
            <a:endParaRPr lang="fr-F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fr-F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ADBAD8EB-CB48-4351-9C65-8E4A2A41DDF4}" type="slidenum">
              <a:rPr lang="fr-FR" smtClean="0"/>
              <a:t>‹N°›</a:t>
            </a:fld>
            <a:endParaRPr lang="fr-FR"/>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23/11/2018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fr-FR"/>
              <a:t>Modifiez le style du titre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B3426F5-3CDA-4D27-A4C8-67B3F64DA014}" type="datetimeFigureOut">
              <a:rPr lang="fr-FR" smtClean="0"/>
              <a:t>23/11/2018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5" name="Date Placeholder 4"/>
          <p:cNvSpPr>
            <a:spLocks noGrp="1"/>
          </p:cNvSpPr>
          <p:nvPr>
            <p:ph type="dt" sz="half" idx="10"/>
          </p:nvPr>
        </p:nvSpPr>
        <p:spPr/>
        <p:txBody>
          <a:bodyPr/>
          <a:lstStyle/>
          <a:p>
            <a:fld id="{FB3426F5-3CDA-4D27-A4C8-67B3F64DA014}" type="datetimeFigureOut">
              <a:rPr lang="fr-FR" smtClean="0"/>
              <a:t>23/11/2018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‹N°›</a:t>
            </a:fld>
            <a:endParaRPr lang="fr-FR"/>
          </a:p>
        </p:txBody>
      </p:sp>
      <p:sp>
        <p:nvSpPr>
          <p:cNvPr id="9" name="Content Placeholder 8"/>
          <p:cNvSpPr>
            <a:spLocks noGrp="1"/>
          </p:cNvSpPr>
          <p:nvPr>
            <p:ph sz="quarter" idx="13"/>
          </p:nvPr>
        </p:nvSpPr>
        <p:spPr>
          <a:xfrm>
            <a:off x="841248" y="2039112"/>
            <a:ext cx="3657600" cy="39502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7" name="Date Placeholder 6"/>
          <p:cNvSpPr>
            <a:spLocks noGrp="1"/>
          </p:cNvSpPr>
          <p:nvPr>
            <p:ph type="dt" sz="half" idx="10"/>
          </p:nvPr>
        </p:nvSpPr>
        <p:spPr/>
        <p:txBody>
          <a:bodyPr/>
          <a:lstStyle/>
          <a:p>
            <a:fld id="{FB3426F5-3CDA-4D27-A4C8-67B3F64DA014}" type="datetimeFigureOut">
              <a:rPr lang="fr-FR" smtClean="0"/>
              <a:t>23/11/2018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DBAD8EB-CB48-4351-9C65-8E4A2A41DDF4}" type="slidenum">
              <a:rPr lang="fr-FR" smtClean="0"/>
              <a:t>‹N°›</a:t>
            </a:fld>
            <a:endParaRPr lang="fr-F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FB3426F5-3CDA-4D27-A4C8-67B3F64DA014}" type="datetimeFigureOut">
              <a:rPr lang="fr-FR" smtClean="0"/>
              <a:t>23/11/2018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3426F5-3CDA-4D27-A4C8-67B3F64DA014}" type="datetimeFigureOut">
              <a:rPr lang="fr-FR" smtClean="0"/>
              <a:t>23/11/2018</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fr-FR"/>
              <a:t>Modifiez le style du titre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23/11/2018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23/11/2018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nchor="ct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23/11/2018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23/11/2018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fr-FR"/>
              <a:t>Modifiez le style du titre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FB3426F5-3CDA-4D27-A4C8-67B3F64DA014}" type="datetimeFigureOut">
              <a:rPr lang="fr-FR" smtClean="0"/>
              <a:t>23/11/2018</a:t>
            </a:fld>
            <a:endParaRPr lang="fr-F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fr-F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ADBAD8EB-CB48-4351-9C65-8E4A2A41DDF4}"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0.gif"/></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0.gif"/></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2.png"/><Relationship Id="rId4" Type="http://schemas.openxmlformats.org/officeDocument/2006/relationships/image" Target="../media/image11.gif"/></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0.gif"/></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0.gif"/></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3.gif"/></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rot="360000">
            <a:off x="3285045" y="3153667"/>
            <a:ext cx="4836456" cy="2658525"/>
          </a:xfrm>
        </p:spPr>
        <p:txBody>
          <a:bodyPr>
            <a:normAutofit/>
          </a:bodyPr>
          <a:lstStyle/>
          <a:p>
            <a:r>
              <a:rPr lang="fr-FR" sz="5400" dirty="0">
                <a:latin typeface="KG Wake Me Up" panose="02000000000000000000" pitchFamily="2" charset="77"/>
              </a:rPr>
              <a:t>ECRIT</a:t>
            </a:r>
          </a:p>
          <a:p>
            <a:r>
              <a:rPr lang="fr-FR" sz="2800" dirty="0">
                <a:latin typeface="Trebuchet MS" panose="020B0603020202020204" pitchFamily="34" charset="0"/>
              </a:rPr>
              <a:t>Types d’écrits: </a:t>
            </a:r>
            <a:r>
              <a:rPr lang="fr-FR" sz="2800" dirty="0">
                <a:latin typeface="MV Boli" panose="02000500030200090000" pitchFamily="2" charset="0"/>
                <a:cs typeface="MV Boli" panose="02000500030200090000" pitchFamily="2" charset="0"/>
              </a:rPr>
              <a:t>le portrait</a:t>
            </a:r>
          </a:p>
        </p:txBody>
      </p:sp>
      <p:sp>
        <p:nvSpPr>
          <p:cNvPr id="4" name="ZoneTexte 3"/>
          <p:cNvSpPr txBox="1"/>
          <p:nvPr/>
        </p:nvSpPr>
        <p:spPr>
          <a:xfrm rot="20575078">
            <a:off x="818247" y="4156700"/>
            <a:ext cx="1872208" cy="923330"/>
          </a:xfrm>
          <a:prstGeom prst="rect">
            <a:avLst/>
          </a:prstGeom>
          <a:noFill/>
        </p:spPr>
        <p:txBody>
          <a:bodyPr wrap="square" rtlCol="0">
            <a:spAutoFit/>
          </a:bodyPr>
          <a:lstStyle/>
          <a:p>
            <a:pPr algn="ctr"/>
            <a:r>
              <a:rPr lang="fr-FR" sz="2400" dirty="0">
                <a:latin typeface="Trebuchet MS" panose="020B0603020202020204" pitchFamily="34" charset="0"/>
              </a:rPr>
              <a:t>CM</a:t>
            </a:r>
          </a:p>
          <a:p>
            <a:pPr algn="ctr"/>
            <a:endParaRPr lang="fr-FR" sz="1000" dirty="0">
              <a:latin typeface="Trebuchet MS" panose="020B0603020202020204" pitchFamily="34" charset="0"/>
            </a:endParaRPr>
          </a:p>
          <a:p>
            <a:pPr algn="ctr"/>
            <a:endParaRPr lang="fr-FR" sz="1000" dirty="0">
              <a:latin typeface="Trebuchet MS" panose="020B0603020202020204" pitchFamily="34" charset="0"/>
            </a:endParaRPr>
          </a:p>
          <a:p>
            <a:pPr algn="ctr"/>
            <a:r>
              <a:rPr lang="fr-FR" sz="1000" dirty="0">
                <a:latin typeface="Trebuchet MS" panose="020B0603020202020204" pitchFamily="34" charset="0"/>
              </a:rPr>
              <a:t>www.laclassedemallory.com</a:t>
            </a:r>
          </a:p>
        </p:txBody>
      </p:sp>
    </p:spTree>
    <p:extLst>
      <p:ext uri="{BB962C8B-B14F-4D97-AF65-F5344CB8AC3E}">
        <p14:creationId xmlns:p14="http://schemas.microsoft.com/office/powerpoint/2010/main" val="268947373"/>
      </p:ext>
    </p:extLst>
  </p:cSld>
  <p:clrMapOvr>
    <a:masterClrMapping/>
  </p:clrMapOvr>
  <mc:AlternateContent xmlns:mc="http://schemas.openxmlformats.org/markup-compatibility/2006" xmlns:p14="http://schemas.microsoft.com/office/powerpoint/2010/main">
    <mc:Choice Requires="p14">
      <p:transition p14:dur="100" advTm="4616">
        <p:cut/>
      </p:transition>
    </mc:Choice>
    <mc:Fallback xmlns="">
      <p:transition advTm="4616">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43608" y="116632"/>
            <a:ext cx="7704856" cy="1442674"/>
          </a:xfrm>
        </p:spPr>
        <p:txBody>
          <a:bodyPr/>
          <a:lstStyle/>
          <a:p>
            <a:r>
              <a:rPr lang="fr-FR" dirty="0">
                <a:solidFill>
                  <a:srgbClr val="7030A0"/>
                </a:solidFill>
                <a:latin typeface="Mrs Chocolat" pitchFamily="2" charset="0"/>
              </a:rPr>
              <a:t>Objectif de la séance</a:t>
            </a:r>
          </a:p>
        </p:txBody>
      </p:sp>
      <p:sp>
        <p:nvSpPr>
          <p:cNvPr id="25" name="Titre 1"/>
          <p:cNvSpPr txBox="1">
            <a:spLocks/>
          </p:cNvSpPr>
          <p:nvPr/>
        </p:nvSpPr>
        <p:spPr>
          <a:xfrm>
            <a:off x="899592" y="1916832"/>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A</a:t>
            </a:r>
            <a:r>
              <a:rPr lang="fr-FR" sz="2800" dirty="0">
                <a:solidFill>
                  <a:schemeClr val="tx1"/>
                </a:solidFill>
                <a:latin typeface="Calibri" panose="020F0502020204030204" pitchFamily="34" charset="0"/>
                <a:ea typeface="+mn-ea"/>
                <a:cs typeface="+mn-cs"/>
              </a:rPr>
              <a:t>ujourd’hui, nous allons découvrir un type d’écrit : </a:t>
            </a:r>
            <a:r>
              <a:rPr lang="fr-FR" sz="2800" dirty="0">
                <a:solidFill>
                  <a:srgbClr val="7030A0"/>
                </a:solidFill>
                <a:latin typeface="Calibri" panose="020F0502020204030204" pitchFamily="34" charset="0"/>
                <a:ea typeface="+mn-ea"/>
                <a:cs typeface="+mn-cs"/>
              </a:rPr>
              <a:t>le portrait</a:t>
            </a:r>
            <a:r>
              <a:rPr lang="fr-FR" sz="2800" dirty="0">
                <a:solidFill>
                  <a:schemeClr val="tx1"/>
                </a:solidFill>
                <a:latin typeface="Calibri" panose="020F0502020204030204" pitchFamily="34" charset="0"/>
                <a:ea typeface="+mn-ea"/>
                <a:cs typeface="+mn-cs"/>
              </a:rPr>
              <a:t>. Nous allons apprendre ses </a:t>
            </a:r>
            <a:r>
              <a:rPr lang="fr-FR" sz="2800" dirty="0">
                <a:solidFill>
                  <a:srgbClr val="7030A0"/>
                </a:solidFill>
                <a:latin typeface="Calibri" panose="020F0502020204030204" pitchFamily="34" charset="0"/>
                <a:ea typeface="+mn-ea"/>
                <a:cs typeface="+mn-cs"/>
              </a:rPr>
              <a:t>particularités</a:t>
            </a:r>
            <a:r>
              <a:rPr lang="fr-FR" sz="2800" dirty="0">
                <a:solidFill>
                  <a:schemeClr val="tx1"/>
                </a:solidFill>
                <a:latin typeface="Calibri" panose="020F0502020204030204" pitchFamily="34" charset="0"/>
                <a:ea typeface="+mn-ea"/>
                <a:cs typeface="+mn-cs"/>
              </a:rPr>
              <a:t> et la manière de le rédiger.</a:t>
            </a:r>
          </a:p>
          <a:p>
            <a:endParaRPr lang="fr-FR" sz="2800" dirty="0">
              <a:solidFill>
                <a:srgbClr val="FF0000"/>
              </a:solidFill>
              <a:latin typeface="Calibri" panose="020F0502020204030204" pitchFamily="34" charset="0"/>
              <a:ea typeface="+mn-ea"/>
              <a:cs typeface="+mn-cs"/>
            </a:endParaRPr>
          </a:p>
        </p:txBody>
      </p:sp>
      <p:pic>
        <p:nvPicPr>
          <p:cNvPr id="819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151" y="4571714"/>
            <a:ext cx="1809750" cy="19431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7457290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971600" y="1337830"/>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Qu’allons nous apprendre ?</a:t>
            </a: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819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151" y="4571714"/>
            <a:ext cx="1809750" cy="19431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32594511"/>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43608" y="116632"/>
            <a:ext cx="7704856" cy="1442674"/>
          </a:xfrm>
        </p:spPr>
        <p:txBody>
          <a:bodyPr/>
          <a:lstStyle/>
          <a:p>
            <a:r>
              <a:rPr lang="fr-FR" dirty="0">
                <a:solidFill>
                  <a:srgbClr val="0070C0"/>
                </a:solidFill>
                <a:latin typeface="Mrs Chocolat" pitchFamily="2" charset="0"/>
              </a:rPr>
              <a:t>A quoi sert un portrait?</a:t>
            </a:r>
          </a:p>
        </p:txBody>
      </p:sp>
      <p:sp>
        <p:nvSpPr>
          <p:cNvPr id="25" name="Titre 1"/>
          <p:cNvSpPr txBox="1">
            <a:spLocks/>
          </p:cNvSpPr>
          <p:nvPr/>
        </p:nvSpPr>
        <p:spPr>
          <a:xfrm>
            <a:off x="901524" y="1427160"/>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Le </a:t>
            </a:r>
            <a:r>
              <a:rPr lang="fr-FR" sz="2800" dirty="0">
                <a:solidFill>
                  <a:srgbClr val="0070C0"/>
                </a:solidFill>
                <a:latin typeface="Calibri" panose="020F0502020204030204" pitchFamily="34" charset="0"/>
              </a:rPr>
              <a:t>portrait est un texte descriptif </a:t>
            </a:r>
            <a:r>
              <a:rPr lang="fr-FR" sz="2800" dirty="0">
                <a:latin typeface="Calibri" panose="020F0502020204030204" pitchFamily="34" charset="0"/>
              </a:rPr>
              <a:t>que l’on trouve dans les </a:t>
            </a:r>
            <a:r>
              <a:rPr lang="fr-FR" sz="2800" dirty="0">
                <a:solidFill>
                  <a:schemeClr val="tx1"/>
                </a:solidFill>
                <a:latin typeface="Calibri" panose="020F0502020204030204" pitchFamily="34" charset="0"/>
              </a:rPr>
              <a:t>textes narratifs ou informatifs</a:t>
            </a:r>
            <a:r>
              <a:rPr lang="fr-FR" sz="2800" dirty="0">
                <a:latin typeface="Calibri" panose="020F0502020204030204" pitchFamily="34" charset="0"/>
              </a:rPr>
              <a:t>: il sert à renseigner, à donner des informations sur un personnage. </a:t>
            </a:r>
          </a:p>
          <a:p>
            <a:endParaRPr lang="fr-FR" sz="2800" dirty="0">
              <a:solidFill>
                <a:schemeClr val="tx1"/>
              </a:solidFill>
              <a:latin typeface="Calibri" panose="020F0502020204030204" pitchFamily="34" charset="0"/>
              <a:ea typeface="+mn-ea"/>
              <a:cs typeface="+mn-cs"/>
            </a:endParaRPr>
          </a:p>
          <a:p>
            <a:r>
              <a:rPr lang="fr-FR" sz="2800" dirty="0">
                <a:solidFill>
                  <a:schemeClr val="tx1"/>
                </a:solidFill>
                <a:latin typeface="Calibri" panose="020F0502020204030204" pitchFamily="34" charset="0"/>
                <a:ea typeface="+mn-ea"/>
                <a:cs typeface="+mn-cs"/>
              </a:rPr>
              <a:t>C’est un écrit qui peut figurer aussi bien dans de la </a:t>
            </a:r>
            <a:r>
              <a:rPr lang="fr-FR" sz="2800" dirty="0">
                <a:solidFill>
                  <a:srgbClr val="0070C0"/>
                </a:solidFill>
                <a:latin typeface="Calibri" panose="020F0502020204030204" pitchFamily="34" charset="0"/>
                <a:ea typeface="+mn-ea"/>
                <a:cs typeface="+mn-cs"/>
              </a:rPr>
              <a:t>fiction </a:t>
            </a:r>
            <a:r>
              <a:rPr lang="fr-FR" sz="2800" dirty="0">
                <a:solidFill>
                  <a:schemeClr val="tx1"/>
                </a:solidFill>
                <a:latin typeface="Calibri" panose="020F0502020204030204" pitchFamily="34" charset="0"/>
                <a:ea typeface="+mn-ea"/>
                <a:cs typeface="+mn-cs"/>
              </a:rPr>
              <a:t>que dans de la  </a:t>
            </a:r>
            <a:r>
              <a:rPr lang="fr-FR" sz="2800" dirty="0">
                <a:solidFill>
                  <a:srgbClr val="0070C0"/>
                </a:solidFill>
                <a:latin typeface="Calibri" panose="020F0502020204030204" pitchFamily="34" charset="0"/>
                <a:ea typeface="+mn-ea"/>
                <a:cs typeface="+mn-cs"/>
              </a:rPr>
              <a:t>non-fiction</a:t>
            </a:r>
            <a:r>
              <a:rPr lang="fr-FR" sz="2800" dirty="0">
                <a:solidFill>
                  <a:schemeClr val="tx1"/>
                </a:solidFill>
                <a:latin typeface="Calibri" panose="020F0502020204030204" pitchFamily="34" charset="0"/>
                <a:ea typeface="+mn-ea"/>
                <a:cs typeface="+mn-cs"/>
              </a:rPr>
              <a:t>.</a:t>
            </a:r>
          </a:p>
        </p:txBody>
      </p:sp>
      <p:pic>
        <p:nvPicPr>
          <p:cNvPr id="2050" name="Picture 2" descr="http://www.teamstraus.com/SchoolDaysBorder_files/Thistle%20Girl%20Clipart/detectivemagnify.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6769" y="3938279"/>
            <a:ext cx="1098392" cy="228047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260166" y="4857244"/>
            <a:ext cx="4117702" cy="1200329"/>
          </a:xfrm>
          <a:prstGeom prst="rect">
            <a:avLst/>
          </a:prstGeom>
          <a:solidFill>
            <a:srgbClr val="92D050"/>
          </a:solidFill>
        </p:spPr>
        <p:txBody>
          <a:bodyPr wrap="square">
            <a:spAutoFit/>
          </a:bodyPr>
          <a:lstStyle/>
          <a:p>
            <a:r>
              <a:rPr lang="fr-FR" sz="2400" dirty="0">
                <a:latin typeface="Calibri" panose="020F0502020204030204" pitchFamily="34" charset="0"/>
              </a:rPr>
              <a:t>On trouve des portraits dans les romans mais aussi dans la presse…</a:t>
            </a:r>
          </a:p>
        </p:txBody>
      </p:sp>
      <p:pic>
        <p:nvPicPr>
          <p:cNvPr id="2052" name="Picture 4" descr="Afficher l'image d'origin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5352371"/>
            <a:ext cx="1483367" cy="104980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29980606"/>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971600" y="1337830"/>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A quoi sert un portrait?</a:t>
            </a:r>
          </a:p>
          <a:p>
            <a:r>
              <a:rPr lang="fr-FR" sz="2800" dirty="0">
                <a:solidFill>
                  <a:schemeClr val="tx1"/>
                </a:solidFill>
                <a:latin typeface="Calibri" panose="020F0502020204030204" pitchFamily="34" charset="0"/>
                <a:ea typeface="+mn-ea"/>
                <a:cs typeface="+mn-cs"/>
              </a:rPr>
              <a:t>Est-ce un écrit de fiction ou de non-fiction ?</a:t>
            </a:r>
          </a:p>
          <a:p>
            <a:r>
              <a:rPr lang="fr-FR" sz="2800" dirty="0">
                <a:solidFill>
                  <a:schemeClr val="tx1"/>
                </a:solidFill>
                <a:latin typeface="Calibri" panose="020F0502020204030204" pitchFamily="34" charset="0"/>
                <a:ea typeface="+mn-ea"/>
                <a:cs typeface="+mn-cs"/>
              </a:rPr>
              <a:t>...</a:t>
            </a:r>
          </a:p>
          <a:p>
            <a:endParaRPr lang="fr-FR" sz="2800" dirty="0">
              <a:solidFill>
                <a:srgbClr val="FF0000"/>
              </a:solidFill>
              <a:latin typeface="Calibri" panose="020F0502020204030204" pitchFamily="34" charset="0"/>
              <a:ea typeface="+mn-ea"/>
              <a:cs typeface="+mn-cs"/>
            </a:endParaRPr>
          </a:p>
        </p:txBody>
      </p:sp>
      <p:pic>
        <p:nvPicPr>
          <p:cNvPr id="819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151" y="4571714"/>
            <a:ext cx="1809750" cy="19431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77998873"/>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7924" y="114118"/>
            <a:ext cx="7704856" cy="1442674"/>
          </a:xfrm>
        </p:spPr>
        <p:txBody>
          <a:bodyPr/>
          <a:lstStyle/>
          <a:p>
            <a:r>
              <a:rPr lang="fr-FR" dirty="0">
                <a:solidFill>
                  <a:srgbClr val="0070C0"/>
                </a:solidFill>
                <a:latin typeface="Mrs Chocolat" pitchFamily="2" charset="0"/>
              </a:rPr>
              <a:t>Les particularités du portrait</a:t>
            </a: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sp>
        <p:nvSpPr>
          <p:cNvPr id="4" name="Rectangle 3">
            <a:extLst>
              <a:ext uri="{FF2B5EF4-FFF2-40B4-BE49-F238E27FC236}">
                <a16:creationId xmlns:a16="http://schemas.microsoft.com/office/drawing/2014/main" id="{EFB2E956-2ECE-594D-85A5-D5F6892F6E67}"/>
              </a:ext>
            </a:extLst>
          </p:cNvPr>
          <p:cNvSpPr/>
          <p:nvPr/>
        </p:nvSpPr>
        <p:spPr>
          <a:xfrm>
            <a:off x="1259632" y="2945071"/>
            <a:ext cx="7344816" cy="3477875"/>
          </a:xfrm>
          <a:prstGeom prst="rect">
            <a:avLst/>
          </a:prstGeom>
        </p:spPr>
        <p:txBody>
          <a:bodyPr wrap="square">
            <a:spAutoFit/>
          </a:bodyPr>
          <a:lstStyle/>
          <a:p>
            <a:r>
              <a:rPr lang="fr-FR" sz="2000" dirty="0">
                <a:solidFill>
                  <a:srgbClr val="000000"/>
                </a:solidFill>
                <a:latin typeface="Times-Roman" pitchFamily="2" charset="0"/>
              </a:rPr>
              <a:t>On n’avait jamais vu dans Privet Drive quelque chose qui ressemblât à cet homme. Il était grand, mince et très vieux, à en juger par la couleur argentée de ses cheveux et de sa barbe qui lui descendait jusqu’à la taille. Il était vêtu d’une longue robe, d’une cape violette qui balayait le sol et chaussé de bottes à haut talons munies de boucles. Ses yeux bleus et brillants étincelaient derrière des lunettes en demi-lune et son long nez crochu donnait l’impression d’avoir été cassé au moins deux fois. Cet homme s’appelait </a:t>
            </a:r>
            <a:r>
              <a:rPr lang="fr-FR" sz="2000" dirty="0" err="1">
                <a:solidFill>
                  <a:srgbClr val="000000"/>
                </a:solidFill>
                <a:latin typeface="Times-Roman" pitchFamily="2" charset="0"/>
              </a:rPr>
              <a:t>Albus</a:t>
            </a:r>
            <a:r>
              <a:rPr lang="fr-FR" sz="2000" dirty="0">
                <a:solidFill>
                  <a:srgbClr val="000000"/>
                </a:solidFill>
                <a:latin typeface="Times-Roman" pitchFamily="2" charset="0"/>
              </a:rPr>
              <a:t> Dumbledore. Il émanait de lui une force presque surnaturelle et son aisance malgré son incongruité dans ce lieu montrait une grande confiance en soi et une grande sagesse.</a:t>
            </a:r>
            <a:endParaRPr lang="fr-FR" sz="2000" dirty="0"/>
          </a:p>
        </p:txBody>
      </p:sp>
      <p:sp>
        <p:nvSpPr>
          <p:cNvPr id="5" name="Rectangle 4">
            <a:extLst>
              <a:ext uri="{FF2B5EF4-FFF2-40B4-BE49-F238E27FC236}">
                <a16:creationId xmlns:a16="http://schemas.microsoft.com/office/drawing/2014/main" id="{BA405C55-E406-5245-8E66-A8D869B82BAE}"/>
              </a:ext>
            </a:extLst>
          </p:cNvPr>
          <p:cNvSpPr/>
          <p:nvPr/>
        </p:nvSpPr>
        <p:spPr>
          <a:xfrm>
            <a:off x="2753747" y="3289048"/>
            <a:ext cx="5184576" cy="349538"/>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B206CE7E-42C7-3547-9BFC-B67AB3F6BE31}"/>
              </a:ext>
            </a:extLst>
          </p:cNvPr>
          <p:cNvSpPr txBox="1"/>
          <p:nvPr/>
        </p:nvSpPr>
        <p:spPr>
          <a:xfrm>
            <a:off x="1205677" y="1560076"/>
            <a:ext cx="7416824" cy="1384995"/>
          </a:xfrm>
          <a:prstGeom prst="rect">
            <a:avLst/>
          </a:prstGeom>
          <a:noFill/>
        </p:spPr>
        <p:txBody>
          <a:bodyPr wrap="square" rtlCol="0">
            <a:spAutoFit/>
          </a:bodyPr>
          <a:lstStyle/>
          <a:p>
            <a:r>
              <a:rPr lang="fr-FR" sz="2800" dirty="0"/>
              <a:t>En général, le portrait commence par une </a:t>
            </a:r>
            <a:r>
              <a:rPr lang="fr-FR" sz="2800" dirty="0">
                <a:solidFill>
                  <a:srgbClr val="0070C0"/>
                </a:solidFill>
              </a:rPr>
              <a:t>description d’ensemble </a:t>
            </a:r>
            <a:r>
              <a:rPr lang="fr-FR" sz="2800" dirty="0"/>
              <a:t>du personnage. On décrit sa </a:t>
            </a:r>
            <a:r>
              <a:rPr lang="fr-FR" sz="2800" dirty="0">
                <a:solidFill>
                  <a:srgbClr val="0070C0"/>
                </a:solidFill>
              </a:rPr>
              <a:t>silhouette</a:t>
            </a:r>
            <a:r>
              <a:rPr lang="fr-FR" sz="2800" dirty="0"/>
              <a:t>.</a:t>
            </a:r>
          </a:p>
        </p:txBody>
      </p:sp>
      <p:sp>
        <p:nvSpPr>
          <p:cNvPr id="8" name="Rectangle 7">
            <a:extLst>
              <a:ext uri="{FF2B5EF4-FFF2-40B4-BE49-F238E27FC236}">
                <a16:creationId xmlns:a16="http://schemas.microsoft.com/office/drawing/2014/main" id="{43CF7A36-F8AF-D744-A0C9-93E12F992B1E}"/>
              </a:ext>
            </a:extLst>
          </p:cNvPr>
          <p:cNvSpPr/>
          <p:nvPr/>
        </p:nvSpPr>
        <p:spPr>
          <a:xfrm>
            <a:off x="1259631" y="3587453"/>
            <a:ext cx="6678691" cy="349538"/>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3187A9F8-4D72-4D45-AE21-0AA09D6D8F58}"/>
              </a:ext>
            </a:extLst>
          </p:cNvPr>
          <p:cNvSpPr/>
          <p:nvPr/>
        </p:nvSpPr>
        <p:spPr>
          <a:xfrm>
            <a:off x="1259631" y="3884300"/>
            <a:ext cx="6966724" cy="349538"/>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BC186CCF-6D59-B640-BE53-B621A5328BA4}"/>
              </a:ext>
            </a:extLst>
          </p:cNvPr>
          <p:cNvSpPr/>
          <p:nvPr/>
        </p:nvSpPr>
        <p:spPr>
          <a:xfrm>
            <a:off x="1259631" y="4182490"/>
            <a:ext cx="6966724" cy="349538"/>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31E19684-D91C-BD4F-B0F1-CAE0E495788E}"/>
              </a:ext>
            </a:extLst>
          </p:cNvPr>
          <p:cNvSpPr/>
          <p:nvPr/>
        </p:nvSpPr>
        <p:spPr>
          <a:xfrm>
            <a:off x="1282957" y="4486463"/>
            <a:ext cx="966734" cy="349538"/>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2179280363"/>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7924" y="114118"/>
            <a:ext cx="7704856" cy="1442674"/>
          </a:xfrm>
        </p:spPr>
        <p:txBody>
          <a:bodyPr/>
          <a:lstStyle/>
          <a:p>
            <a:r>
              <a:rPr lang="fr-FR" sz="2800" dirty="0">
                <a:solidFill>
                  <a:schemeClr val="tx1"/>
                </a:solidFill>
                <a:latin typeface="Calibri" panose="020F0502020204030204" pitchFamily="34" charset="0"/>
                <a:cs typeface="Calibri" panose="020F0502020204030204" pitchFamily="34" charset="0"/>
              </a:rPr>
              <a:t>Ensuite, on fait un </a:t>
            </a:r>
            <a:r>
              <a:rPr lang="fr-FR" sz="2800" dirty="0">
                <a:solidFill>
                  <a:srgbClr val="0070C0"/>
                </a:solidFill>
                <a:latin typeface="Calibri" panose="020F0502020204030204" pitchFamily="34" charset="0"/>
                <a:cs typeface="Calibri" panose="020F0502020204030204" pitchFamily="34" charset="0"/>
              </a:rPr>
              <a:t>« zoom » sur le visage du personnage</a:t>
            </a:r>
            <a:r>
              <a:rPr lang="fr-FR" sz="2800" dirty="0">
                <a:solidFill>
                  <a:schemeClr val="tx1"/>
                </a:solidFill>
                <a:latin typeface="Calibri" panose="020F0502020204030204" pitchFamily="34" charset="0"/>
                <a:cs typeface="Calibri" panose="020F0502020204030204" pitchFamily="34" charset="0"/>
              </a:rPr>
              <a:t>. On décrit ses particularités : forme du visage, yeux, nez, bouche…</a:t>
            </a: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sp>
        <p:nvSpPr>
          <p:cNvPr id="6" name="Rectangle 5">
            <a:extLst>
              <a:ext uri="{FF2B5EF4-FFF2-40B4-BE49-F238E27FC236}">
                <a16:creationId xmlns:a16="http://schemas.microsoft.com/office/drawing/2014/main" id="{BA825576-37DA-5046-AE3D-9B04DC87EF8E}"/>
              </a:ext>
            </a:extLst>
          </p:cNvPr>
          <p:cNvSpPr/>
          <p:nvPr/>
        </p:nvSpPr>
        <p:spPr>
          <a:xfrm>
            <a:off x="1224104" y="2179078"/>
            <a:ext cx="7344816" cy="3477875"/>
          </a:xfrm>
          <a:prstGeom prst="rect">
            <a:avLst/>
          </a:prstGeom>
        </p:spPr>
        <p:txBody>
          <a:bodyPr wrap="square">
            <a:spAutoFit/>
          </a:bodyPr>
          <a:lstStyle/>
          <a:p>
            <a:r>
              <a:rPr lang="fr-FR" sz="2000" dirty="0">
                <a:solidFill>
                  <a:srgbClr val="000000"/>
                </a:solidFill>
                <a:latin typeface="Times-Roman" pitchFamily="2" charset="0"/>
              </a:rPr>
              <a:t>On n’avait jamais vu dans Privet Drive quelque chose qui ressemblât à cet homme. Il était grand, mince et très vieux, à en juger par la couleur argentée de ses cheveux et de sa barbe qui lui descendait jusqu’à la taille. Il était vêtu d’une longue robe, d’une cape violette qui balayait le sol et chaussé de bottes à haut talons munies de boucles. Ses yeux bleus et brillants étincelaient derrière des lunettes en demi-lune et son long nez crochu donnait l’impression d’avoir été cassé au moins deux fois. Cet homme s’appelait </a:t>
            </a:r>
            <a:r>
              <a:rPr lang="fr-FR" sz="2000" dirty="0" err="1">
                <a:solidFill>
                  <a:srgbClr val="000000"/>
                </a:solidFill>
                <a:latin typeface="Times-Roman" pitchFamily="2" charset="0"/>
              </a:rPr>
              <a:t>Albus</a:t>
            </a:r>
            <a:r>
              <a:rPr lang="fr-FR" sz="2000" dirty="0">
                <a:solidFill>
                  <a:srgbClr val="000000"/>
                </a:solidFill>
                <a:latin typeface="Times-Roman" pitchFamily="2" charset="0"/>
              </a:rPr>
              <a:t> Dumbledore. Il émanait de lui une force presque surnaturelle et son aisance malgré son incongruité dans ce lieu montrait une grande confiance en soi et une grande sagesse.</a:t>
            </a:r>
            <a:endParaRPr lang="fr-FR" sz="2000" dirty="0"/>
          </a:p>
        </p:txBody>
      </p:sp>
      <p:sp>
        <p:nvSpPr>
          <p:cNvPr id="7" name="Rectangle 6">
            <a:extLst>
              <a:ext uri="{FF2B5EF4-FFF2-40B4-BE49-F238E27FC236}">
                <a16:creationId xmlns:a16="http://schemas.microsoft.com/office/drawing/2014/main" id="{594C5ABD-4B8A-2C49-A032-BCED167D78A3}"/>
              </a:ext>
            </a:extLst>
          </p:cNvPr>
          <p:cNvSpPr/>
          <p:nvPr/>
        </p:nvSpPr>
        <p:spPr>
          <a:xfrm>
            <a:off x="2159732" y="3717032"/>
            <a:ext cx="6031096" cy="422152"/>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70BFA2C-5256-934A-88DC-0AA8A86EECCE}"/>
              </a:ext>
            </a:extLst>
          </p:cNvPr>
          <p:cNvSpPr/>
          <p:nvPr/>
        </p:nvSpPr>
        <p:spPr>
          <a:xfrm>
            <a:off x="1257657" y="4332863"/>
            <a:ext cx="2666272" cy="422152"/>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C9D39DC7-6F7F-D243-B620-46CD74B25A2D}"/>
              </a:ext>
            </a:extLst>
          </p:cNvPr>
          <p:cNvSpPr/>
          <p:nvPr/>
        </p:nvSpPr>
        <p:spPr>
          <a:xfrm>
            <a:off x="1268658" y="4121965"/>
            <a:ext cx="6966724" cy="258670"/>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3144709049"/>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7924" y="114118"/>
            <a:ext cx="7704856" cy="1442674"/>
          </a:xfrm>
        </p:spPr>
        <p:txBody>
          <a:bodyPr/>
          <a:lstStyle/>
          <a:p>
            <a:r>
              <a:rPr lang="fr-FR" sz="2800" dirty="0">
                <a:solidFill>
                  <a:schemeClr val="tx1"/>
                </a:solidFill>
                <a:latin typeface="Calibri" panose="020F0502020204030204" pitchFamily="34" charset="0"/>
                <a:cs typeface="Calibri" panose="020F0502020204030204" pitchFamily="34" charset="0"/>
              </a:rPr>
              <a:t>Enfin, on fait un </a:t>
            </a:r>
            <a:r>
              <a:rPr lang="fr-FR" sz="2800" dirty="0">
                <a:solidFill>
                  <a:srgbClr val="0070C0"/>
                </a:solidFill>
                <a:latin typeface="Calibri" panose="020F0502020204030204" pitchFamily="34" charset="0"/>
                <a:cs typeface="Calibri" panose="020F0502020204030204" pitchFamily="34" charset="0"/>
              </a:rPr>
              <a:t>portrait moral du personnage. </a:t>
            </a:r>
            <a:r>
              <a:rPr lang="fr-FR" sz="2800" dirty="0">
                <a:solidFill>
                  <a:schemeClr val="tx1"/>
                </a:solidFill>
                <a:latin typeface="Calibri" panose="020F0502020204030204" pitchFamily="34" charset="0"/>
                <a:cs typeface="Calibri" panose="020F0502020204030204" pitchFamily="34" charset="0"/>
              </a:rPr>
              <a:t>On décrit son caractère.</a:t>
            </a: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sp>
        <p:nvSpPr>
          <p:cNvPr id="6" name="Rectangle 5">
            <a:extLst>
              <a:ext uri="{FF2B5EF4-FFF2-40B4-BE49-F238E27FC236}">
                <a16:creationId xmlns:a16="http://schemas.microsoft.com/office/drawing/2014/main" id="{BA825576-37DA-5046-AE3D-9B04DC87EF8E}"/>
              </a:ext>
            </a:extLst>
          </p:cNvPr>
          <p:cNvSpPr/>
          <p:nvPr/>
        </p:nvSpPr>
        <p:spPr>
          <a:xfrm>
            <a:off x="1224104" y="2179078"/>
            <a:ext cx="7344816" cy="3477875"/>
          </a:xfrm>
          <a:prstGeom prst="rect">
            <a:avLst/>
          </a:prstGeom>
        </p:spPr>
        <p:txBody>
          <a:bodyPr wrap="square">
            <a:spAutoFit/>
          </a:bodyPr>
          <a:lstStyle/>
          <a:p>
            <a:r>
              <a:rPr lang="fr-FR" sz="2000" dirty="0">
                <a:solidFill>
                  <a:srgbClr val="000000"/>
                </a:solidFill>
                <a:latin typeface="Times-Roman" pitchFamily="2" charset="0"/>
              </a:rPr>
              <a:t>On n’avait jamais vu dans Privet Drive quelque chose qui ressemblât à cet homme. Il était grand, mince et très vieux, à en juger par la couleur argentée de ses cheveux et de sa barbe qui lui descendait jusqu’à la taille. Il était vêtu d’une longue robe, d’une cape violette qui balayait le sol et chaussé de bottes à haut talons munies de boucles. Ses yeux bleus et brillants étincelaient derrière des lunettes en demi-lune et son long nez crochu donnait l’impression d’avoir été cassé au moins deux fois. Cet homme s’appelait </a:t>
            </a:r>
            <a:r>
              <a:rPr lang="fr-FR" sz="2000" dirty="0" err="1">
                <a:solidFill>
                  <a:srgbClr val="000000"/>
                </a:solidFill>
                <a:latin typeface="Times-Roman" pitchFamily="2" charset="0"/>
              </a:rPr>
              <a:t>Albus</a:t>
            </a:r>
            <a:r>
              <a:rPr lang="fr-FR" sz="2000" dirty="0">
                <a:solidFill>
                  <a:srgbClr val="000000"/>
                </a:solidFill>
                <a:latin typeface="Times-Roman" pitchFamily="2" charset="0"/>
              </a:rPr>
              <a:t> Dumbledore. Il émanait de lui une force presque surnaturelle et son aisance malgré son incongruité dans ce lieu montrait une grande confiance en soi et une grande sagesse.</a:t>
            </a:r>
            <a:endParaRPr lang="fr-FR" sz="2000" dirty="0"/>
          </a:p>
        </p:txBody>
      </p:sp>
      <p:sp>
        <p:nvSpPr>
          <p:cNvPr id="7" name="Rectangle 6">
            <a:extLst>
              <a:ext uri="{FF2B5EF4-FFF2-40B4-BE49-F238E27FC236}">
                <a16:creationId xmlns:a16="http://schemas.microsoft.com/office/drawing/2014/main" id="{594C5ABD-4B8A-2C49-A032-BCED167D78A3}"/>
              </a:ext>
            </a:extLst>
          </p:cNvPr>
          <p:cNvSpPr/>
          <p:nvPr/>
        </p:nvSpPr>
        <p:spPr>
          <a:xfrm>
            <a:off x="1188576" y="4620528"/>
            <a:ext cx="6966724" cy="422152"/>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70BFA2C-5256-934A-88DC-0AA8A86EECCE}"/>
              </a:ext>
            </a:extLst>
          </p:cNvPr>
          <p:cNvSpPr/>
          <p:nvPr/>
        </p:nvSpPr>
        <p:spPr>
          <a:xfrm>
            <a:off x="1209752" y="5213997"/>
            <a:ext cx="2666272" cy="422152"/>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C9D39DC7-6F7F-D243-B620-46CD74B25A2D}"/>
              </a:ext>
            </a:extLst>
          </p:cNvPr>
          <p:cNvSpPr/>
          <p:nvPr/>
        </p:nvSpPr>
        <p:spPr>
          <a:xfrm>
            <a:off x="1268658" y="5002921"/>
            <a:ext cx="6966724" cy="258670"/>
          </a:xfrm>
          <a:prstGeom prst="rect">
            <a:avLst/>
          </a:prstGeom>
          <a:solidFill>
            <a:srgbClr val="BCC721">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3488768269"/>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971600" y="1337830"/>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Que décrit-on en premier dans un portrait ?</a:t>
            </a:r>
          </a:p>
          <a:p>
            <a:r>
              <a:rPr lang="fr-FR" sz="2800" dirty="0">
                <a:solidFill>
                  <a:schemeClr val="tx1"/>
                </a:solidFill>
                <a:latin typeface="Calibri" panose="020F0502020204030204" pitchFamily="34" charset="0"/>
                <a:ea typeface="+mn-ea"/>
                <a:cs typeface="+mn-cs"/>
              </a:rPr>
              <a:t>Quelles informations donne-t-on dans le portait moral ?</a:t>
            </a:r>
          </a:p>
          <a:p>
            <a:r>
              <a:rPr lang="fr-FR" sz="2800" dirty="0">
                <a:solidFill>
                  <a:schemeClr val="tx1"/>
                </a:solidFill>
                <a:latin typeface="Calibri" panose="020F0502020204030204" pitchFamily="34" charset="0"/>
                <a:ea typeface="+mn-ea"/>
                <a:cs typeface="+mn-cs"/>
              </a:rPr>
              <a:t>...</a:t>
            </a:r>
          </a:p>
          <a:p>
            <a:endParaRPr lang="fr-FR" sz="2800" dirty="0">
              <a:solidFill>
                <a:srgbClr val="FF0000"/>
              </a:solidFill>
              <a:latin typeface="Calibri" panose="020F0502020204030204" pitchFamily="34" charset="0"/>
              <a:ea typeface="+mn-ea"/>
              <a:cs typeface="+mn-cs"/>
            </a:endParaRPr>
          </a:p>
        </p:txBody>
      </p:sp>
      <p:pic>
        <p:nvPicPr>
          <p:cNvPr id="819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151" y="4571714"/>
            <a:ext cx="1809750" cy="19431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2610440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7924" y="114118"/>
            <a:ext cx="7704856" cy="1442674"/>
          </a:xfrm>
        </p:spPr>
        <p:txBody>
          <a:bodyPr/>
          <a:lstStyle/>
          <a:p>
            <a:r>
              <a:rPr lang="fr-FR" dirty="0">
                <a:solidFill>
                  <a:srgbClr val="0070C0"/>
                </a:solidFill>
                <a:latin typeface="Mrs Chocolat" pitchFamily="2" charset="0"/>
              </a:rPr>
              <a:t>Le vocabulaire du portrait</a:t>
            </a: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sp>
        <p:nvSpPr>
          <p:cNvPr id="6" name="ZoneTexte 5">
            <a:extLst>
              <a:ext uri="{FF2B5EF4-FFF2-40B4-BE49-F238E27FC236}">
                <a16:creationId xmlns:a16="http://schemas.microsoft.com/office/drawing/2014/main" id="{B206CE7E-42C7-3547-9BFC-B67AB3F6BE31}"/>
              </a:ext>
            </a:extLst>
          </p:cNvPr>
          <p:cNvSpPr txBox="1"/>
          <p:nvPr/>
        </p:nvSpPr>
        <p:spPr>
          <a:xfrm>
            <a:off x="1205677" y="1560076"/>
            <a:ext cx="7416824" cy="954107"/>
          </a:xfrm>
          <a:prstGeom prst="rect">
            <a:avLst/>
          </a:prstGeom>
          <a:noFill/>
        </p:spPr>
        <p:txBody>
          <a:bodyPr wrap="square" rtlCol="0">
            <a:spAutoFit/>
          </a:bodyPr>
          <a:lstStyle/>
          <a:p>
            <a:r>
              <a:rPr lang="fr-FR" sz="2800" dirty="0"/>
              <a:t>Dans un portrait on </a:t>
            </a:r>
            <a:r>
              <a:rPr lang="fr-FR" sz="2800" dirty="0">
                <a:solidFill>
                  <a:srgbClr val="0070C0"/>
                </a:solidFill>
              </a:rPr>
              <a:t>utilise le vocabulaire du corps humain, du visage et du caractère.</a:t>
            </a:r>
          </a:p>
        </p:txBody>
      </p:sp>
      <p:sp>
        <p:nvSpPr>
          <p:cNvPr id="3" name="Rectangle 2">
            <a:extLst>
              <a:ext uri="{FF2B5EF4-FFF2-40B4-BE49-F238E27FC236}">
                <a16:creationId xmlns:a16="http://schemas.microsoft.com/office/drawing/2014/main" id="{CC8D1B62-EE14-EC40-8FE7-7731DFA1DD7B}"/>
              </a:ext>
            </a:extLst>
          </p:cNvPr>
          <p:cNvSpPr/>
          <p:nvPr/>
        </p:nvSpPr>
        <p:spPr>
          <a:xfrm>
            <a:off x="3581046" y="2606951"/>
            <a:ext cx="2286203" cy="3139321"/>
          </a:xfrm>
          <a:prstGeom prst="rect">
            <a:avLst/>
          </a:prstGeom>
        </p:spPr>
        <p:txBody>
          <a:bodyPr wrap="square">
            <a:spAutoFit/>
          </a:bodyPr>
          <a:lstStyle/>
          <a:p>
            <a:r>
              <a:rPr lang="fr-FR" dirty="0"/>
              <a:t>Le visage: rond, carré, allongé, fin, épais, plein, épanoui, maigre, osseux, ridé, élégant, noble, lisse, doux, avenant, joli, gai, radieux, riant, serein, ouvert, ingrat, laid, repoussant, lugubre, morose, long, ovale, rond…</a:t>
            </a:r>
          </a:p>
        </p:txBody>
      </p:sp>
      <p:sp>
        <p:nvSpPr>
          <p:cNvPr id="7" name="Rectangle 6">
            <a:extLst>
              <a:ext uri="{FF2B5EF4-FFF2-40B4-BE49-F238E27FC236}">
                <a16:creationId xmlns:a16="http://schemas.microsoft.com/office/drawing/2014/main" id="{619CCAD6-2F74-A542-B1B8-B0B8CBC88072}"/>
              </a:ext>
            </a:extLst>
          </p:cNvPr>
          <p:cNvSpPr/>
          <p:nvPr/>
        </p:nvSpPr>
        <p:spPr>
          <a:xfrm>
            <a:off x="5975581" y="2554402"/>
            <a:ext cx="2286000" cy="2308324"/>
          </a:xfrm>
          <a:prstGeom prst="rect">
            <a:avLst/>
          </a:prstGeom>
        </p:spPr>
        <p:txBody>
          <a:bodyPr wrap="square">
            <a:spAutoFit/>
          </a:bodyPr>
          <a:lstStyle/>
          <a:p>
            <a:r>
              <a:rPr lang="fr-FR" dirty="0"/>
              <a:t>Les yeux: noisette, noirs, vairons, verts, bridés, brillants, écarquillés, en amande, enfoncés, éteints, étincelants, exorbités, froids, globuleux, …</a:t>
            </a:r>
          </a:p>
        </p:txBody>
      </p:sp>
      <p:sp>
        <p:nvSpPr>
          <p:cNvPr id="13" name="Rectangle 12">
            <a:extLst>
              <a:ext uri="{FF2B5EF4-FFF2-40B4-BE49-F238E27FC236}">
                <a16:creationId xmlns:a16="http://schemas.microsoft.com/office/drawing/2014/main" id="{789B3910-B8EC-8542-8398-7A3EA9509A4E}"/>
              </a:ext>
            </a:extLst>
          </p:cNvPr>
          <p:cNvSpPr/>
          <p:nvPr/>
        </p:nvSpPr>
        <p:spPr>
          <a:xfrm>
            <a:off x="6041843" y="5008338"/>
            <a:ext cx="2286000" cy="1200329"/>
          </a:xfrm>
          <a:prstGeom prst="rect">
            <a:avLst/>
          </a:prstGeom>
        </p:spPr>
        <p:txBody>
          <a:bodyPr wrap="square">
            <a:spAutoFit/>
          </a:bodyPr>
          <a:lstStyle/>
          <a:p>
            <a:r>
              <a:rPr lang="fr-FR" dirty="0"/>
              <a:t>Le caractère: intelligent, drôle, méchant, colérique, pétillant, malicieux…</a:t>
            </a:r>
          </a:p>
        </p:txBody>
      </p:sp>
      <p:sp>
        <p:nvSpPr>
          <p:cNvPr id="14" name="Rectangle 13">
            <a:extLst>
              <a:ext uri="{FF2B5EF4-FFF2-40B4-BE49-F238E27FC236}">
                <a16:creationId xmlns:a16="http://schemas.microsoft.com/office/drawing/2014/main" id="{9C98F85E-6C07-7D4E-94AB-5F05DB9C7DCD}"/>
              </a:ext>
            </a:extLst>
          </p:cNvPr>
          <p:cNvSpPr/>
          <p:nvPr/>
        </p:nvSpPr>
        <p:spPr>
          <a:xfrm>
            <a:off x="1320449" y="2606950"/>
            <a:ext cx="2286203" cy="1477328"/>
          </a:xfrm>
          <a:prstGeom prst="rect">
            <a:avLst/>
          </a:prstGeom>
        </p:spPr>
        <p:txBody>
          <a:bodyPr wrap="square">
            <a:spAutoFit/>
          </a:bodyPr>
          <a:lstStyle/>
          <a:p>
            <a:r>
              <a:rPr lang="fr-FR" dirty="0"/>
              <a:t>La silhouette : </a:t>
            </a:r>
          </a:p>
          <a:p>
            <a:r>
              <a:rPr lang="fr-FR" dirty="0"/>
              <a:t>rond, élancé, svelte, maigre, dégingandé, raide, petit, grand, immense, replet …</a:t>
            </a:r>
          </a:p>
        </p:txBody>
      </p:sp>
    </p:spTree>
    <p:custDataLst>
      <p:tags r:id="rId1"/>
    </p:custDataLst>
    <p:extLst>
      <p:ext uri="{BB962C8B-B14F-4D97-AF65-F5344CB8AC3E}">
        <p14:creationId xmlns:p14="http://schemas.microsoft.com/office/powerpoint/2010/main" val="205308513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P spid="7"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re 1"/>
          <p:cNvSpPr>
            <a:spLocks noGrp="1"/>
          </p:cNvSpPr>
          <p:nvPr>
            <p:ph type="title"/>
          </p:nvPr>
        </p:nvSpPr>
        <p:spPr>
          <a:xfrm>
            <a:off x="827584" y="-143176"/>
            <a:ext cx="7704856" cy="1442674"/>
          </a:xfrm>
        </p:spPr>
        <p:txBody>
          <a:bodyPr/>
          <a:lstStyle/>
          <a:p>
            <a:r>
              <a:rPr lang="fr-FR" dirty="0">
                <a:solidFill>
                  <a:schemeClr val="tx2">
                    <a:lumMod val="50000"/>
                    <a:lumOff val="50000"/>
                  </a:schemeClr>
                </a:solidFill>
                <a:latin typeface="Mrs Chocolat" pitchFamily="2" charset="0"/>
              </a:rPr>
              <a:t>Pratique guidée</a:t>
            </a:r>
          </a:p>
        </p:txBody>
      </p:sp>
      <p:pic>
        <p:nvPicPr>
          <p:cNvPr id="8" name="Picture 2" descr="Sommaire de l'atelier de lecture Décli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5447" y="4725144"/>
            <a:ext cx="1909360" cy="1798352"/>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
            <a:extLst>
              <a:ext uri="{FF2B5EF4-FFF2-40B4-BE49-F238E27FC236}">
                <a16:creationId xmlns:a16="http://schemas.microsoft.com/office/drawing/2014/main" id="{0C1E1B0A-E0C0-A045-8CCA-D1DD55458FB0}"/>
              </a:ext>
            </a:extLst>
          </p:cNvPr>
          <p:cNvSpPr txBox="1">
            <a:spLocks/>
          </p:cNvSpPr>
          <p:nvPr/>
        </p:nvSpPr>
        <p:spPr>
          <a:xfrm>
            <a:off x="1001611" y="1480141"/>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Exercices sur fiche :</a:t>
            </a:r>
          </a:p>
          <a:p>
            <a:r>
              <a:rPr lang="fr-FR" sz="2800" dirty="0">
                <a:solidFill>
                  <a:schemeClr val="tx1"/>
                </a:solidFill>
                <a:latin typeface="Calibri" panose="020F0502020204030204" pitchFamily="34" charset="0"/>
                <a:ea typeface="+mn-ea"/>
                <a:cs typeface="+mn-cs"/>
              </a:rPr>
              <a:t>https://</a:t>
            </a:r>
            <a:r>
              <a:rPr lang="fr-FR" sz="2800" dirty="0" err="1">
                <a:solidFill>
                  <a:schemeClr val="tx1"/>
                </a:solidFill>
                <a:latin typeface="Calibri" panose="020F0502020204030204" pitchFamily="34" charset="0"/>
                <a:ea typeface="+mn-ea"/>
                <a:cs typeface="+mn-cs"/>
              </a:rPr>
              <a:t>laclassedemallory.files.wordpress.com</a:t>
            </a:r>
            <a:r>
              <a:rPr lang="fr-FR" sz="2800" dirty="0">
                <a:solidFill>
                  <a:schemeClr val="tx1"/>
                </a:solidFill>
                <a:latin typeface="Calibri" panose="020F0502020204030204" pitchFamily="34" charset="0"/>
                <a:ea typeface="+mn-ea"/>
                <a:cs typeface="+mn-cs"/>
              </a:rPr>
              <a:t>/2017/04/le-</a:t>
            </a:r>
            <a:r>
              <a:rPr lang="fr-FR" sz="2800" dirty="0" err="1">
                <a:solidFill>
                  <a:schemeClr val="tx1"/>
                </a:solidFill>
                <a:latin typeface="Calibri" panose="020F0502020204030204" pitchFamily="34" charset="0"/>
                <a:ea typeface="+mn-ea"/>
                <a:cs typeface="+mn-cs"/>
              </a:rPr>
              <a:t>portrait.pdf</a:t>
            </a:r>
            <a:endParaRPr lang="fr-FR" sz="2800" dirty="0">
              <a:solidFill>
                <a:schemeClr val="tx1"/>
              </a:solidFill>
              <a:latin typeface="Calibri" panose="020F0502020204030204" pitchFamily="34" charset="0"/>
              <a:ea typeface="+mn-ea"/>
              <a:cs typeface="+mn-cs"/>
            </a:endParaRPr>
          </a:p>
          <a:p>
            <a:r>
              <a:rPr lang="fr-FR" sz="2800" dirty="0">
                <a:solidFill>
                  <a:schemeClr val="tx1"/>
                </a:solidFill>
                <a:latin typeface="Calibri" panose="020F0502020204030204" pitchFamily="34" charset="0"/>
                <a:ea typeface="+mn-ea"/>
                <a:cs typeface="+mn-cs"/>
              </a:rPr>
              <a:t>...</a:t>
            </a:r>
          </a:p>
          <a:p>
            <a:endParaRPr lang="fr-FR" sz="2800" dirty="0">
              <a:solidFill>
                <a:srgbClr val="FF0000"/>
              </a:solidFill>
              <a:latin typeface="Calibri" panose="020F0502020204030204" pitchFamily="34" charset="0"/>
              <a:ea typeface="+mn-ea"/>
              <a:cs typeface="+mn-cs"/>
            </a:endParaRPr>
          </a:p>
        </p:txBody>
      </p:sp>
    </p:spTree>
    <p:custDataLst>
      <p:tags r:id="rId1"/>
    </p:custDataLst>
    <p:extLst>
      <p:ext uri="{BB962C8B-B14F-4D97-AF65-F5344CB8AC3E}">
        <p14:creationId xmlns:p14="http://schemas.microsoft.com/office/powerpoint/2010/main" val="3214300308"/>
      </p:ext>
    </p:extLst>
  </p:cSld>
  <p:clrMapOvr>
    <a:masterClrMapping/>
  </p:clrMapOvr>
  <p:transition spd="slow" advTm="23628">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3" name="ZoneTexte 42"/>
          <p:cNvSpPr txBox="1"/>
          <p:nvPr/>
        </p:nvSpPr>
        <p:spPr>
          <a:xfrm>
            <a:off x="1075785" y="1484784"/>
            <a:ext cx="7675428" cy="1384995"/>
          </a:xfrm>
          <a:prstGeom prst="rect">
            <a:avLst/>
          </a:prstGeom>
          <a:noFill/>
        </p:spPr>
        <p:txBody>
          <a:bodyPr wrap="square" rtlCol="0">
            <a:spAutoFit/>
          </a:bodyPr>
          <a:lstStyle/>
          <a:p>
            <a:r>
              <a:rPr lang="fr-FR" sz="2800" dirty="0">
                <a:solidFill>
                  <a:prstClr val="black"/>
                </a:solidFill>
                <a:latin typeface="Calibri" panose="020F0502020204030204" pitchFamily="34" charset="0"/>
              </a:rPr>
              <a:t>Rédige le portrait de ton meilleur ami ou de ta meilleure amie.</a:t>
            </a:r>
          </a:p>
          <a:p>
            <a:endParaRPr lang="fr-FR" sz="2800" dirty="0">
              <a:solidFill>
                <a:srgbClr val="FF0000"/>
              </a:solidFill>
              <a:latin typeface="Calibri" panose="020F0502020204030204" pitchFamily="34" charset="0"/>
            </a:endParaRPr>
          </a:p>
        </p:txBody>
      </p:sp>
      <p:sp>
        <p:nvSpPr>
          <p:cNvPr id="4" name="Titre 1"/>
          <p:cNvSpPr>
            <a:spLocks noGrp="1"/>
          </p:cNvSpPr>
          <p:nvPr>
            <p:ph type="title"/>
          </p:nvPr>
        </p:nvSpPr>
        <p:spPr>
          <a:xfrm>
            <a:off x="827584" y="-143176"/>
            <a:ext cx="7704856" cy="1442674"/>
          </a:xfrm>
        </p:spPr>
        <p:txBody>
          <a:bodyPr/>
          <a:lstStyle/>
          <a:p>
            <a:r>
              <a:rPr lang="fr-FR" dirty="0">
                <a:solidFill>
                  <a:srgbClr val="00B050"/>
                </a:solidFill>
                <a:latin typeface="Mrs Chocolat" pitchFamily="2" charset="0"/>
              </a:rPr>
              <a:t>Pratique autonome</a:t>
            </a:r>
          </a:p>
        </p:txBody>
      </p:sp>
      <p:pic>
        <p:nvPicPr>
          <p:cNvPr id="8" name="Picture 2" descr="Sommaire de l'atelier de lecture Décli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6505" y="4728439"/>
            <a:ext cx="1909360" cy="179835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44035249"/>
      </p:ext>
    </p:extLst>
  </p:cSld>
  <p:clrMapOvr>
    <a:masterClrMapping/>
  </p:clrMapOvr>
  <p:transition spd="slow" advTm="23628">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2.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3.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4.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5.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6.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7.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8.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9.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10.xml><?xml version="1.0" encoding="utf-8"?>
<p:tagLst xmlns:a="http://schemas.openxmlformats.org/drawingml/2006/main" xmlns:r="http://schemas.openxmlformats.org/officeDocument/2006/relationships" xmlns:p="http://schemas.openxmlformats.org/presentationml/2006/main">
  <p:tag name="TIMING" val="|0.6|3.6|1.6|0.7|3.6|4.1|0.7"/>
</p:tagLst>
</file>

<file path=ppt/tags/tag11.xml><?xml version="1.0" encoding="utf-8"?>
<p:tagLst xmlns:a="http://schemas.openxmlformats.org/drawingml/2006/main" xmlns:r="http://schemas.openxmlformats.org/officeDocument/2006/relationships" xmlns:p="http://schemas.openxmlformats.org/presentationml/2006/main">
  <p:tag name="TIMING" val="|0.6|3.6|1.6|0.7|3.6|4.1|0.7"/>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TC101790492[[fn=Album]]</Template>
  <TotalTime>3804</TotalTime>
  <Words>767</Words>
  <Application>Microsoft Macintosh PowerPoint</Application>
  <PresentationFormat>Affichage à l'écran (4:3)</PresentationFormat>
  <Paragraphs>45</Paragraphs>
  <Slides>12</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12</vt:i4>
      </vt:variant>
    </vt:vector>
  </HeadingPairs>
  <TitlesOfParts>
    <vt:vector size="21" baseType="lpstr">
      <vt:lpstr>Calibri</vt:lpstr>
      <vt:lpstr>Cambria</vt:lpstr>
      <vt:lpstr>KG Wake Me Up</vt:lpstr>
      <vt:lpstr>Mrs Chocolat</vt:lpstr>
      <vt:lpstr>MV Boli</vt:lpstr>
      <vt:lpstr>Rage Italic</vt:lpstr>
      <vt:lpstr>Times-Roman</vt:lpstr>
      <vt:lpstr>Trebuchet MS</vt:lpstr>
      <vt:lpstr>Sketchbook</vt:lpstr>
      <vt:lpstr>Présentation PowerPoint</vt:lpstr>
      <vt:lpstr>Objectif de la séance</vt:lpstr>
      <vt:lpstr>Présentation PowerPoint</vt:lpstr>
      <vt:lpstr>A quoi sert un portrait?</vt:lpstr>
      <vt:lpstr>Présentation PowerPoint</vt:lpstr>
      <vt:lpstr>Les particularités du portrait</vt:lpstr>
      <vt:lpstr>Ensuite, on fait un « zoom » sur le visage du personnage. On décrit ses particularités : forme du visage, yeux, nez, bouche…</vt:lpstr>
      <vt:lpstr>Enfin, on fait un portrait moral du personnage. On décrit son caractère.</vt:lpstr>
      <vt:lpstr>Présentation PowerPoint</vt:lpstr>
      <vt:lpstr>Le vocabulaire du portrait</vt:lpstr>
      <vt:lpstr>Pratique guidée</vt:lpstr>
      <vt:lpstr>Pratique autonome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Vocabulaire</dc:title>
  <dc:creator>Mallory</dc:creator>
  <cp:lastModifiedBy>Mallory Monhard</cp:lastModifiedBy>
  <cp:revision>85</cp:revision>
  <dcterms:created xsi:type="dcterms:W3CDTF">2014-04-03T15:57:20Z</dcterms:created>
  <dcterms:modified xsi:type="dcterms:W3CDTF">2018-11-23T05:42:00Z</dcterms:modified>
</cp:coreProperties>
</file>