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3"/>
  </p:notesMasterIdLst>
  <p:sldIdLst>
    <p:sldId id="257" r:id="rId3"/>
    <p:sldId id="256" r:id="rId4"/>
    <p:sldId id="258" r:id="rId5"/>
    <p:sldId id="259" r:id="rId6"/>
    <p:sldId id="260" r:id="rId7"/>
    <p:sldId id="262" r:id="rId8"/>
    <p:sldId id="287" r:id="rId9"/>
    <p:sldId id="288" r:id="rId10"/>
    <p:sldId id="263" r:id="rId11"/>
    <p:sldId id="264" r:id="rId12"/>
    <p:sldId id="265" r:id="rId13"/>
    <p:sldId id="285" r:id="rId14"/>
    <p:sldId id="266" r:id="rId15"/>
    <p:sldId id="286" r:id="rId16"/>
    <p:sldId id="267" r:id="rId17"/>
    <p:sldId id="268" r:id="rId18"/>
    <p:sldId id="269" r:id="rId19"/>
    <p:sldId id="270" r:id="rId20"/>
    <p:sldId id="272" r:id="rId21"/>
    <p:sldId id="273" r:id="rId22"/>
    <p:sldId id="281" r:id="rId23"/>
    <p:sldId id="274" r:id="rId24"/>
    <p:sldId id="275" r:id="rId25"/>
    <p:sldId id="277" r:id="rId26"/>
    <p:sldId id="283" r:id="rId27"/>
    <p:sldId id="278" r:id="rId28"/>
    <p:sldId id="279" r:id="rId29"/>
    <p:sldId id="282" r:id="rId30"/>
    <p:sldId id="284" r:id="rId31"/>
    <p:sldId id="280" r:id="rId3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8D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5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886FB-8694-428F-A2B5-37FAA3DE146F}" type="datetimeFigureOut">
              <a:rPr lang="fr-FR" smtClean="0"/>
              <a:t>21/08/2017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DA62B6-46ED-4FAE-B243-430307AAB9A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239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>
                <a:solidFill>
                  <a:prstClr val="black"/>
                </a:solidFill>
              </a:rPr>
              <a:pPr/>
              <a:t>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256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21/08/2017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209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21/08/2017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88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21/08/2017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114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21/08/2017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5942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21/08/2017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917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21/08/2017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2775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21/08/2017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4502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21/08/2017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1330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21/08/2017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133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21/08/2017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7035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02AB-836B-4E49-8605-3BEEA4E695C3}" type="datetimeFigureOut">
              <a:rPr lang="fr-FR" smtClean="0"/>
              <a:t>21/08/2017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3073-E043-402C-88E8-A5435BF343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9692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824036" y="3923015"/>
            <a:ext cx="3344981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3808271" y="2587843"/>
            <a:ext cx="7697445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4453079" y="3015792"/>
            <a:ext cx="6462717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4267332" y="4766917"/>
            <a:ext cx="6448608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1284390" y="5061540"/>
            <a:ext cx="2624713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>
                <a:solidFill>
                  <a:srgbClr val="A63212"/>
                </a:solidFill>
              </a:rPr>
              <a:pPr/>
              <a:t>21/08/2017</a:t>
            </a:fld>
            <a:endParaRPr lang="fr-FR">
              <a:solidFill>
                <a:srgbClr val="A6321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863457" y="4135346"/>
            <a:ext cx="2781175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>
              <a:solidFill>
                <a:srgbClr val="4E66B2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2641919" y="5509809"/>
            <a:ext cx="98424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>
                <a:solidFill>
                  <a:srgbClr val="A63212">
                    <a:lumMod val="75000"/>
                  </a:srgbClr>
                </a:solidFill>
              </a:rPr>
              <a:pPr/>
              <a:t>‹#›</a:t>
            </a:fld>
            <a:endParaRPr lang="fr-FR">
              <a:solidFill>
                <a:srgbClr val="A63212">
                  <a:lumMod val="75000"/>
                </a:srgbClr>
              </a:solidFill>
            </a:endParaRPr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12192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67587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21/08/2017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220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1" y="1497994"/>
            <a:ext cx="1072191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754403"/>
            <a:ext cx="99568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21/08/2017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339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21/08/2017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21664" y="2039112"/>
            <a:ext cx="48768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039112"/>
            <a:ext cx="48768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467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664" y="2038389"/>
            <a:ext cx="402336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54788" y="2038387"/>
            <a:ext cx="4019611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21/08/2017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5244850" y="4281003"/>
            <a:ext cx="1717993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5234482" y="3316841"/>
            <a:ext cx="1717993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1121664" y="2743199"/>
            <a:ext cx="402336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7059168" y="2743200"/>
            <a:ext cx="402336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0817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21/08/2017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216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21/08/2017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531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1" y="1487082"/>
            <a:ext cx="4011084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1133" y="835428"/>
            <a:ext cx="6265827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5041" y="3408421"/>
            <a:ext cx="4011084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21/08/2017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7975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600" y="191206"/>
            <a:ext cx="37084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0" y="4669655"/>
            <a:ext cx="1072192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840736" y="594360"/>
            <a:ext cx="6498336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5600" y="5416153"/>
            <a:ext cx="89408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21/08/2017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4424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21/08/2017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6707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50279"/>
            <a:ext cx="2617760" cy="546952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40" y="838199"/>
            <a:ext cx="7877120" cy="518160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21/08/2017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260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502AB-836B-4E49-8605-3BEEA4E695C3}" type="datetimeFigureOut">
              <a:rPr lang="fr-FR" smtClean="0"/>
              <a:t>21/08/2017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F3073-E043-402C-88E8-A5435BF343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008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40" y="436563"/>
            <a:ext cx="1072192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2038388"/>
            <a:ext cx="99568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40" y="6148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21/08/2017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148876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2160" y="6148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022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24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 rot="360000">
            <a:off x="5169826" y="3837298"/>
            <a:ext cx="4847038" cy="1599722"/>
          </a:xfrm>
        </p:spPr>
        <p:txBody>
          <a:bodyPr/>
          <a:lstStyle/>
          <a:p>
            <a:r>
              <a:rPr lang="fr-FR" sz="7500" dirty="0" smtClean="0">
                <a:latin typeface="Donovan Quidaw" panose="02000000000000000000" pitchFamily="2" charset="0"/>
                <a:ea typeface="Fontastique" pitchFamily="2" charset="0"/>
              </a:rPr>
              <a:t>Réunion de rentrée</a:t>
            </a:r>
            <a:endParaRPr lang="fr-FR" sz="7500" dirty="0">
              <a:latin typeface="Donovan Quidaw" panose="02000000000000000000" pitchFamily="2" charset="0"/>
              <a:ea typeface="Fontastique" pitchFamily="2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1545757" y="4114031"/>
            <a:ext cx="1872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solidFill>
                  <a:prstClr val="black"/>
                </a:solidFill>
                <a:latin typeface="Calibri" panose="020F0502020204030204" pitchFamily="34" charset="0"/>
              </a:rPr>
              <a:t>CM1- CM2</a:t>
            </a:r>
            <a:endParaRPr lang="fr-FR" sz="44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13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705">
        <p:cut/>
      </p:transition>
    </mc:Choice>
    <mc:Fallback xmlns="">
      <p:transition advTm="2705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Ordre du jour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1421" y="543038"/>
            <a:ext cx="6818357" cy="662676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2" y="543038"/>
            <a:ext cx="5086585" cy="6626768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44557" y="2113746"/>
            <a:ext cx="507158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 I - L’ECOLE</a:t>
            </a:r>
          </a:p>
          <a:p>
            <a:endParaRPr lang="fr-F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dirty="0" smtClean="0"/>
              <a:t>Horaires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dirty="0" smtClean="0"/>
              <a:t>Numéros utiles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dirty="0" smtClean="0"/>
              <a:t>Absences</a:t>
            </a:r>
            <a:r>
              <a:rPr lang="fr-FR" sz="2600" dirty="0"/>
              <a:t> </a:t>
            </a:r>
            <a:r>
              <a:rPr lang="fr-FR" sz="2600" dirty="0" smtClean="0"/>
              <a:t>et enfants malades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dirty="0" smtClean="0"/>
              <a:t>Projet d’école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dirty="0" smtClean="0"/>
              <a:t>PPMS et incendie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dirty="0"/>
              <a:t>Elections des parents d’élèves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800" dirty="0" smtClean="0"/>
          </a:p>
          <a:p>
            <a:endParaRPr lang="fr-FR" dirty="0" smtClean="0"/>
          </a:p>
        </p:txBody>
      </p:sp>
      <p:sp>
        <p:nvSpPr>
          <p:cNvPr id="7" name="ZoneTexte 6"/>
          <p:cNvSpPr txBox="1"/>
          <p:nvPr/>
        </p:nvSpPr>
        <p:spPr>
          <a:xfrm>
            <a:off x="5283056" y="2113746"/>
            <a:ext cx="329427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II - LA CLASSE</a:t>
            </a:r>
          </a:p>
          <a:p>
            <a:endParaRPr lang="fr-F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/>
              <a:t>Effectif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/>
              <a:t>Emploi du temps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/>
              <a:t>Les activités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/>
              <a:t>Matériel utilisé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/>
              <a:t>Gestion de classe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/>
              <a:t>Devoirs et leçons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/>
              <a:t>Evaluation</a:t>
            </a:r>
          </a:p>
          <a:p>
            <a:endParaRPr lang="fr-FR" dirty="0" smtClean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784" y="874115"/>
            <a:ext cx="4820421" cy="4997024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8854796" y="2040228"/>
            <a:ext cx="314459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III - DIVERS</a:t>
            </a:r>
          </a:p>
          <a:p>
            <a:endParaRPr lang="fr-F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/>
              <a:t>Sou des écoles 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/>
              <a:t>Questions</a:t>
            </a:r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7973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Horaires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656715" y="1315941"/>
            <a:ext cx="6957309" cy="467820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3000" dirty="0" smtClean="0"/>
              <a:t>Les horaires de classe sont les suivants :</a:t>
            </a:r>
            <a:endParaRPr lang="fr-FR" sz="3000" dirty="0"/>
          </a:p>
          <a:p>
            <a:pPr algn="ctr"/>
            <a:r>
              <a:rPr lang="fr-FR" sz="3000" dirty="0" smtClean="0">
                <a:solidFill>
                  <a:srgbClr val="FF0000"/>
                </a:solidFill>
              </a:rPr>
              <a:t>Matins : 8h30 à 11h30</a:t>
            </a:r>
          </a:p>
          <a:p>
            <a:pPr algn="ctr"/>
            <a:r>
              <a:rPr lang="fr-FR" sz="3000" dirty="0" smtClean="0">
                <a:solidFill>
                  <a:srgbClr val="FF0000"/>
                </a:solidFill>
              </a:rPr>
              <a:t>Après-midis : 13h30 à 16h30</a:t>
            </a:r>
            <a:endParaRPr lang="fr-FR" sz="3000" dirty="0">
              <a:solidFill>
                <a:srgbClr val="FF0000"/>
              </a:solidFill>
            </a:endParaRPr>
          </a:p>
          <a:p>
            <a:r>
              <a:rPr lang="fr-FR" sz="3000" dirty="0" smtClean="0"/>
              <a:t>Les mercredis et vendredis après-midis sont vaqués. </a:t>
            </a:r>
          </a:p>
          <a:p>
            <a:r>
              <a:rPr lang="fr-FR" sz="2400" dirty="0" smtClean="0"/>
              <a:t>Une aide personnalisée pourra être proposée à certains élèves les vendredis de 11h30 à 12h15.</a:t>
            </a:r>
          </a:p>
          <a:p>
            <a:r>
              <a:rPr lang="fr-FR" sz="2400" dirty="0" smtClean="0"/>
              <a:t>Des activités pédagogiques complémentaires seront également proposées les vendredis après-midis durant une période.</a:t>
            </a:r>
          </a:p>
          <a:p>
            <a:endParaRPr lang="fr-FR" dirty="0" smtClean="0"/>
          </a:p>
        </p:txBody>
      </p:sp>
      <p:pic>
        <p:nvPicPr>
          <p:cNvPr id="1026" name="Picture 2" descr="horlogefantaisie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75" y="1224173"/>
            <a:ext cx="3244448" cy="4177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4656715" y="6211669"/>
            <a:ext cx="6957309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L’accueil des élèves se fait 10 minutes avant la classe soit à partir de 8h20 les matins et 13h20 les après-midis.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63210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Numéros utiles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pic>
        <p:nvPicPr>
          <p:cNvPr id="2050" name="Picture 2" descr="http://3.bp.blogspot.com/-JhLGeoyb82U/T9ecWbcIqqI/AAAAAAAAAKM/PWx5ErGui6A/s1600/telephone01biscoul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46" y="1432938"/>
            <a:ext cx="4428142" cy="442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502" y="591121"/>
            <a:ext cx="8076194" cy="662676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5694039" y="2672239"/>
            <a:ext cx="455912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Tél. école </a:t>
            </a:r>
            <a:r>
              <a:rPr lang="fr-FR" sz="4800" b="1" dirty="0" smtClean="0"/>
              <a:t>:</a:t>
            </a:r>
          </a:p>
          <a:p>
            <a:pPr algn="ctr"/>
            <a:endParaRPr lang="fr-FR" sz="4800" b="1" dirty="0"/>
          </a:p>
          <a:p>
            <a:pPr algn="ctr"/>
            <a:r>
              <a:rPr lang="fr-FR" sz="2800" b="1" dirty="0" smtClean="0"/>
              <a:t>Tél cantine:</a:t>
            </a:r>
            <a:endParaRPr lang="fr-FR" sz="2800" b="1" dirty="0"/>
          </a:p>
          <a:p>
            <a:pPr algn="ctr"/>
            <a:r>
              <a:rPr lang="fr-FR" sz="2800" b="1" dirty="0" smtClean="0"/>
              <a:t>Tél garderie :</a:t>
            </a:r>
          </a:p>
          <a:p>
            <a:pPr algn="ctr"/>
            <a:endParaRPr lang="fr-FR" sz="2800" dirty="0" smtClean="0"/>
          </a:p>
          <a:p>
            <a:pPr algn="ctr"/>
            <a:endParaRPr lang="fr-FR" sz="2800" dirty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68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Absences et maladies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32134" y="1459048"/>
            <a:ext cx="5151229" cy="313932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Les enfants malades ne sont pas acceptés à l’école.</a:t>
            </a:r>
          </a:p>
          <a:p>
            <a:pPr algn="ctr"/>
            <a:endParaRPr lang="fr-FR" b="1" dirty="0" smtClean="0"/>
          </a:p>
          <a:p>
            <a:pPr algn="ctr"/>
            <a:r>
              <a:rPr lang="fr-FR" b="1" dirty="0" smtClean="0"/>
              <a:t>Les enseignants n’ont pas le droit d’administrer de traitement aux enfants. Si une prise de médicament s’avérait obligatoire, merci de le signaler afin que l’on puisse remplir une autorisation exceptionnelle.</a:t>
            </a:r>
          </a:p>
          <a:p>
            <a:pPr algn="ctr"/>
            <a:endParaRPr lang="fr-FR" b="1" dirty="0" smtClean="0"/>
          </a:p>
          <a:p>
            <a:pPr algn="ctr"/>
            <a:r>
              <a:rPr lang="fr-FR" b="1" dirty="0" smtClean="0"/>
              <a:t>En cas de maladie chronique, un projet d’accueil individualisé (PAI) doit être mis en place en concertation avec les enseignants et la médecine scolaire.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576551" y="2551283"/>
            <a:ext cx="5673461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En cas d’absence, merci de prévenir l’école par téléphone (possibilité de laisser un message). Au retour de l’élève compléter un billet d’absence.</a:t>
            </a:r>
            <a:endParaRPr lang="fr-FR" b="1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916" y="0"/>
            <a:ext cx="2158067" cy="2877421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32133" y="4967038"/>
            <a:ext cx="5151229" cy="9233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Cette année, nous avons un élève allergique aux noix dans la classe. Merci de prévenir à l’avance si un goûter d’anniversaire a lieu.</a:t>
            </a:r>
          </a:p>
        </p:txBody>
      </p:sp>
    </p:spTree>
    <p:extLst>
      <p:ext uri="{BB962C8B-B14F-4D97-AF65-F5344CB8AC3E}">
        <p14:creationId xmlns:p14="http://schemas.microsoft.com/office/powerpoint/2010/main" val="208021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Projet d ’école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pic>
        <p:nvPicPr>
          <p:cNvPr id="3074" name="Picture 2" descr="http://www.sauvagnon.fr/wp-content/uploads/enfants-ecole-389x26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8845" y="92200"/>
            <a:ext cx="3331335" cy="2235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necteur droit avec flèche 8"/>
          <p:cNvCxnSpPr>
            <a:stCxn id="8" idx="3"/>
          </p:cNvCxnSpPr>
          <p:nvPr/>
        </p:nvCxnSpPr>
        <p:spPr>
          <a:xfrm>
            <a:off x="4673672" y="2855870"/>
            <a:ext cx="1868796" cy="19642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flipH="1">
            <a:off x="2253803" y="3713508"/>
            <a:ext cx="114783" cy="77825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Nuage 13"/>
          <p:cNvSpPr/>
          <p:nvPr/>
        </p:nvSpPr>
        <p:spPr>
          <a:xfrm>
            <a:off x="6347708" y="2327364"/>
            <a:ext cx="3813506" cy="2164397"/>
          </a:xfrm>
          <a:prstGeom prst="cloud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6986680" y="2809397"/>
            <a:ext cx="29084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Améliorer les compétences des élèves </a:t>
            </a:r>
            <a:r>
              <a:rPr lang="fr-FR" dirty="0" smtClean="0"/>
              <a:t>: déchiffrage, fluence, compréhension.</a:t>
            </a:r>
            <a:endParaRPr lang="fr-FR" dirty="0"/>
          </a:p>
        </p:txBody>
      </p:sp>
      <p:sp>
        <p:nvSpPr>
          <p:cNvPr id="17" name="Nuage 16"/>
          <p:cNvSpPr/>
          <p:nvPr/>
        </p:nvSpPr>
        <p:spPr>
          <a:xfrm>
            <a:off x="4673672" y="4620148"/>
            <a:ext cx="3813506" cy="1684226"/>
          </a:xfrm>
          <a:prstGeom prst="cloud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5524140" y="4979137"/>
            <a:ext cx="2730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Différencier </a:t>
            </a:r>
            <a:r>
              <a:rPr lang="fr-FR" dirty="0" smtClean="0"/>
              <a:t>en adaptant les traces écrites</a:t>
            </a:r>
            <a:endParaRPr lang="fr-FR" dirty="0"/>
          </a:p>
        </p:txBody>
      </p:sp>
      <p:sp>
        <p:nvSpPr>
          <p:cNvPr id="20" name="Nuage 19"/>
          <p:cNvSpPr/>
          <p:nvPr/>
        </p:nvSpPr>
        <p:spPr>
          <a:xfrm>
            <a:off x="434932" y="4491762"/>
            <a:ext cx="4113810" cy="1664340"/>
          </a:xfrm>
          <a:prstGeom prst="cloud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3733746" y="3676780"/>
            <a:ext cx="1874324" cy="111416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003425" y="4790941"/>
            <a:ext cx="3285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Proposer un </a:t>
            </a:r>
            <a:r>
              <a:rPr lang="fr-FR" b="1" dirty="0" smtClean="0"/>
              <a:t>parcours culturel </a:t>
            </a:r>
            <a:r>
              <a:rPr lang="fr-FR" dirty="0" smtClean="0"/>
              <a:t>riche à l’élève. 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386584" y="1947929"/>
            <a:ext cx="4287088" cy="181588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Le projet d’école est renouvelé cette année. Il s’orientera autour de 3 axes.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9026407" y="4871196"/>
            <a:ext cx="2933773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Le contenu précis des 3 axes sera défini mardi 20/09 en conseil des maîtres.</a:t>
            </a:r>
          </a:p>
        </p:txBody>
      </p:sp>
    </p:spTree>
    <p:extLst>
      <p:ext uri="{BB962C8B-B14F-4D97-AF65-F5344CB8AC3E}">
        <p14:creationId xmlns:p14="http://schemas.microsoft.com/office/powerpoint/2010/main" val="68067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uage 22"/>
          <p:cNvSpPr/>
          <p:nvPr/>
        </p:nvSpPr>
        <p:spPr>
          <a:xfrm>
            <a:off x="4503844" y="5041002"/>
            <a:ext cx="4317721" cy="1674053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952140" y="217632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PPMS et incendie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pic>
        <p:nvPicPr>
          <p:cNvPr id="3074" name="Picture 2" descr="http://www.sauvagnon.fr/wp-content/uploads/enfants-ecole-389x26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8845" y="92200"/>
            <a:ext cx="3331335" cy="2235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necteur droit avec flèche 8"/>
          <p:cNvCxnSpPr/>
          <p:nvPr/>
        </p:nvCxnSpPr>
        <p:spPr>
          <a:xfrm>
            <a:off x="8447875" y="2902036"/>
            <a:ext cx="927945" cy="87527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flipH="1">
            <a:off x="2196411" y="2872325"/>
            <a:ext cx="114783" cy="77825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Nuage 16"/>
          <p:cNvSpPr/>
          <p:nvPr/>
        </p:nvSpPr>
        <p:spPr>
          <a:xfrm>
            <a:off x="8146674" y="3591054"/>
            <a:ext cx="3813506" cy="1684226"/>
          </a:xfrm>
          <a:prstGeom prst="cloud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8929351" y="3971511"/>
            <a:ext cx="27303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 exercices incendie dans l’année. Evacuation sur le terrain de pétanque,</a:t>
            </a:r>
            <a:endParaRPr lang="fr-FR" dirty="0"/>
          </a:p>
        </p:txBody>
      </p:sp>
      <p:sp>
        <p:nvSpPr>
          <p:cNvPr id="20" name="Nuage 19"/>
          <p:cNvSpPr/>
          <p:nvPr/>
        </p:nvSpPr>
        <p:spPr>
          <a:xfrm>
            <a:off x="293806" y="3650578"/>
            <a:ext cx="4113810" cy="2653796"/>
          </a:xfrm>
          <a:prstGeom prst="cloud">
            <a:avLst/>
          </a:prstGeom>
          <a:solidFill>
            <a:srgbClr val="EB8D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887508" y="4075954"/>
            <a:ext cx="3285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 exercices dans l’année. Confinement dans la classe. Mise à disposition par la mairie du matériel nécessaire au bon déroulement du confinement.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386584" y="1947929"/>
            <a:ext cx="4287088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PPMS = plan particulier de mise en sécurité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7115469" y="2562412"/>
            <a:ext cx="4287088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Exercices incendie</a:t>
            </a:r>
          </a:p>
        </p:txBody>
      </p:sp>
      <p:cxnSp>
        <p:nvCxnSpPr>
          <p:cNvPr id="21" name="Connecteur droit avec flèche 20"/>
          <p:cNvCxnSpPr/>
          <p:nvPr/>
        </p:nvCxnSpPr>
        <p:spPr>
          <a:xfrm>
            <a:off x="4347574" y="5090353"/>
            <a:ext cx="734933" cy="46292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5309416" y="5277863"/>
            <a:ext cx="3285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 exercice « intrusion »</a:t>
            </a:r>
          </a:p>
          <a:p>
            <a:r>
              <a:rPr lang="fr-FR" dirty="0" smtClean="0"/>
              <a:t>La directrice va contacter la gendarmerie pour la mise en place de cet exercice.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992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Parents d’élèves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121" y="642636"/>
            <a:ext cx="6719619" cy="662676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2727386" y="2574826"/>
            <a:ext cx="4287088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prstClr val="black"/>
                </a:solidFill>
              </a:rPr>
              <a:t>Les élections des représentants des parents d’élèves auront lieu le </a:t>
            </a:r>
            <a:r>
              <a:rPr lang="fr-FR" sz="2800" b="1" u="sng" dirty="0" smtClean="0">
                <a:solidFill>
                  <a:prstClr val="black"/>
                </a:solidFill>
              </a:rPr>
              <a:t>vendredi 7 octobre</a:t>
            </a:r>
            <a:r>
              <a:rPr lang="fr-FR" sz="2800" b="1" dirty="0" smtClean="0">
                <a:solidFill>
                  <a:prstClr val="black"/>
                </a:solidFill>
              </a:rPr>
              <a:t>. </a:t>
            </a:r>
          </a:p>
          <a:p>
            <a:pPr algn="ctr"/>
            <a:r>
              <a:rPr lang="fr-FR" sz="2400" b="1" dirty="0" smtClean="0">
                <a:solidFill>
                  <a:prstClr val="black"/>
                </a:solidFill>
              </a:rPr>
              <a:t>Si vous êtes intéressés pour devenir parent délégué, vous pouvez vous inscrire sur la fiche en fond de classe</a:t>
            </a:r>
            <a:endParaRPr lang="fr-FR" sz="2400" dirty="0" smtClean="0">
              <a:solidFill>
                <a:prstClr val="black"/>
              </a:solidFill>
            </a:endParaRPr>
          </a:p>
          <a:p>
            <a:endParaRPr lang="fr-FR" dirty="0" smtClean="0">
              <a:solidFill>
                <a:prstClr val="black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54" y="129735"/>
            <a:ext cx="2349320" cy="251640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7574135" y="1748547"/>
            <a:ext cx="4297251" cy="43088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3200" u="sng" dirty="0" smtClean="0">
                <a:solidFill>
                  <a:prstClr val="black"/>
                </a:solidFill>
              </a:rPr>
              <a:t>Rôle du parent délégué : </a:t>
            </a:r>
          </a:p>
          <a:p>
            <a:r>
              <a:rPr lang="fr-FR" sz="3200" dirty="0" smtClean="0">
                <a:solidFill>
                  <a:prstClr val="black"/>
                </a:solidFill>
              </a:rPr>
              <a:t>*Faire le lien entre les familles et l’école</a:t>
            </a:r>
          </a:p>
          <a:p>
            <a:r>
              <a:rPr lang="fr-FR" sz="3200" dirty="0" smtClean="0">
                <a:solidFill>
                  <a:prstClr val="black"/>
                </a:solidFill>
              </a:rPr>
              <a:t>*Voter les horaires, le règlement, la liste du matériel…</a:t>
            </a:r>
          </a:p>
          <a:p>
            <a:r>
              <a:rPr lang="fr-FR" sz="3200" dirty="0" smtClean="0">
                <a:solidFill>
                  <a:prstClr val="black"/>
                </a:solidFill>
              </a:rPr>
              <a:t>*Assister au conseil d’école (3 dans l’année)</a:t>
            </a:r>
          </a:p>
          <a:p>
            <a:endParaRPr lang="fr-FR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57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Effectif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948088" y="588688"/>
            <a:ext cx="4270066" cy="6040765"/>
          </a:xfrm>
          <a:prstGeom prst="rect">
            <a:avLst/>
          </a:prstGeom>
        </p:spPr>
      </p:pic>
      <p:sp>
        <p:nvSpPr>
          <p:cNvPr id="4" name="Rectangle à coins arrondis 3"/>
          <p:cNvSpPr/>
          <p:nvPr/>
        </p:nvSpPr>
        <p:spPr>
          <a:xfrm>
            <a:off x="553791" y="952622"/>
            <a:ext cx="2756079" cy="1674667"/>
          </a:xfrm>
          <a:prstGeom prst="wedgeRoundRectCallout">
            <a:avLst>
              <a:gd name="adj1" fmla="val 70756"/>
              <a:gd name="adj2" fmla="val 74805"/>
              <a:gd name="adj3" fmla="val 16667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759854" y="1262130"/>
            <a:ext cx="2302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 smtClean="0"/>
              <a:t>Filles</a:t>
            </a:r>
            <a:endParaRPr lang="fr-FR" sz="4800" dirty="0"/>
          </a:p>
        </p:txBody>
      </p:sp>
      <p:sp>
        <p:nvSpPr>
          <p:cNvPr id="21" name="Rectangle à coins arrondis 20"/>
          <p:cNvSpPr/>
          <p:nvPr/>
        </p:nvSpPr>
        <p:spPr>
          <a:xfrm>
            <a:off x="8650309" y="840294"/>
            <a:ext cx="2962142" cy="1674667"/>
          </a:xfrm>
          <a:prstGeom prst="wedgeRoundRectCallout">
            <a:avLst>
              <a:gd name="adj1" fmla="val -66627"/>
              <a:gd name="adj2" fmla="val 64807"/>
              <a:gd name="adj3" fmla="val 16667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8650309" y="1189531"/>
            <a:ext cx="30866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 smtClean="0"/>
              <a:t>Garçons</a:t>
            </a:r>
            <a:endParaRPr lang="fr-FR" sz="48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8998" y="3129799"/>
            <a:ext cx="4434526" cy="3638666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-471295" y="4038406"/>
            <a:ext cx="455912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 smtClean="0"/>
              <a:t>CM2</a:t>
            </a:r>
            <a:endParaRPr lang="fr-FR" sz="6600" b="1" dirty="0" smtClean="0"/>
          </a:p>
          <a:p>
            <a:pPr algn="ctr"/>
            <a:r>
              <a:rPr lang="fr-FR" sz="6600" b="1" dirty="0" smtClean="0"/>
              <a:t>CM1</a:t>
            </a:r>
            <a:endParaRPr lang="fr-FR" sz="5000" b="1" dirty="0" smtClean="0"/>
          </a:p>
          <a:p>
            <a:pPr algn="ctr"/>
            <a:endParaRPr lang="fr-FR" sz="2800" dirty="0" smtClean="0"/>
          </a:p>
          <a:p>
            <a:pPr algn="ctr"/>
            <a:endParaRPr lang="fr-FR" sz="2800" dirty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43564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Emploi du temps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25586">
            <a:off x="6918296" y="3637568"/>
            <a:ext cx="4516054" cy="22264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ZoneTexte 10"/>
          <p:cNvSpPr txBox="1"/>
          <p:nvPr/>
        </p:nvSpPr>
        <p:spPr>
          <a:xfrm>
            <a:off x="332134" y="1459048"/>
            <a:ext cx="5901241" cy="38164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Volume horaire programmes de 2016 :</a:t>
            </a:r>
          </a:p>
          <a:p>
            <a:pPr algn="ctr"/>
            <a:r>
              <a:rPr lang="fr-FR" sz="2800" dirty="0" smtClean="0"/>
              <a:t>Français : 8h</a:t>
            </a:r>
          </a:p>
          <a:p>
            <a:pPr algn="ctr"/>
            <a:r>
              <a:rPr lang="fr-FR" sz="2800" dirty="0" smtClean="0"/>
              <a:t>Mathématiques : 5h</a:t>
            </a:r>
          </a:p>
          <a:p>
            <a:pPr algn="ctr"/>
            <a:r>
              <a:rPr lang="fr-FR" sz="2800" dirty="0" smtClean="0"/>
              <a:t>EPS : 3h</a:t>
            </a:r>
          </a:p>
          <a:p>
            <a:pPr algn="ctr"/>
            <a:r>
              <a:rPr lang="fr-FR" sz="2800" dirty="0" smtClean="0"/>
              <a:t>Sciences : 2h</a:t>
            </a:r>
          </a:p>
          <a:p>
            <a:pPr algn="ctr"/>
            <a:r>
              <a:rPr lang="fr-FR" sz="2800" dirty="0" smtClean="0"/>
              <a:t>LV : 1h30</a:t>
            </a:r>
          </a:p>
          <a:p>
            <a:pPr algn="ctr"/>
            <a:r>
              <a:rPr lang="fr-FR" sz="2800" dirty="0" smtClean="0"/>
              <a:t>Histoire-Géographie, EMC : 2h30</a:t>
            </a:r>
          </a:p>
          <a:p>
            <a:pPr algn="ctr"/>
            <a:r>
              <a:rPr lang="fr-FR" sz="2800" dirty="0" smtClean="0"/>
              <a:t>Pratique artistique : 2h</a:t>
            </a:r>
          </a:p>
          <a:p>
            <a:pPr algn="ctr"/>
            <a:endParaRPr lang="fr-FR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6518539" y="1947929"/>
            <a:ext cx="5315569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Les temps de récréation (2h par semaine) ne sont pas décomptés de ces horaires.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56562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Les mathématiques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110968" y="2279183"/>
            <a:ext cx="4415624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Ateliers des lundis et mardis :</a:t>
            </a:r>
          </a:p>
          <a:p>
            <a:pPr algn="ctr"/>
            <a:r>
              <a:rPr lang="fr-FR" b="1" dirty="0" smtClean="0"/>
              <a:t>-découverte avec la maîtresse</a:t>
            </a:r>
          </a:p>
          <a:p>
            <a:pPr algn="ctr"/>
            <a:r>
              <a:rPr lang="fr-FR" b="1" dirty="0" smtClean="0"/>
              <a:t>-révisions (fichier puces et soupes)</a:t>
            </a:r>
          </a:p>
          <a:p>
            <a:pPr algn="ctr"/>
            <a:endParaRPr lang="fr-FR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428409" y="3150900"/>
            <a:ext cx="5315569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Ateliers des jeudis et vendredis :</a:t>
            </a:r>
          </a:p>
          <a:p>
            <a:pPr algn="ctr"/>
            <a:r>
              <a:rPr lang="fr-FR" b="1" dirty="0" smtClean="0"/>
              <a:t>-exercices guidés avec la maîtresse</a:t>
            </a:r>
          </a:p>
          <a:p>
            <a:pPr algn="ctr"/>
            <a:r>
              <a:rPr lang="fr-FR" b="1" dirty="0" smtClean="0"/>
              <a:t>-entraînements (cahier du jour)</a:t>
            </a:r>
          </a:p>
          <a:p>
            <a:pPr algn="ctr"/>
            <a:r>
              <a:rPr lang="fr-FR" b="1" dirty="0" smtClean="0"/>
              <a:t>-jeux mathématiques : jeux de plateau et </a:t>
            </a:r>
            <a:r>
              <a:rPr lang="fr-FR" b="1" dirty="0" err="1" smtClean="0"/>
              <a:t>Labomep</a:t>
            </a:r>
            <a:endParaRPr lang="fr-FR" b="1" dirty="0"/>
          </a:p>
        </p:txBody>
      </p:sp>
      <p:cxnSp>
        <p:nvCxnSpPr>
          <p:cNvPr id="8" name="Connecteur droit avec flèche 7"/>
          <p:cNvCxnSpPr/>
          <p:nvPr/>
        </p:nvCxnSpPr>
        <p:spPr>
          <a:xfrm>
            <a:off x="5641054" y="2412177"/>
            <a:ext cx="1469914" cy="52731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H="1">
            <a:off x="3282754" y="2607797"/>
            <a:ext cx="515007" cy="54310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332134" y="1459048"/>
            <a:ext cx="5997516" cy="123110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2 notions étudiées par semaine.</a:t>
            </a:r>
          </a:p>
          <a:p>
            <a:pPr algn="ctr"/>
            <a:r>
              <a:rPr lang="fr-FR" sz="2800" b="1" dirty="0" smtClean="0"/>
              <a:t>Travail sous forme d’ateliers tournants.</a:t>
            </a:r>
            <a:endParaRPr lang="fr-FR" sz="2800" dirty="0" smtClean="0"/>
          </a:p>
          <a:p>
            <a:pPr algn="ctr"/>
            <a:endParaRPr lang="fr-FR" b="1" dirty="0"/>
          </a:p>
        </p:txBody>
      </p:sp>
      <p:pic>
        <p:nvPicPr>
          <p:cNvPr id="8194" name="Picture 2" descr="http://www.education-et-numerique.org/wp-content/uploads/2014/06/Math_Girl_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9818" y="42372"/>
            <a:ext cx="2280634" cy="218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2030744" y="4811975"/>
            <a:ext cx="8597812" cy="17851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Calcul mental quotidien. Test tous les mardis sur la compétence travaillée. </a:t>
            </a:r>
          </a:p>
          <a:p>
            <a:pPr algn="ctr"/>
            <a:r>
              <a:rPr lang="fr-FR" sz="2400" b="1" dirty="0" smtClean="0"/>
              <a:t>Test de tables de multiplication tous les mercredis,</a:t>
            </a:r>
          </a:p>
          <a:p>
            <a:pPr algn="ctr"/>
            <a:r>
              <a:rPr lang="fr-FR" sz="2000" b="1" dirty="0" smtClean="0"/>
              <a:t>Révision des notions déjà travaillées à travers le rituel « expert des maths »</a:t>
            </a:r>
            <a:endParaRPr lang="fr-FR" sz="2000" dirty="0" smtClean="0"/>
          </a:p>
          <a:p>
            <a:pPr algn="ctr"/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422074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err="1" smtClean="0">
                <a:latin typeface="Austie Bost Chunky Description" panose="02000506000000020003" pitchFamily="2" charset="0"/>
              </a:rPr>
              <a:t>Labomep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312351" y="1414823"/>
            <a:ext cx="4415624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Travail différencié et suivi des résultats.</a:t>
            </a:r>
            <a:endParaRPr lang="fr-FR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7312352" y="2179961"/>
            <a:ext cx="4415624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Possibilité d’utiliser à la maison.</a:t>
            </a:r>
            <a:endParaRPr lang="fr-FR" b="1" dirty="0"/>
          </a:p>
        </p:txBody>
      </p:sp>
      <p:cxnSp>
        <p:nvCxnSpPr>
          <p:cNvPr id="8" name="Connecteur droit avec flèche 7"/>
          <p:cNvCxnSpPr/>
          <p:nvPr/>
        </p:nvCxnSpPr>
        <p:spPr>
          <a:xfrm flipV="1">
            <a:off x="5842437" y="1599489"/>
            <a:ext cx="1469914" cy="62828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>
            <a:endCxn id="7" idx="1"/>
          </p:cNvCxnSpPr>
          <p:nvPr/>
        </p:nvCxnSpPr>
        <p:spPr>
          <a:xfrm flipV="1">
            <a:off x="3797762" y="2364627"/>
            <a:ext cx="3514590" cy="24317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332134" y="1459048"/>
            <a:ext cx="5997516" cy="123110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Interface de travail en ligne personnalisable.</a:t>
            </a:r>
            <a:endParaRPr lang="fr-FR" sz="2800" dirty="0" smtClean="0"/>
          </a:p>
          <a:p>
            <a:pPr algn="ctr"/>
            <a:endParaRPr lang="fr-FR" b="1" dirty="0"/>
          </a:p>
        </p:txBody>
      </p:sp>
      <p:pic>
        <p:nvPicPr>
          <p:cNvPr id="8194" name="Picture 2" descr="http://www.education-et-numerique.org/wp-content/uploads/2014/06/Math_Girl_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0" y="42832"/>
            <a:ext cx="1674475" cy="160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746" y="3114810"/>
            <a:ext cx="7134032" cy="2800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4737" y="3692257"/>
            <a:ext cx="5637823" cy="2907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591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necteur droit avec flèche 12"/>
          <p:cNvCxnSpPr/>
          <p:nvPr/>
        </p:nvCxnSpPr>
        <p:spPr>
          <a:xfrm>
            <a:off x="4993363" y="2179872"/>
            <a:ext cx="1336286" cy="104175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Le français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28409" y="3150900"/>
            <a:ext cx="5315569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Mardi et  mercredi : exercices écrits dans le cahier du jour et travail en remédiation avec la maîtresse (souvent sous forme de jeux)</a:t>
            </a:r>
            <a:endParaRPr lang="fr-FR" b="1" dirty="0"/>
          </a:p>
        </p:txBody>
      </p:sp>
      <p:cxnSp>
        <p:nvCxnSpPr>
          <p:cNvPr id="8" name="Connecteur droit avec flèche 7"/>
          <p:cNvCxnSpPr/>
          <p:nvPr/>
        </p:nvCxnSpPr>
        <p:spPr>
          <a:xfrm>
            <a:off x="5594693" y="2192701"/>
            <a:ext cx="1469914" cy="52731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H="1">
            <a:off x="3282755" y="2259267"/>
            <a:ext cx="568028" cy="89163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332134" y="1459048"/>
            <a:ext cx="5997516" cy="80021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1 notion étudiée par semaine.</a:t>
            </a:r>
          </a:p>
          <a:p>
            <a:pPr algn="ctr"/>
            <a:endParaRPr lang="fr-FR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1511121" y="5463244"/>
            <a:ext cx="5901241" cy="12311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Révision des notions travaillées avec l’expert du français.</a:t>
            </a:r>
            <a:endParaRPr lang="fr-FR" sz="2800" dirty="0" smtClean="0"/>
          </a:p>
          <a:p>
            <a:pPr algn="ctr"/>
            <a:endParaRPr lang="fr-FR" b="1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950" y="4559060"/>
            <a:ext cx="3427050" cy="237355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7072459" y="1765056"/>
            <a:ext cx="4415624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Atelier du jeudi</a:t>
            </a:r>
          </a:p>
          <a:p>
            <a:pPr algn="ctr"/>
            <a:r>
              <a:rPr lang="fr-FR" b="1" dirty="0" smtClean="0"/>
              <a:t>-Découverte avec la maîtresse</a:t>
            </a:r>
          </a:p>
          <a:p>
            <a:pPr algn="ctr"/>
            <a:r>
              <a:rPr lang="fr-FR" b="1" dirty="0" smtClean="0"/>
              <a:t>-Révisions : en ligne, jeux, gamme de lecture, copie de la poésie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6329649" y="3210757"/>
            <a:ext cx="4415624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Atelier du lundi</a:t>
            </a:r>
          </a:p>
          <a:p>
            <a:pPr algn="ctr"/>
            <a:r>
              <a:rPr lang="fr-FR" b="1" dirty="0" smtClean="0"/>
              <a:t>-Exercices guidés avec la maîtresse</a:t>
            </a:r>
          </a:p>
          <a:p>
            <a:pPr algn="ctr"/>
            <a:r>
              <a:rPr lang="fr-FR" b="1" dirty="0" smtClean="0"/>
              <a:t>-Révisions : en ligne ou avec des jeux</a:t>
            </a:r>
          </a:p>
          <a:p>
            <a:pPr algn="ctr"/>
            <a:r>
              <a:rPr lang="fr-FR" b="1" dirty="0" smtClean="0"/>
              <a:t>- Exercices écrits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93617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necteur droit avec flèche 12"/>
          <p:cNvCxnSpPr>
            <a:endCxn id="15" idx="1"/>
          </p:cNvCxnSpPr>
          <p:nvPr/>
        </p:nvCxnSpPr>
        <p:spPr>
          <a:xfrm flipV="1">
            <a:off x="4993363" y="2158361"/>
            <a:ext cx="2478866" cy="2151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Classe-numérique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cxnSp>
        <p:nvCxnSpPr>
          <p:cNvPr id="8" name="Connecteur droit avec flèche 7"/>
          <p:cNvCxnSpPr/>
          <p:nvPr/>
        </p:nvCxnSpPr>
        <p:spPr>
          <a:xfrm flipV="1">
            <a:off x="6011173" y="1657390"/>
            <a:ext cx="1401189" cy="1505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332134" y="1459048"/>
            <a:ext cx="5997516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Interface de travail en ligne personnalisable.</a:t>
            </a:r>
            <a:endParaRPr lang="fr-FR" b="1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950" y="4559060"/>
            <a:ext cx="3427050" cy="237355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7418484" y="1379013"/>
            <a:ext cx="4415624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Accessible depuis la maison.</a:t>
            </a:r>
            <a:endParaRPr lang="fr-FR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7472229" y="1973695"/>
            <a:ext cx="4415624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Suivi des résultats.</a:t>
            </a:r>
            <a:endParaRPr lang="fr-FR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266" y="2915226"/>
            <a:ext cx="7086600" cy="3124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407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L’atelier de lecture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418484" y="3636166"/>
            <a:ext cx="4415624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Prise en charge individuelle ou en petits groupes de besoin. Fixation d’objectifs individualisés, travail sur les stratégies de lecture.</a:t>
            </a:r>
            <a:endParaRPr lang="fr-FR" b="1" dirty="0"/>
          </a:p>
        </p:txBody>
      </p:sp>
      <p:cxnSp>
        <p:nvCxnSpPr>
          <p:cNvPr id="8" name="Connecteur droit avec flèche 7"/>
          <p:cNvCxnSpPr/>
          <p:nvPr/>
        </p:nvCxnSpPr>
        <p:spPr>
          <a:xfrm flipH="1">
            <a:off x="3430558" y="4740520"/>
            <a:ext cx="25213" cy="66128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>
            <a:off x="3330893" y="1831796"/>
            <a:ext cx="48136" cy="120297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544318" y="1459048"/>
            <a:ext cx="5785331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Mini-leçon collective : enseignement explicite des stratégies de lecture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544318" y="5387343"/>
            <a:ext cx="5901241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Bilan collectif.</a:t>
            </a:r>
            <a:endParaRPr lang="fr-FR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544319" y="3049662"/>
            <a:ext cx="5785331" cy="18158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Lecture autonome : application par les élèves de la stratégie enseignée. Lecture seul ou à deux. Livres choisis par les élèves.</a:t>
            </a:r>
            <a:endParaRPr lang="fr-FR" sz="2800" b="1" dirty="0"/>
          </a:p>
        </p:txBody>
      </p:sp>
      <p:cxnSp>
        <p:nvCxnSpPr>
          <p:cNvPr id="15" name="Connecteur droit avec flèche 14"/>
          <p:cNvCxnSpPr>
            <a:stCxn id="7" idx="3"/>
            <a:endCxn id="12" idx="1"/>
          </p:cNvCxnSpPr>
          <p:nvPr/>
        </p:nvCxnSpPr>
        <p:spPr>
          <a:xfrm>
            <a:off x="6329650" y="3957603"/>
            <a:ext cx="1088834" cy="278728"/>
          </a:xfrm>
          <a:prstGeom prst="straightConnector1">
            <a:avLst/>
          </a:prstGeom>
          <a:ln w="762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201" y="485184"/>
            <a:ext cx="3222907" cy="304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51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Le cercle de lecture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pic>
        <p:nvPicPr>
          <p:cNvPr id="11268" name="Picture 4" descr="http://www.bainbridgeclass.com/rk8_girl1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3176" y="4932608"/>
            <a:ext cx="2041760" cy="1925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Connecteur droit avec flèche 9"/>
          <p:cNvCxnSpPr/>
          <p:nvPr/>
        </p:nvCxnSpPr>
        <p:spPr>
          <a:xfrm>
            <a:off x="4798081" y="1647880"/>
            <a:ext cx="1496464" cy="3316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602974" y="1336804"/>
            <a:ext cx="4195107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1 cercle de lecture par période</a:t>
            </a:r>
            <a:endParaRPr lang="fr-FR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6312950" y="1336803"/>
            <a:ext cx="4323766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3 livres au choix </a:t>
            </a:r>
          </a:p>
          <a:p>
            <a:pPr algn="ctr"/>
            <a:r>
              <a:rPr lang="fr-FR" sz="2800" b="1" dirty="0" smtClean="0"/>
              <a:t>Culture littéraire commune</a:t>
            </a:r>
            <a:endParaRPr lang="fr-FR" sz="2800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492715" y="2470772"/>
            <a:ext cx="4415624" cy="15696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Thèmes de l’année :</a:t>
            </a:r>
          </a:p>
          <a:p>
            <a:pPr algn="ctr"/>
            <a:r>
              <a:rPr lang="fr-FR" b="1" dirty="0" smtClean="0"/>
              <a:t>La bande-dessinée</a:t>
            </a:r>
          </a:p>
          <a:p>
            <a:pPr algn="ctr"/>
            <a:r>
              <a:rPr lang="fr-FR" b="1" dirty="0" smtClean="0"/>
              <a:t>Le roman policier</a:t>
            </a:r>
          </a:p>
          <a:p>
            <a:pPr algn="ctr"/>
            <a:r>
              <a:rPr lang="fr-FR" b="1" dirty="0" smtClean="0"/>
              <a:t>Le fantastique</a:t>
            </a:r>
          </a:p>
          <a:p>
            <a:pPr algn="ctr"/>
            <a:r>
              <a:rPr lang="fr-FR" b="1" dirty="0" smtClean="0"/>
              <a:t>La biographie</a:t>
            </a:r>
            <a:endParaRPr lang="fr-FR" b="1" dirty="0"/>
          </a:p>
        </p:txBody>
      </p:sp>
      <p:sp>
        <p:nvSpPr>
          <p:cNvPr id="15" name="Nuage 14"/>
          <p:cNvSpPr/>
          <p:nvPr/>
        </p:nvSpPr>
        <p:spPr>
          <a:xfrm>
            <a:off x="1630319" y="4220293"/>
            <a:ext cx="4224289" cy="2733834"/>
          </a:xfrm>
          <a:prstGeom prst="cloud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2343128" y="4826675"/>
            <a:ext cx="334688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Chaque élève a une tâche précise à effectuer: spécialiste de la compréhension, des personnages, des extraits, artiste…</a:t>
            </a:r>
          </a:p>
          <a:p>
            <a:endParaRPr lang="fr-FR" b="1" dirty="0"/>
          </a:p>
          <a:p>
            <a:endParaRPr lang="fr-FR" dirty="0"/>
          </a:p>
        </p:txBody>
      </p:sp>
      <p:cxnSp>
        <p:nvCxnSpPr>
          <p:cNvPr id="17" name="Connecteur droit avec flèche 16"/>
          <p:cNvCxnSpPr/>
          <p:nvPr/>
        </p:nvCxnSpPr>
        <p:spPr>
          <a:xfrm flipV="1">
            <a:off x="5731952" y="5060144"/>
            <a:ext cx="1161996" cy="13833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Nuage 18"/>
          <p:cNvSpPr/>
          <p:nvPr/>
        </p:nvSpPr>
        <p:spPr>
          <a:xfrm>
            <a:off x="6818164" y="3951467"/>
            <a:ext cx="3528367" cy="1750415"/>
          </a:xfrm>
          <a:prstGeom prst="cloud">
            <a:avLst/>
          </a:prstGeom>
          <a:solidFill>
            <a:srgbClr val="EB8D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7161581" y="4386881"/>
            <a:ext cx="3346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Discussion en classe autour du livre. Mise en commun.</a:t>
            </a:r>
          </a:p>
          <a:p>
            <a:endParaRPr lang="fr-FR" b="1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856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L’atelier d‘écriture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418484" y="3636166"/>
            <a:ext cx="4415624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Prise en charge en petits groupes de besoin. Fixation d’objectifs individualisés, travail sur les stratégies d’écriture.</a:t>
            </a:r>
            <a:endParaRPr lang="fr-FR" b="1" dirty="0"/>
          </a:p>
        </p:txBody>
      </p:sp>
      <p:cxnSp>
        <p:nvCxnSpPr>
          <p:cNvPr id="8" name="Connecteur droit avec flèche 7"/>
          <p:cNvCxnSpPr/>
          <p:nvPr/>
        </p:nvCxnSpPr>
        <p:spPr>
          <a:xfrm flipH="1">
            <a:off x="3473426" y="5555074"/>
            <a:ext cx="25213" cy="66128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>
            <a:off x="3330893" y="1831796"/>
            <a:ext cx="48136" cy="120297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544318" y="1459048"/>
            <a:ext cx="5785331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Mini-leçon collective : enseignement explicite des stratégies d’écriture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522806" y="6170252"/>
            <a:ext cx="5901241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Bilan collectif.</a:t>
            </a:r>
            <a:endParaRPr lang="fr-FR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711212" y="3003759"/>
            <a:ext cx="5785331" cy="26776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-Ecriture libre : application par les élèves de la stratégie enseignée avec l’aide de la maîtresse sur un thème imposé</a:t>
            </a:r>
          </a:p>
          <a:p>
            <a:pPr algn="ctr"/>
            <a:r>
              <a:rPr lang="fr-FR" sz="2800" b="1" dirty="0" smtClean="0"/>
              <a:t> -Ecriture courte</a:t>
            </a:r>
          </a:p>
          <a:p>
            <a:pPr algn="ctr"/>
            <a:r>
              <a:rPr lang="fr-FR" sz="2800" b="1" dirty="0"/>
              <a:t>-</a:t>
            </a:r>
            <a:r>
              <a:rPr lang="fr-FR" sz="2800" b="1" dirty="0" smtClean="0"/>
              <a:t>Exercices d’entraînements</a:t>
            </a:r>
            <a:endParaRPr lang="fr-FR" sz="2800" b="1" dirty="0"/>
          </a:p>
        </p:txBody>
      </p:sp>
      <p:cxnSp>
        <p:nvCxnSpPr>
          <p:cNvPr id="15" name="Connecteur droit avec flèche 14"/>
          <p:cNvCxnSpPr>
            <a:stCxn id="7" idx="3"/>
            <a:endCxn id="12" idx="1"/>
          </p:cNvCxnSpPr>
          <p:nvPr/>
        </p:nvCxnSpPr>
        <p:spPr>
          <a:xfrm flipV="1">
            <a:off x="6496543" y="4097831"/>
            <a:ext cx="921941" cy="244756"/>
          </a:xfrm>
          <a:prstGeom prst="straightConnector1">
            <a:avLst/>
          </a:prstGeom>
          <a:ln w="762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629" y="1090033"/>
            <a:ext cx="3456479" cy="233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89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Les rituels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sp>
        <p:nvSpPr>
          <p:cNvPr id="13" name="Nuage 12"/>
          <p:cNvSpPr/>
          <p:nvPr/>
        </p:nvSpPr>
        <p:spPr>
          <a:xfrm>
            <a:off x="186690" y="1272680"/>
            <a:ext cx="3813506" cy="2164397"/>
          </a:xfrm>
          <a:prstGeom prst="cloud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861975" y="1668195"/>
            <a:ext cx="29084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Avant d’entrer en classe :</a:t>
            </a:r>
          </a:p>
          <a:p>
            <a:r>
              <a:rPr lang="fr-FR" b="1" dirty="0" smtClean="0"/>
              <a:t>Qui suis-je? </a:t>
            </a:r>
            <a:endParaRPr lang="fr-FR" b="1" dirty="0"/>
          </a:p>
          <a:p>
            <a:r>
              <a:rPr lang="fr-FR" b="1" dirty="0" smtClean="0"/>
              <a:t>Quoi-Quand?</a:t>
            </a:r>
          </a:p>
          <a:p>
            <a:r>
              <a:rPr lang="fr-FR" b="1" dirty="0" smtClean="0"/>
              <a:t>Œuvre?</a:t>
            </a:r>
          </a:p>
          <a:p>
            <a:r>
              <a:rPr lang="fr-FR" b="1" dirty="0" smtClean="0"/>
              <a:t>Mot de passe</a:t>
            </a:r>
            <a:endParaRPr lang="fr-FR" dirty="0"/>
          </a:p>
        </p:txBody>
      </p:sp>
      <p:sp>
        <p:nvSpPr>
          <p:cNvPr id="17" name="Nuage 16"/>
          <p:cNvSpPr/>
          <p:nvPr/>
        </p:nvSpPr>
        <p:spPr>
          <a:xfrm>
            <a:off x="4269705" y="1419449"/>
            <a:ext cx="3813506" cy="2164397"/>
          </a:xfrm>
          <a:prstGeom prst="cloud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4807801" y="1952686"/>
            <a:ext cx="29084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Dictées 4 jours par semaine : 3 dictées d’entraînement et une dictée bilan.</a:t>
            </a:r>
            <a:endParaRPr lang="fr-FR" dirty="0"/>
          </a:p>
        </p:txBody>
      </p:sp>
      <p:sp>
        <p:nvSpPr>
          <p:cNvPr id="19" name="Nuage 18"/>
          <p:cNvSpPr/>
          <p:nvPr/>
        </p:nvSpPr>
        <p:spPr>
          <a:xfrm>
            <a:off x="8166046" y="1456769"/>
            <a:ext cx="3813506" cy="2164397"/>
          </a:xfrm>
          <a:prstGeom prst="cloud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8688266" y="1901482"/>
            <a:ext cx="2908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Jogging d’écriture 3 jours par semaine. Exercice visant à favoriser l’imagination et l’usage de l’écrit.</a:t>
            </a:r>
            <a:endParaRPr lang="fr-FR" dirty="0"/>
          </a:p>
        </p:txBody>
      </p:sp>
      <p:sp>
        <p:nvSpPr>
          <p:cNvPr id="21" name="Nuage 20"/>
          <p:cNvSpPr/>
          <p:nvPr/>
        </p:nvSpPr>
        <p:spPr>
          <a:xfrm>
            <a:off x="112580" y="3770505"/>
            <a:ext cx="3813506" cy="2164397"/>
          </a:xfrm>
          <a:prstGeom prst="cloud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/>
          <p:cNvSpPr txBox="1"/>
          <p:nvPr/>
        </p:nvSpPr>
        <p:spPr>
          <a:xfrm>
            <a:off x="754363" y="4437361"/>
            <a:ext cx="2908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Un jour, une œuvre. Rituel en histoire de l’art.</a:t>
            </a:r>
            <a:endParaRPr lang="fr-FR" dirty="0"/>
          </a:p>
        </p:txBody>
      </p:sp>
      <p:sp>
        <p:nvSpPr>
          <p:cNvPr id="23" name="Nuage 22"/>
          <p:cNvSpPr/>
          <p:nvPr/>
        </p:nvSpPr>
        <p:spPr>
          <a:xfrm>
            <a:off x="3969732" y="4352558"/>
            <a:ext cx="3813506" cy="2164397"/>
          </a:xfrm>
          <a:prstGeom prst="cloud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4567869" y="5009496"/>
            <a:ext cx="2908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Phrase du jour. Analyse grammaticale.</a:t>
            </a:r>
            <a:endParaRPr lang="fr-FR" dirty="0"/>
          </a:p>
        </p:txBody>
      </p:sp>
      <p:sp>
        <p:nvSpPr>
          <p:cNvPr id="14" name="Nuage 13"/>
          <p:cNvSpPr/>
          <p:nvPr/>
        </p:nvSpPr>
        <p:spPr>
          <a:xfrm>
            <a:off x="7979928" y="3956519"/>
            <a:ext cx="3813506" cy="2164397"/>
          </a:xfrm>
          <a:prstGeom prst="cloud">
            <a:avLst/>
          </a:prstGeom>
          <a:solidFill>
            <a:srgbClr val="EB8D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8688266" y="4361745"/>
            <a:ext cx="2908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Expert des maths et du français.</a:t>
            </a:r>
          </a:p>
          <a:p>
            <a:pPr marL="285750" indent="-285750">
              <a:buFontTx/>
              <a:buChar char="-"/>
            </a:pPr>
            <a:r>
              <a:rPr lang="fr-FR" b="1" dirty="0" smtClean="0"/>
              <a:t>Révisions</a:t>
            </a:r>
          </a:p>
          <a:p>
            <a:pPr marL="285750" indent="-285750">
              <a:buFontTx/>
              <a:buChar char="-"/>
            </a:pPr>
            <a:r>
              <a:rPr lang="fr-FR" b="1" dirty="0" smtClean="0"/>
              <a:t>métacognition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042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L’EPS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343" y="655515"/>
            <a:ext cx="6719619" cy="6626768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1255582" y="2799685"/>
            <a:ext cx="40247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Les séances d’EPS auront lieu les lundis et jeudis.</a:t>
            </a:r>
            <a:endParaRPr lang="fr-FR" sz="2800" b="1" dirty="0"/>
          </a:p>
          <a:p>
            <a:pPr algn="ctr"/>
            <a:r>
              <a:rPr lang="fr-FR" sz="2800" b="1" dirty="0" smtClean="0"/>
              <a:t>Prévoir une tenue adaptée.</a:t>
            </a:r>
            <a:endParaRPr lang="fr-FR" sz="2800" dirty="0"/>
          </a:p>
        </p:txBody>
      </p:sp>
      <p:sp>
        <p:nvSpPr>
          <p:cNvPr id="6" name="ZoneTexte 5"/>
          <p:cNvSpPr txBox="1"/>
          <p:nvPr/>
        </p:nvSpPr>
        <p:spPr>
          <a:xfrm>
            <a:off x="5927687" y="1626474"/>
            <a:ext cx="5785331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Thèque  et gymnastique en période 1.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927687" y="2513042"/>
            <a:ext cx="5785331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Cycle rugby en période 4.</a:t>
            </a:r>
            <a:endParaRPr lang="fr-FR" sz="2800" b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5363" y="4078608"/>
            <a:ext cx="2503956" cy="277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16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La bibliothèque de classe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97" y="1198593"/>
            <a:ext cx="2798863" cy="2922646"/>
          </a:xfrm>
          <a:prstGeom prst="rect">
            <a:avLst/>
          </a:prstGeom>
        </p:spPr>
      </p:pic>
      <p:pic>
        <p:nvPicPr>
          <p:cNvPr id="1026" name="Picture 2" descr="http://assets3.howtospendit.ft-static.com/images/bf/b9/c9/bfb9c9b2-a784-4bfe-bfd5-e8af305281a9_three_eight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501" y="4076174"/>
            <a:ext cx="2447545" cy="2447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3364538" y="1470875"/>
            <a:ext cx="8342358" cy="18158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Les élèves empruntent librement des livres dans la bibliothèque de classe. Une bonne partie de ceux-ci m’appartenant, je leur demande d’en prendre le plus grand soin.</a:t>
            </a:r>
            <a:endParaRPr lang="fr-FR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4240555" y="3839438"/>
            <a:ext cx="6783760" cy="267765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8 liseuses circulent également parmi les élèves. Ils sont autorisés à les emporter à la maison et doivent en prendre soin. </a:t>
            </a:r>
          </a:p>
          <a:p>
            <a:pPr algn="ctr"/>
            <a:r>
              <a:rPr lang="fr-FR" sz="2800" b="1" dirty="0" smtClean="0"/>
              <a:t>Avantages : beaucoup de livres sur un seul support – possibilité d’adapter la taille du texte – dictionnaire intégré</a:t>
            </a:r>
          </a:p>
        </p:txBody>
      </p:sp>
    </p:spTree>
    <p:extLst>
      <p:ext uri="{BB962C8B-B14F-4D97-AF65-F5344CB8AC3E}">
        <p14:creationId xmlns:p14="http://schemas.microsoft.com/office/powerpoint/2010/main" val="162556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La bibliothèque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060" y="609685"/>
            <a:ext cx="6719619" cy="6626768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7137491" y="2799684"/>
            <a:ext cx="40247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Une visite par mois les mardis. </a:t>
            </a:r>
          </a:p>
          <a:p>
            <a:pPr algn="ctr"/>
            <a:endParaRPr lang="fr-FR" sz="2800" b="1" dirty="0"/>
          </a:p>
          <a:p>
            <a:pPr algn="ctr"/>
            <a:r>
              <a:rPr lang="fr-FR" sz="2800" b="1" dirty="0" smtClean="0"/>
              <a:t>Possibilité d’emprunter un livre.</a:t>
            </a:r>
            <a:endParaRPr lang="fr-FR" sz="28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717" y="1675112"/>
            <a:ext cx="3877216" cy="404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91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Les APC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9071" y="733508"/>
            <a:ext cx="5916470" cy="5834717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476786" y="2722411"/>
            <a:ext cx="40247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APC = activités pédagogiques complémentaires</a:t>
            </a:r>
            <a:endParaRPr lang="fr-FR" sz="2800" dirty="0"/>
          </a:p>
        </p:txBody>
      </p:sp>
      <p:sp>
        <p:nvSpPr>
          <p:cNvPr id="6" name="Nuage 5"/>
          <p:cNvSpPr/>
          <p:nvPr/>
        </p:nvSpPr>
        <p:spPr>
          <a:xfrm>
            <a:off x="5520838" y="1486469"/>
            <a:ext cx="3813506" cy="2164397"/>
          </a:xfrm>
          <a:prstGeom prst="cloud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5415213" y="1876169"/>
            <a:ext cx="40247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Aide personnalisée :</a:t>
            </a:r>
          </a:p>
          <a:p>
            <a:pPr algn="ctr"/>
            <a:r>
              <a:rPr lang="fr-FR" sz="2800" b="1" dirty="0" smtClean="0"/>
              <a:t>Vendredis de 11h30 à 12h15.</a:t>
            </a:r>
            <a:endParaRPr lang="fr-FR" sz="2800" dirty="0"/>
          </a:p>
        </p:txBody>
      </p:sp>
      <p:sp>
        <p:nvSpPr>
          <p:cNvPr id="8" name="Nuage 7"/>
          <p:cNvSpPr/>
          <p:nvPr/>
        </p:nvSpPr>
        <p:spPr>
          <a:xfrm>
            <a:off x="4716927" y="3807536"/>
            <a:ext cx="4835922" cy="2854664"/>
          </a:xfrm>
          <a:prstGeom prst="cloud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5309588" y="4403825"/>
            <a:ext cx="40247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Activités pédagogiques : vendredis de 13h30 à 15h00 et de 15h00 à 16h30.</a:t>
            </a:r>
            <a:endParaRPr lang="fr-FR" sz="2800" dirty="0"/>
          </a:p>
        </p:txBody>
      </p:sp>
      <p:sp>
        <p:nvSpPr>
          <p:cNvPr id="10" name="ZoneTexte 9"/>
          <p:cNvSpPr txBox="1"/>
          <p:nvPr/>
        </p:nvSpPr>
        <p:spPr>
          <a:xfrm>
            <a:off x="9726029" y="2568666"/>
            <a:ext cx="2199610" cy="193899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Début des APC vendredi 23 septembre.</a:t>
            </a:r>
          </a:p>
          <a:p>
            <a:pPr algn="ctr"/>
            <a:r>
              <a:rPr lang="fr-FR" sz="2000" b="1" dirty="0" smtClean="0"/>
              <a:t>1</a:t>
            </a:r>
            <a:r>
              <a:rPr lang="fr-FR" sz="2000" b="1" baseline="30000" dirty="0" smtClean="0"/>
              <a:t>ère</a:t>
            </a:r>
            <a:r>
              <a:rPr lang="fr-FR" sz="2000" b="1" dirty="0" smtClean="0"/>
              <a:t> session : travail de la fluence en lecture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381932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Le matériel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667050" y="1408767"/>
            <a:ext cx="6156101" cy="255454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Cahier de liaison</a:t>
            </a:r>
          </a:p>
          <a:p>
            <a:pPr algn="ctr"/>
            <a:r>
              <a:rPr lang="fr-FR" sz="2000" b="1" dirty="0" smtClean="0"/>
              <a:t>Cahier du jour –21 x 29,7 vert </a:t>
            </a:r>
          </a:p>
          <a:p>
            <a:pPr algn="ctr"/>
            <a:r>
              <a:rPr lang="fr-FR" sz="2000" b="1" dirty="0" smtClean="0"/>
              <a:t>Cahier de dictées – 17 x 22 vert</a:t>
            </a:r>
          </a:p>
          <a:p>
            <a:pPr algn="ctr"/>
            <a:r>
              <a:rPr lang="fr-FR" sz="2000" b="1" dirty="0" smtClean="0"/>
              <a:t>Cahier de recherche ou cahier ardoise</a:t>
            </a:r>
          </a:p>
          <a:p>
            <a:pPr algn="ctr"/>
            <a:r>
              <a:rPr lang="fr-FR" sz="2000" b="1" dirty="0" smtClean="0"/>
              <a:t>English notebook</a:t>
            </a:r>
          </a:p>
          <a:p>
            <a:pPr algn="ctr"/>
            <a:r>
              <a:rPr lang="fr-FR" sz="2000" b="1" dirty="0" smtClean="0"/>
              <a:t>Cahier de parcours culturel</a:t>
            </a:r>
          </a:p>
          <a:p>
            <a:pPr algn="ctr"/>
            <a:r>
              <a:rPr lang="fr-FR" sz="2000" b="1" dirty="0" smtClean="0"/>
              <a:t>Cahier de texte ou agenda</a:t>
            </a:r>
          </a:p>
          <a:p>
            <a:pPr algn="ctr"/>
            <a:r>
              <a:rPr lang="fr-FR" sz="2000" b="1" dirty="0" smtClean="0"/>
              <a:t>Cahier de poésie</a:t>
            </a:r>
            <a:endParaRPr lang="fr-FR" sz="20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40" y="471080"/>
            <a:ext cx="3810532" cy="381053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982" y="3880366"/>
            <a:ext cx="2857899" cy="2857899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783772" y="4772136"/>
            <a:ext cx="6797674" cy="13234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Classeur de leçons</a:t>
            </a:r>
          </a:p>
          <a:p>
            <a:pPr algn="ctr"/>
            <a:r>
              <a:rPr lang="fr-FR" sz="2000" b="1" dirty="0" smtClean="0"/>
              <a:t>Classeur BLEU de lecteur et d’écrivain</a:t>
            </a:r>
          </a:p>
          <a:p>
            <a:pPr algn="ctr"/>
            <a:r>
              <a:rPr lang="fr-FR" sz="2000" b="1" dirty="0" smtClean="0"/>
              <a:t>Classeur VERT d’histoire-géo, EMC et sciences</a:t>
            </a:r>
          </a:p>
          <a:p>
            <a:pPr algn="ctr"/>
            <a:r>
              <a:rPr lang="fr-FR" sz="2000" b="1" dirty="0" smtClean="0"/>
              <a:t>Classeur VIOLET de résolution de problèmes et calcul mental</a:t>
            </a:r>
          </a:p>
        </p:txBody>
      </p:sp>
    </p:spTree>
    <p:extLst>
      <p:ext uri="{BB962C8B-B14F-4D97-AF65-F5344CB8AC3E}">
        <p14:creationId xmlns:p14="http://schemas.microsoft.com/office/powerpoint/2010/main" val="31929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Vie de classe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341" y="3170684"/>
            <a:ext cx="2595764" cy="3687316"/>
          </a:xfrm>
          <a:prstGeom prst="rect">
            <a:avLst/>
          </a:prstGeom>
        </p:spPr>
      </p:pic>
      <p:cxnSp>
        <p:nvCxnSpPr>
          <p:cNvPr id="13" name="Connecteur droit avec flèche 12"/>
          <p:cNvCxnSpPr/>
          <p:nvPr/>
        </p:nvCxnSpPr>
        <p:spPr>
          <a:xfrm flipV="1">
            <a:off x="3911254" y="5096809"/>
            <a:ext cx="1747969" cy="38153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275698" y="5124402"/>
            <a:ext cx="3990975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Fiche de réflexion en cas de manquement sérieux au règlement.</a:t>
            </a:r>
            <a:endParaRPr lang="fr-FR" sz="2000" dirty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043" y="4951101"/>
            <a:ext cx="1762371" cy="1762371"/>
          </a:xfrm>
          <a:prstGeom prst="rect">
            <a:avLst/>
          </a:prstGeom>
        </p:spPr>
      </p:pic>
      <p:cxnSp>
        <p:nvCxnSpPr>
          <p:cNvPr id="18" name="Connecteur droit avec flèche 17"/>
          <p:cNvCxnSpPr/>
          <p:nvPr/>
        </p:nvCxnSpPr>
        <p:spPr>
          <a:xfrm flipH="1">
            <a:off x="8194348" y="5956663"/>
            <a:ext cx="629855" cy="550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8824203" y="5478345"/>
            <a:ext cx="3063620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Loto du comportement pour les élèves étant restés dans le bleu.</a:t>
            </a:r>
          </a:p>
          <a:p>
            <a:pPr algn="ctr"/>
            <a:r>
              <a:rPr lang="fr-FR" sz="1400" b="1" dirty="0" smtClean="0"/>
              <a:t>Obtention de </a:t>
            </a:r>
            <a:r>
              <a:rPr lang="fr-FR" sz="1400" b="1" dirty="0" err="1" smtClean="0"/>
              <a:t>gallions</a:t>
            </a:r>
            <a:r>
              <a:rPr lang="fr-FR" sz="1400" b="1" dirty="0" smtClean="0"/>
              <a:t> ou </a:t>
            </a:r>
            <a:r>
              <a:rPr lang="fr-FR" sz="1400" b="1" dirty="0" err="1" smtClean="0"/>
              <a:t>mornilles</a:t>
            </a:r>
            <a:r>
              <a:rPr lang="fr-FR" sz="1400" b="1" dirty="0" smtClean="0"/>
              <a:t> permettant l’achat de privilèges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317" y="630504"/>
            <a:ext cx="2522344" cy="3849893"/>
          </a:xfrm>
          <a:prstGeom prst="rect">
            <a:avLst/>
          </a:prstGeom>
        </p:spPr>
      </p:pic>
      <p:cxnSp>
        <p:nvCxnSpPr>
          <p:cNvPr id="9" name="Connecteur droit avec flèche 8"/>
          <p:cNvCxnSpPr/>
          <p:nvPr/>
        </p:nvCxnSpPr>
        <p:spPr>
          <a:xfrm flipH="1">
            <a:off x="2601532" y="2156274"/>
            <a:ext cx="723671" cy="68934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3325203" y="1515177"/>
            <a:ext cx="4220714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Système de couleurs. Chaque journée, les élèves débutent dans le bleu.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60036" y="630504"/>
            <a:ext cx="2327787" cy="3298384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5123876" y="2412149"/>
            <a:ext cx="4220714" cy="707886"/>
          </a:xfrm>
          <a:prstGeom prst="rect">
            <a:avLst/>
          </a:prstGeom>
          <a:solidFill>
            <a:srgbClr val="EB8DE7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Fiche à signer si l’élève a changé de couleur.</a:t>
            </a:r>
          </a:p>
        </p:txBody>
      </p:sp>
      <p:cxnSp>
        <p:nvCxnSpPr>
          <p:cNvPr id="19" name="Connecteur droit avec flèche 18"/>
          <p:cNvCxnSpPr/>
          <p:nvPr/>
        </p:nvCxnSpPr>
        <p:spPr>
          <a:xfrm flipV="1">
            <a:off x="9344590" y="2632658"/>
            <a:ext cx="1310531" cy="30365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58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Monnaie de classe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cxnSp>
        <p:nvCxnSpPr>
          <p:cNvPr id="13" name="Connecteur droit avec flèche 12"/>
          <p:cNvCxnSpPr/>
          <p:nvPr/>
        </p:nvCxnSpPr>
        <p:spPr>
          <a:xfrm flipV="1">
            <a:off x="4227828" y="4726914"/>
            <a:ext cx="1747969" cy="38153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236853" y="3640410"/>
            <a:ext cx="3990975" cy="255454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Cette monnaie est ensuite utilisée lors du marché (1 par quinzaine) pour y acheter des privilèges.</a:t>
            </a:r>
          </a:p>
          <a:p>
            <a:pPr algn="ctr"/>
            <a:endParaRPr lang="fr-FR" sz="2000" b="1" dirty="0"/>
          </a:p>
          <a:p>
            <a:pPr algn="ctr"/>
            <a:r>
              <a:rPr lang="fr-FR" sz="2000" b="1" dirty="0" smtClean="0"/>
              <a:t>Les élèves peuvent également vendre de petits objets de leur fabrication : scoubidous, bracelets, dessins…</a:t>
            </a:r>
            <a:endParaRPr lang="fr-FR" sz="2000" dirty="0"/>
          </a:p>
        </p:txBody>
      </p:sp>
      <p:cxnSp>
        <p:nvCxnSpPr>
          <p:cNvPr id="9" name="Connecteur droit avec flèche 8"/>
          <p:cNvCxnSpPr/>
          <p:nvPr/>
        </p:nvCxnSpPr>
        <p:spPr>
          <a:xfrm flipH="1" flipV="1">
            <a:off x="2845394" y="1885372"/>
            <a:ext cx="3853180" cy="559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5232379" y="1611706"/>
            <a:ext cx="5521479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En respectant le règlement et en travaillant de son mieux les élèves peuvent collecter des </a:t>
            </a:r>
            <a:r>
              <a:rPr lang="fr-FR" sz="2000" b="1" dirty="0" err="1" smtClean="0"/>
              <a:t>gallions</a:t>
            </a:r>
            <a:r>
              <a:rPr lang="fr-FR" sz="2000" b="1" dirty="0" smtClean="0"/>
              <a:t> (pièce dorée) et des </a:t>
            </a:r>
            <a:r>
              <a:rPr lang="fr-FR" sz="2000" b="1" dirty="0" err="1" smtClean="0"/>
              <a:t>mornilles</a:t>
            </a:r>
            <a:r>
              <a:rPr lang="fr-FR" sz="2000" b="1" dirty="0" smtClean="0"/>
              <a:t> (pièce argentée)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9" y="1460443"/>
            <a:ext cx="2143125" cy="126682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5797" y="3052298"/>
            <a:ext cx="5149589" cy="354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6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65" y="1281997"/>
            <a:ext cx="6306823" cy="3454644"/>
          </a:xfrm>
          <a:prstGeom prst="rect">
            <a:avLst/>
          </a:prstGeom>
        </p:spPr>
      </p:pic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Les devoirs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 flipH="1">
            <a:off x="2485623" y="1399746"/>
            <a:ext cx="4611744" cy="78154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6931217" y="1319606"/>
            <a:ext cx="3990975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Leçon sous forme de texte.</a:t>
            </a:r>
          </a:p>
        </p:txBody>
      </p:sp>
      <p:cxnSp>
        <p:nvCxnSpPr>
          <p:cNvPr id="19" name="Connecteur droit avec flèche 18"/>
          <p:cNvCxnSpPr/>
          <p:nvPr/>
        </p:nvCxnSpPr>
        <p:spPr>
          <a:xfrm flipH="1">
            <a:off x="5848466" y="2050069"/>
            <a:ext cx="980898" cy="9996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6931217" y="1873740"/>
            <a:ext cx="3990975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Leçon sous forme de carte mentale.</a:t>
            </a:r>
            <a:endParaRPr lang="fr-FR" sz="2000" dirty="0"/>
          </a:p>
        </p:txBody>
      </p:sp>
      <p:cxnSp>
        <p:nvCxnSpPr>
          <p:cNvPr id="21" name="Connecteur droit avec flèche 20"/>
          <p:cNvCxnSpPr>
            <a:stCxn id="24" idx="1"/>
          </p:cNvCxnSpPr>
          <p:nvPr/>
        </p:nvCxnSpPr>
        <p:spPr>
          <a:xfrm flipH="1">
            <a:off x="5345373" y="3402446"/>
            <a:ext cx="1637410" cy="77067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6982783" y="3048503"/>
            <a:ext cx="3990975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Exercices oraux pour vérifier la compréhension.</a:t>
            </a:r>
            <a:endParaRPr lang="fr-FR" sz="2000" dirty="0"/>
          </a:p>
        </p:txBody>
      </p:sp>
      <p:cxnSp>
        <p:nvCxnSpPr>
          <p:cNvPr id="30" name="Connecteur droit avec flèche 29"/>
          <p:cNvCxnSpPr/>
          <p:nvPr/>
        </p:nvCxnSpPr>
        <p:spPr>
          <a:xfrm flipV="1">
            <a:off x="6567482" y="5237365"/>
            <a:ext cx="1520450" cy="73843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2838389" y="5819568"/>
            <a:ext cx="3990975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Exercices écrits.</a:t>
            </a:r>
            <a:endParaRPr lang="fr-FR" sz="2000" dirty="0"/>
          </a:p>
        </p:txBody>
      </p:sp>
      <p:cxnSp>
        <p:nvCxnSpPr>
          <p:cNvPr id="18" name="Connecteur droit avec flèche 17"/>
          <p:cNvCxnSpPr/>
          <p:nvPr/>
        </p:nvCxnSpPr>
        <p:spPr>
          <a:xfrm flipH="1">
            <a:off x="2838389" y="2727424"/>
            <a:ext cx="4144394" cy="141267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6931218" y="2553110"/>
            <a:ext cx="3990975" cy="400110"/>
          </a:xfrm>
          <a:prstGeom prst="rect">
            <a:avLst/>
          </a:prstGeom>
          <a:solidFill>
            <a:srgbClr val="EB8DE7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Contenu multimédia (vidéos)</a:t>
            </a:r>
            <a:endParaRPr lang="fr-FR" sz="2000" dirty="0"/>
          </a:p>
        </p:txBody>
      </p:sp>
      <p:pic>
        <p:nvPicPr>
          <p:cNvPr id="1026" name="Picture 2" descr="Fichier de leçons de français CM2 - programmes 20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889" y="3848945"/>
            <a:ext cx="3145253" cy="3012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21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32" y="1120048"/>
            <a:ext cx="7230305" cy="4997417"/>
          </a:xfrm>
          <a:prstGeom prst="rect">
            <a:avLst/>
          </a:prstGeom>
        </p:spPr>
      </p:pic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Les devoirs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cxnSp>
        <p:nvCxnSpPr>
          <p:cNvPr id="15" name="Connecteur droit avec flèche 14"/>
          <p:cNvCxnSpPr>
            <a:stCxn id="16" idx="1"/>
          </p:cNvCxnSpPr>
          <p:nvPr/>
        </p:nvCxnSpPr>
        <p:spPr>
          <a:xfrm flipH="1">
            <a:off x="2000153" y="1399746"/>
            <a:ext cx="6132120" cy="113193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8132273" y="1199691"/>
            <a:ext cx="3718437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Leçon sous forme de texte.</a:t>
            </a:r>
          </a:p>
        </p:txBody>
      </p:sp>
      <p:cxnSp>
        <p:nvCxnSpPr>
          <p:cNvPr id="19" name="Connecteur droit avec flèche 18"/>
          <p:cNvCxnSpPr/>
          <p:nvPr/>
        </p:nvCxnSpPr>
        <p:spPr>
          <a:xfrm flipH="1">
            <a:off x="6477885" y="2327955"/>
            <a:ext cx="1654388" cy="36867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8132273" y="1853995"/>
            <a:ext cx="3718437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Leçon sous forme de carte mentale.</a:t>
            </a:r>
            <a:endParaRPr lang="fr-FR" sz="2000" dirty="0"/>
          </a:p>
        </p:txBody>
      </p:sp>
      <p:cxnSp>
        <p:nvCxnSpPr>
          <p:cNvPr id="21" name="Connecteur droit avec flèche 20"/>
          <p:cNvCxnSpPr/>
          <p:nvPr/>
        </p:nvCxnSpPr>
        <p:spPr>
          <a:xfrm flipH="1">
            <a:off x="6829364" y="3105621"/>
            <a:ext cx="1379390" cy="170537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8132273" y="2970868"/>
            <a:ext cx="3809629" cy="400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Exercice écrit</a:t>
            </a:r>
            <a:endParaRPr lang="fr-FR" sz="2000" dirty="0"/>
          </a:p>
        </p:txBody>
      </p:sp>
      <p:cxnSp>
        <p:nvCxnSpPr>
          <p:cNvPr id="30" name="Connecteur droit avec flèche 29"/>
          <p:cNvCxnSpPr/>
          <p:nvPr/>
        </p:nvCxnSpPr>
        <p:spPr>
          <a:xfrm flipH="1">
            <a:off x="2601532" y="5070863"/>
            <a:ext cx="5434886" cy="14911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7758119" y="4820265"/>
            <a:ext cx="3990975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Contenu multimédia (vidéos)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16630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Les devoirs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5318975" y="1763515"/>
            <a:ext cx="3718437" cy="13234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Fiches « soupes » ou « puces ».</a:t>
            </a:r>
          </a:p>
          <a:p>
            <a:pPr algn="ctr"/>
            <a:r>
              <a:rPr lang="fr-FR" sz="2000" b="1" dirty="0" smtClean="0"/>
              <a:t>2 ateliers de </a:t>
            </a:r>
            <a:r>
              <a:rPr lang="fr-FR" sz="2000" b="1" dirty="0"/>
              <a:t>3</a:t>
            </a:r>
            <a:r>
              <a:rPr lang="fr-FR" sz="2000" b="1" dirty="0" smtClean="0"/>
              <a:t>0 min environ y sont consacrés en classe. Un minimum est donc attendu…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5273378" y="3517287"/>
            <a:ext cx="3809629" cy="31700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La fiche est à poursuivre durant le temps libre ou à la maison.</a:t>
            </a:r>
          </a:p>
          <a:p>
            <a:pPr algn="ctr"/>
            <a:endParaRPr lang="fr-FR" sz="2000" b="1" dirty="0" smtClean="0"/>
          </a:p>
          <a:p>
            <a:pPr algn="ctr"/>
            <a:r>
              <a:rPr lang="fr-FR" sz="2000" b="1" dirty="0" smtClean="0"/>
              <a:t>Ce travail n’est pas à terminer obligatoirement. </a:t>
            </a:r>
          </a:p>
          <a:p>
            <a:pPr algn="ctr"/>
            <a:endParaRPr lang="fr-FR" sz="2000" b="1" dirty="0"/>
          </a:p>
          <a:p>
            <a:pPr algn="ctr"/>
            <a:r>
              <a:rPr lang="fr-FR" sz="2000" b="1" dirty="0" smtClean="0"/>
              <a:t>Il permet cependant aux élèves de collecter des </a:t>
            </a:r>
            <a:r>
              <a:rPr lang="fr-FR" sz="2000" b="1" dirty="0" err="1" smtClean="0"/>
              <a:t>gallions</a:t>
            </a:r>
            <a:r>
              <a:rPr lang="fr-FR" sz="2000" b="1" dirty="0" smtClean="0"/>
              <a:t> et des </a:t>
            </a:r>
            <a:r>
              <a:rPr lang="fr-FR" sz="2000" b="1" dirty="0" err="1" smtClean="0"/>
              <a:t>mornilles</a:t>
            </a:r>
            <a:r>
              <a:rPr lang="fr-FR" sz="2000" b="1" dirty="0"/>
              <a:t> </a:t>
            </a:r>
            <a:r>
              <a:rPr lang="fr-FR" sz="2000" b="1" dirty="0" smtClean="0"/>
              <a:t>(monnaie de classe).</a:t>
            </a:r>
          </a:p>
          <a:p>
            <a:pPr algn="ctr"/>
            <a:endParaRPr lang="fr-FR" sz="2000" b="1" dirty="0" smtClean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57" y="1199691"/>
            <a:ext cx="3667125" cy="5172075"/>
          </a:xfrm>
          <a:prstGeom prst="rect">
            <a:avLst/>
          </a:prstGeom>
        </p:spPr>
      </p:pic>
      <p:cxnSp>
        <p:nvCxnSpPr>
          <p:cNvPr id="15" name="Connecteur droit avec flèche 14"/>
          <p:cNvCxnSpPr/>
          <p:nvPr/>
        </p:nvCxnSpPr>
        <p:spPr>
          <a:xfrm flipH="1" flipV="1">
            <a:off x="3136762" y="1725939"/>
            <a:ext cx="2182213" cy="25261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75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95943" y="292167"/>
            <a:ext cx="11743508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Planning indicatif des devoirs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692333"/>
              </p:ext>
            </p:extLst>
          </p:nvPr>
        </p:nvGraphicFramePr>
        <p:xfrm>
          <a:off x="195944" y="1425062"/>
          <a:ext cx="11612880" cy="3074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2576"/>
                <a:gridCol w="2322576"/>
                <a:gridCol w="2322576"/>
                <a:gridCol w="2322576"/>
                <a:gridCol w="2322576"/>
              </a:tblGrid>
              <a:tr h="344726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Lundi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Mardi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Mercredi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Jeudi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Vendredi</a:t>
                      </a:r>
                      <a:endParaRPr lang="fr-FR" dirty="0"/>
                    </a:p>
                  </a:txBody>
                  <a:tcPr/>
                </a:tc>
              </a:tr>
              <a:tr h="603271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Leçon français</a:t>
                      </a:r>
                      <a:r>
                        <a:rPr lang="fr-FR" baseline="0" dirty="0" smtClean="0"/>
                        <a:t> et exercice 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Exercice 2 en</a:t>
                      </a:r>
                      <a:r>
                        <a:rPr lang="fr-FR" baseline="0" dirty="0" smtClean="0"/>
                        <a:t> français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Revoir les tables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Leçon maths et exercice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Leçon maths et exercice</a:t>
                      </a:r>
                      <a:endParaRPr lang="fr-FR" dirty="0"/>
                    </a:p>
                  </a:txBody>
                  <a:tcPr/>
                </a:tc>
              </a:tr>
              <a:tr h="690931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Leçon histoire ou géographie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Calcul</a:t>
                      </a:r>
                      <a:r>
                        <a:rPr lang="fr-FR" baseline="0" dirty="0" smtClean="0"/>
                        <a:t> mental sur fichier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Lire la</a:t>
                      </a:r>
                      <a:r>
                        <a:rPr lang="fr-FR" baseline="0" dirty="0" smtClean="0"/>
                        <a:t> leçon de l’atelier d’écriture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Mots</a:t>
                      </a:r>
                      <a:r>
                        <a:rPr lang="fr-FR" baseline="0" dirty="0" smtClean="0"/>
                        <a:t> à apprendre pour la dictée bilan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Poésie</a:t>
                      </a:r>
                      <a:endParaRPr lang="fr-FR" dirty="0"/>
                    </a:p>
                  </a:txBody>
                  <a:tcPr/>
                </a:tc>
              </a:tr>
              <a:tr h="603271"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Fiche puce et soupe à rendre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Leçon sciences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</a:tr>
              <a:tr h="344726"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Leçon EMC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  <a:tr h="3720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Leçon sciences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821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511121" y="292167"/>
            <a:ext cx="9144000" cy="1655762"/>
          </a:xfrm>
        </p:spPr>
        <p:txBody>
          <a:bodyPr>
            <a:normAutofit/>
          </a:bodyPr>
          <a:lstStyle/>
          <a:p>
            <a:r>
              <a:rPr lang="fr-FR" sz="6600" dirty="0" smtClean="0">
                <a:latin typeface="Austie Bost Chunky Description" panose="02000506000000020003" pitchFamily="2" charset="0"/>
              </a:rPr>
              <a:t>Les évaluations</a:t>
            </a:r>
            <a:endParaRPr lang="fr-FR" sz="6600" dirty="0">
              <a:latin typeface="Austie Bost Chunky Description" panose="02000506000000020003" pitchFamily="2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103260" y="1748072"/>
            <a:ext cx="3809629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A = compétence acquise.</a:t>
            </a:r>
          </a:p>
          <a:p>
            <a:pPr algn="ctr"/>
            <a:r>
              <a:rPr lang="fr-FR" sz="2000" b="1" dirty="0" smtClean="0"/>
              <a:t>Réussite supérieure à 66%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103260" y="2812520"/>
            <a:ext cx="3809629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AR = compétence à renforcer.</a:t>
            </a:r>
          </a:p>
          <a:p>
            <a:pPr algn="ctr"/>
            <a:r>
              <a:rPr lang="fr-FR" sz="2000" b="1" dirty="0" smtClean="0"/>
              <a:t>Réussite comprise entre 50% et 65%</a:t>
            </a:r>
            <a:endParaRPr lang="fr-FR" sz="2000" dirty="0"/>
          </a:p>
        </p:txBody>
      </p:sp>
      <p:sp>
        <p:nvSpPr>
          <p:cNvPr id="24" name="ZoneTexte 23"/>
          <p:cNvSpPr txBox="1"/>
          <p:nvPr/>
        </p:nvSpPr>
        <p:spPr>
          <a:xfrm>
            <a:off x="1103260" y="4177085"/>
            <a:ext cx="3809629" cy="1015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ECA = compétence en cours d’acquisition.</a:t>
            </a:r>
          </a:p>
          <a:p>
            <a:pPr algn="ctr"/>
            <a:r>
              <a:rPr lang="fr-FR" sz="2000" b="1" dirty="0" smtClean="0"/>
              <a:t>Réussite entre 33% et 49%</a:t>
            </a:r>
            <a:endParaRPr lang="fr-FR" sz="2000" dirty="0"/>
          </a:p>
        </p:txBody>
      </p:sp>
      <p:sp>
        <p:nvSpPr>
          <p:cNvPr id="33" name="ZoneTexte 32"/>
          <p:cNvSpPr txBox="1"/>
          <p:nvPr/>
        </p:nvSpPr>
        <p:spPr>
          <a:xfrm>
            <a:off x="1103260" y="5541650"/>
            <a:ext cx="3809629" cy="10156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NA = compétence non acquise.</a:t>
            </a:r>
          </a:p>
          <a:p>
            <a:pPr algn="ctr"/>
            <a:r>
              <a:rPr lang="fr-FR" sz="2000" b="1" dirty="0" smtClean="0"/>
              <a:t>Réussite comprise entre 0% et 32%</a:t>
            </a:r>
            <a:endParaRPr lang="fr-FR" sz="20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486" y="222611"/>
            <a:ext cx="1648496" cy="1648496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5879190" y="1748072"/>
            <a:ext cx="3809629" cy="3170099"/>
          </a:xfrm>
          <a:prstGeom prst="rect">
            <a:avLst/>
          </a:prstGeom>
          <a:solidFill>
            <a:srgbClr val="EB8DE7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Toutes les notions ne donneront pas lieu à une évaluation à préparer à la maison.</a:t>
            </a:r>
          </a:p>
          <a:p>
            <a:pPr algn="ctr"/>
            <a:r>
              <a:rPr lang="fr-FR" sz="2000" b="1" dirty="0" smtClean="0"/>
              <a:t> </a:t>
            </a:r>
          </a:p>
          <a:p>
            <a:pPr algn="ctr"/>
            <a:r>
              <a:rPr lang="fr-FR" sz="2000" b="1" dirty="0" smtClean="0"/>
              <a:t>Mise en place du contrôle continu et évaluation du travail dans le cahier du jour. Les exercices évalués seront signalés en amont aux</a:t>
            </a:r>
            <a:r>
              <a:rPr lang="fr-FR" sz="2000" dirty="0" smtClean="0"/>
              <a:t> </a:t>
            </a:r>
            <a:r>
              <a:rPr lang="fr-FR" sz="2000" b="1" dirty="0" smtClean="0"/>
              <a:t>élèves.</a:t>
            </a:r>
            <a:r>
              <a:rPr lang="fr-FR" sz="2000" b="1" dirty="0"/>
              <a:t> </a:t>
            </a:r>
            <a:r>
              <a:rPr lang="fr-FR" sz="2000" b="1" dirty="0" smtClean="0"/>
              <a:t>Un tampon spécifique sera utilisé.</a:t>
            </a:r>
          </a:p>
        </p:txBody>
      </p:sp>
    </p:spTree>
    <p:extLst>
      <p:ext uri="{BB962C8B-B14F-4D97-AF65-F5344CB8AC3E}">
        <p14:creationId xmlns:p14="http://schemas.microsoft.com/office/powerpoint/2010/main" val="24811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1575</TotalTime>
  <Words>1608</Words>
  <Application>Microsoft Macintosh PowerPoint</Application>
  <PresentationFormat>Grand écran</PresentationFormat>
  <Paragraphs>246</Paragraphs>
  <Slides>30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30</vt:i4>
      </vt:variant>
    </vt:vector>
  </HeadingPairs>
  <TitlesOfParts>
    <vt:vector size="41" baseType="lpstr">
      <vt:lpstr>Arial</vt:lpstr>
      <vt:lpstr>Austie Bost Chunky Description</vt:lpstr>
      <vt:lpstr>Bradley Hand ITC TT-Bold</vt:lpstr>
      <vt:lpstr>Calibri</vt:lpstr>
      <vt:lpstr>Calibri Light</vt:lpstr>
      <vt:lpstr>Cambria</vt:lpstr>
      <vt:lpstr>Donovan Quidaw</vt:lpstr>
      <vt:lpstr>Fontastique</vt:lpstr>
      <vt:lpstr>Rage Italic</vt:lpstr>
      <vt:lpstr>Thème Office</vt:lpstr>
      <vt:lpstr>Sketchbook</vt:lpstr>
      <vt:lpstr>Réunion de rentrée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de rentrée</dc:title>
  <dc:creator>Monhard mallory</dc:creator>
  <cp:lastModifiedBy>Monhard mallory</cp:lastModifiedBy>
  <cp:revision>37</cp:revision>
  <dcterms:created xsi:type="dcterms:W3CDTF">2014-09-09T16:27:48Z</dcterms:created>
  <dcterms:modified xsi:type="dcterms:W3CDTF">2017-08-21T07:34:58Z</dcterms:modified>
</cp:coreProperties>
</file>