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handoutMasterIdLst>
    <p:handoutMasterId r:id="rId11"/>
  </p:handoutMasterIdLst>
  <p:sldIdLst>
    <p:sldId id="256" r:id="rId2"/>
    <p:sldId id="257" r:id="rId3"/>
    <p:sldId id="258" r:id="rId4"/>
    <p:sldId id="268" r:id="rId5"/>
    <p:sldId id="260" r:id="rId6"/>
    <p:sldId id="275" r:id="rId7"/>
    <p:sldId id="267" r:id="rId8"/>
    <p:sldId id="274" r:id="rId9"/>
    <p:sldId id="263"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438D"/>
    <a:srgbClr val="F8D261"/>
    <a:srgbClr val="23ACC2"/>
    <a:srgbClr val="007E9E"/>
    <a:srgbClr val="FB730E"/>
    <a:srgbClr val="E728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70"/>
    <p:restoredTop sz="95865"/>
  </p:normalViewPr>
  <p:slideViewPr>
    <p:cSldViewPr snapToGrid="0">
      <p:cViewPr varScale="1">
        <p:scale>
          <a:sx n="84" d="100"/>
          <a:sy n="84" d="100"/>
        </p:scale>
        <p:origin x="200" y="808"/>
      </p:cViewPr>
      <p:guideLst/>
    </p:cSldViewPr>
  </p:slideViewPr>
  <p:notesTextViewPr>
    <p:cViewPr>
      <p:scale>
        <a:sx n="1" d="1"/>
        <a:sy n="1" d="1"/>
      </p:scale>
      <p:origin x="0" y="0"/>
    </p:cViewPr>
  </p:notesTextViewPr>
  <p:notesViewPr>
    <p:cSldViewPr snapToGrid="0">
      <p:cViewPr varScale="1">
        <p:scale>
          <a:sx n="85" d="100"/>
          <a:sy n="85" d="100"/>
        </p:scale>
        <p:origin x="272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6D8CADF-E0EC-2E3C-1421-2242C4789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7A783AF-7F12-7D3D-0DB7-B0B6994B754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6AD379-7CC8-CE40-B8A8-7628F4B1B48F}" type="datetimeFigureOut">
              <a:rPr lang="fr-FR" smtClean="0"/>
              <a:t>23/01/2023</a:t>
            </a:fld>
            <a:endParaRPr lang="fr-FR"/>
          </a:p>
        </p:txBody>
      </p:sp>
      <p:sp>
        <p:nvSpPr>
          <p:cNvPr id="4" name="Espace réservé du pied de page 3">
            <a:extLst>
              <a:ext uri="{FF2B5EF4-FFF2-40B4-BE49-F238E27FC236}">
                <a16:creationId xmlns:a16="http://schemas.microsoft.com/office/drawing/2014/main" id="{9F3A4228-BA28-6A42-3865-4CC41B4BA7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556AA2E-647F-D657-DE74-BA34AFC330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994A7F-E4A4-CE4E-99EA-48902D98C84D}" type="slidenum">
              <a:rPr lang="fr-FR" smtClean="0"/>
              <a:t>‹N°›</a:t>
            </a:fld>
            <a:endParaRPr lang="fr-FR"/>
          </a:p>
        </p:txBody>
      </p:sp>
    </p:spTree>
    <p:extLst>
      <p:ext uri="{BB962C8B-B14F-4D97-AF65-F5344CB8AC3E}">
        <p14:creationId xmlns:p14="http://schemas.microsoft.com/office/powerpoint/2010/main" val="17794491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1/23/23</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995021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1/23/23</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939229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1/23/23</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972189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1/23/23</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137901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1/23/23</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038280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1/23/23</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35598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1/23/23</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2962214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1/23/23</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240929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1/23/23</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19027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1/23/23</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4173766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1/23/23</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532450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1/23/23</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‹N°›</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85039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7" r:id="rId6"/>
    <p:sldLayoutId id="2147483732" r:id="rId7"/>
    <p:sldLayoutId id="2147483733" r:id="rId8"/>
    <p:sldLayoutId id="2147483734" r:id="rId9"/>
    <p:sldLayoutId id="2147483736" r:id="rId10"/>
    <p:sldLayoutId id="2147483735" r:id="rId11"/>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ekladata.com/UA0e8PH5-MM9LMUImekH04pB2_Y.jpg"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4D0E555-16F6-44D0-BF56-AF5FF5BDE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17041D-1A7B-4ECA-AB68-3CFDB6726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4" cy="6858000"/>
          </a:xfrm>
          <a:prstGeom prst="rect">
            <a:avLst/>
          </a:prstGeom>
          <a:solidFill>
            <a:srgbClr val="E7295E"/>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ABCD2462-4C1E-401A-AC2D-F799A138B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852" y="3663649"/>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Image 5">
            <a:extLst>
              <a:ext uri="{FF2B5EF4-FFF2-40B4-BE49-F238E27FC236}">
                <a16:creationId xmlns:a16="http://schemas.microsoft.com/office/drawing/2014/main" id="{02EED266-7AE8-0488-A79E-006175316FAF}"/>
              </a:ext>
            </a:extLst>
          </p:cNvPr>
          <p:cNvPicPr>
            <a:picLocks noChangeAspect="1"/>
          </p:cNvPicPr>
          <p:nvPr/>
        </p:nvPicPr>
        <p:blipFill>
          <a:blip r:embed="rId2">
            <a:alphaModFix amt="85000"/>
          </a:blip>
          <a:stretch>
            <a:fillRect/>
          </a:stretch>
        </p:blipFill>
        <p:spPr>
          <a:xfrm>
            <a:off x="5390564" y="-23492"/>
            <a:ext cx="6858000" cy="6858000"/>
          </a:xfrm>
          <a:prstGeom prst="rect">
            <a:avLst/>
          </a:prstGeom>
        </p:spPr>
      </p:pic>
      <p:sp>
        <p:nvSpPr>
          <p:cNvPr id="7" name="ZoneTexte 6">
            <a:extLst>
              <a:ext uri="{FF2B5EF4-FFF2-40B4-BE49-F238E27FC236}">
                <a16:creationId xmlns:a16="http://schemas.microsoft.com/office/drawing/2014/main" id="{DF5B380B-A3E5-2231-CD3D-F165D565C2B9}"/>
              </a:ext>
            </a:extLst>
          </p:cNvPr>
          <p:cNvSpPr txBox="1"/>
          <p:nvPr/>
        </p:nvSpPr>
        <p:spPr>
          <a:xfrm>
            <a:off x="343756" y="5373387"/>
            <a:ext cx="4703053"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Visualiser</a:t>
            </a:r>
          </a:p>
        </p:txBody>
      </p:sp>
      <p:sp>
        <p:nvSpPr>
          <p:cNvPr id="8" name="ZoneTexte 7">
            <a:extLst>
              <a:ext uri="{FF2B5EF4-FFF2-40B4-BE49-F238E27FC236}">
                <a16:creationId xmlns:a16="http://schemas.microsoft.com/office/drawing/2014/main" id="{0515EAAA-A626-815D-09D1-A8980EDD3295}"/>
              </a:ext>
            </a:extLst>
          </p:cNvPr>
          <p:cNvSpPr txBox="1"/>
          <p:nvPr/>
        </p:nvSpPr>
        <p:spPr>
          <a:xfrm>
            <a:off x="7556908" y="6512160"/>
            <a:ext cx="3186113" cy="369332"/>
          </a:xfrm>
          <a:prstGeom prst="rect">
            <a:avLst/>
          </a:prstGeom>
          <a:noFill/>
        </p:spPr>
        <p:txBody>
          <a:bodyPr wrap="square" rtlCol="0">
            <a:spAutoFit/>
          </a:bodyPr>
          <a:lstStyle/>
          <a:p>
            <a:r>
              <a:rPr lang="fr-FR" dirty="0"/>
              <a:t>www.laclassedemallory.net</a:t>
            </a:r>
          </a:p>
        </p:txBody>
      </p:sp>
      <p:pic>
        <p:nvPicPr>
          <p:cNvPr id="2" name="Picture 2" descr="PHOTO-2022-08-08-09-03-11">
            <a:hlinkClick r:id="rId3"/>
            <a:extLst>
              <a:ext uri="{FF2B5EF4-FFF2-40B4-BE49-F238E27FC236}">
                <a16:creationId xmlns:a16="http://schemas.microsoft.com/office/drawing/2014/main" id="{C22F55E2-ECFD-0CBC-C35B-A11EB924C7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829" y="425766"/>
            <a:ext cx="4652020" cy="2429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208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Objectifs de la séance</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433919" y="551330"/>
            <a:ext cx="8996082" cy="4524315"/>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rPr>
              <a:t>Aujourd’hui, nous allons travailler une stratégie qui doit nous </a:t>
            </a:r>
            <a:r>
              <a:rPr lang="fr-FR" sz="3600" b="1" dirty="0">
                <a:solidFill>
                  <a:srgbClr val="E7285E"/>
                </a:solidFill>
                <a:latin typeface="Helvetica Neue Light" panose="02000403000000020004" pitchFamily="2" charset="0"/>
                <a:ea typeface="Helvetica Neue Light" panose="02000403000000020004" pitchFamily="2" charset="0"/>
                <a:cs typeface="Dreaming Outloud Pro" panose="03050502040302030504" pitchFamily="66" charset="77"/>
              </a:rPr>
              <a:t>permettre de mieux comprendre</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rPr>
              <a:t> ce qu’on lit. </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endParaRPr>
          </a:p>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rPr>
              <a:t>Cette stratégie s’appelle : « </a:t>
            </a:r>
            <a:r>
              <a:rPr lang="fr-FR" sz="3600" b="1" dirty="0">
                <a:solidFill>
                  <a:srgbClr val="E7285E"/>
                </a:solidFill>
                <a:latin typeface="Helvetica Neue Light" panose="02000403000000020004" pitchFamily="2" charset="0"/>
                <a:ea typeface="Helvetica Neue Light" panose="02000403000000020004" pitchFamily="2" charset="0"/>
                <a:cs typeface="Dreaming Outloud Pro" panose="03050502040302030504" pitchFamily="66" charset="77"/>
              </a:rPr>
              <a:t>visualiser</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rPr>
              <a:t>». On parle également de «  </a:t>
            </a:r>
            <a:r>
              <a:rPr lang="fr-FR" sz="3600" b="1" dirty="0">
                <a:solidFill>
                  <a:srgbClr val="E7285E"/>
                </a:solidFill>
                <a:latin typeface="Helvetica Neue Light" panose="02000403000000020004" pitchFamily="2" charset="0"/>
                <a:ea typeface="Helvetica Neue Light" panose="02000403000000020004" pitchFamily="2" charset="0"/>
                <a:cs typeface="Dreaming Outloud Pro" panose="03050502040302030504" pitchFamily="66" charset="77"/>
              </a:rPr>
              <a:t>se créer des images mentales</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rPr>
              <a:t> » ou de se « </a:t>
            </a:r>
            <a:r>
              <a:rPr lang="fr-FR" sz="3600" b="1" dirty="0">
                <a:solidFill>
                  <a:srgbClr val="E7285E"/>
                </a:solidFill>
                <a:latin typeface="Helvetica Neue Light" panose="02000403000000020004" pitchFamily="2" charset="0"/>
                <a:ea typeface="Helvetica Neue Light" panose="02000403000000020004" pitchFamily="2" charset="0"/>
                <a:cs typeface="Dreaming Outloud Pro" panose="03050502040302030504" pitchFamily="66" charset="77"/>
              </a:rPr>
              <a:t>faire le film de ce qu’on lit</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Dreaming Outloud Pro" panose="03050502040302030504" pitchFamily="66" charset="77"/>
              </a:rPr>
              <a:t> ».</a:t>
            </a:r>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9197788" y="4064477"/>
            <a:ext cx="3124200" cy="2793523"/>
          </a:xfrm>
          <a:prstGeom prst="rect">
            <a:avLst/>
          </a:prstGeom>
        </p:spPr>
      </p:pic>
    </p:spTree>
    <p:extLst>
      <p:ext uri="{BB962C8B-B14F-4D97-AF65-F5344CB8AC3E}">
        <p14:creationId xmlns:p14="http://schemas.microsoft.com/office/powerpoint/2010/main" val="2294380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23ACC2"/>
          </a:solidFill>
          <a:ln>
            <a:solidFill>
              <a:srgbClr val="23AC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Visualiser</a:t>
            </a:r>
          </a:p>
        </p:txBody>
      </p:sp>
      <p:sp>
        <p:nvSpPr>
          <p:cNvPr id="7" name="ZoneTexte 6">
            <a:extLst>
              <a:ext uri="{FF2B5EF4-FFF2-40B4-BE49-F238E27FC236}">
                <a16:creationId xmlns:a16="http://schemas.microsoft.com/office/drawing/2014/main" id="{719B4840-2FD0-FA61-4F09-C76877375090}"/>
              </a:ext>
            </a:extLst>
          </p:cNvPr>
          <p:cNvSpPr txBox="1"/>
          <p:nvPr/>
        </p:nvSpPr>
        <p:spPr>
          <a:xfrm>
            <a:off x="1917862" y="107574"/>
            <a:ext cx="9730799" cy="1754326"/>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Visualiser, c’est </a:t>
            </a:r>
            <a:r>
              <a:rPr lang="fr-FR" sz="3600" b="1" dirty="0">
                <a:solidFill>
                  <a:srgbClr val="23ACC2"/>
                </a:solidFill>
                <a:latin typeface="Helvetica Neue Light" panose="02000403000000020004" pitchFamily="2" charset="0"/>
                <a:ea typeface="Helvetica Neue Light" panose="02000403000000020004" pitchFamily="2" charset="0"/>
                <a:cs typeface="Helvetica Neue" panose="02000503000000020004" pitchFamily="2" charset="0"/>
              </a:rPr>
              <a:t>se faire le film de ce qu’on lit</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 </a:t>
            </a:r>
          </a:p>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C’est </a:t>
            </a:r>
            <a:r>
              <a:rPr lang="fr-FR" sz="3600" b="1" dirty="0">
                <a:solidFill>
                  <a:srgbClr val="23ACC2"/>
                </a:solidFill>
                <a:latin typeface="Helvetica Neue Light" panose="02000403000000020004" pitchFamily="2" charset="0"/>
                <a:ea typeface="Helvetica Neue Light" panose="02000403000000020004" pitchFamily="2" charset="0"/>
                <a:cs typeface="Helvetica Neue" panose="02000503000000020004" pitchFamily="2" charset="0"/>
              </a:rPr>
              <a:t>voir dans sa tête des images </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qui correspondent à ce que l’on est en train de lire. </a:t>
            </a:r>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537780" y="5287617"/>
            <a:ext cx="1788060" cy="1598805"/>
          </a:xfrm>
          <a:prstGeom prst="rect">
            <a:avLst/>
          </a:prstGeom>
        </p:spPr>
      </p:pic>
      <p:sp>
        <p:nvSpPr>
          <p:cNvPr id="2" name="ZoneTexte 1">
            <a:extLst>
              <a:ext uri="{FF2B5EF4-FFF2-40B4-BE49-F238E27FC236}">
                <a16:creationId xmlns:a16="http://schemas.microsoft.com/office/drawing/2014/main" id="{7AF53720-64FC-E390-CABC-A567B66921BE}"/>
              </a:ext>
            </a:extLst>
          </p:cNvPr>
          <p:cNvSpPr txBox="1"/>
          <p:nvPr/>
        </p:nvSpPr>
        <p:spPr>
          <a:xfrm>
            <a:off x="2058777" y="1861900"/>
            <a:ext cx="4064000" cy="923330"/>
          </a:xfrm>
          <a:prstGeom prst="rect">
            <a:avLst/>
          </a:prstGeom>
          <a:noFill/>
        </p:spPr>
        <p:txBody>
          <a:bodyPr wrap="square" rtlCol="0">
            <a:spAutoFit/>
          </a:bodyPr>
          <a:lstStyle/>
          <a:p>
            <a:endParaRPr lang="fr-FR" sz="18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r>
              <a:rPr lang="fr-FR" sz="3600" b="1" dirty="0">
                <a:solidFill>
                  <a:srgbClr val="23ACC2"/>
                </a:solidFill>
                <a:latin typeface="HELVETICA NEUE LIGHT" panose="02000403000000020004" pitchFamily="2" charset="0"/>
                <a:ea typeface="HELVETICA NEUE LIGHT" panose="02000403000000020004" pitchFamily="2" charset="0"/>
                <a:cs typeface="Helvetica Neue" panose="02000503000000020004" pitchFamily="2" charset="0"/>
              </a:rPr>
              <a:t>une maison bleue</a:t>
            </a:r>
            <a:endParaRPr lang="fr-FR" sz="3600" dirty="0"/>
          </a:p>
        </p:txBody>
      </p:sp>
      <p:pic>
        <p:nvPicPr>
          <p:cNvPr id="3" name="Image 2">
            <a:extLst>
              <a:ext uri="{FF2B5EF4-FFF2-40B4-BE49-F238E27FC236}">
                <a16:creationId xmlns:a16="http://schemas.microsoft.com/office/drawing/2014/main" id="{9CBC78D7-E830-044E-8D63-2C09227EC871}"/>
              </a:ext>
            </a:extLst>
          </p:cNvPr>
          <p:cNvPicPr>
            <a:picLocks noChangeAspect="1"/>
          </p:cNvPicPr>
          <p:nvPr/>
        </p:nvPicPr>
        <p:blipFill>
          <a:blip r:embed="rId4"/>
          <a:stretch>
            <a:fillRect/>
          </a:stretch>
        </p:blipFill>
        <p:spPr>
          <a:xfrm>
            <a:off x="2526902" y="2622010"/>
            <a:ext cx="2726267" cy="2726267"/>
          </a:xfrm>
          <a:prstGeom prst="rect">
            <a:avLst/>
          </a:prstGeom>
        </p:spPr>
      </p:pic>
      <p:sp>
        <p:nvSpPr>
          <p:cNvPr id="5" name="ZoneTexte 4">
            <a:extLst>
              <a:ext uri="{FF2B5EF4-FFF2-40B4-BE49-F238E27FC236}">
                <a16:creationId xmlns:a16="http://schemas.microsoft.com/office/drawing/2014/main" id="{4D2AF881-5806-5DDD-3D94-1994EC1C1C63}"/>
              </a:ext>
            </a:extLst>
          </p:cNvPr>
          <p:cNvSpPr txBox="1"/>
          <p:nvPr/>
        </p:nvSpPr>
        <p:spPr>
          <a:xfrm>
            <a:off x="7097155" y="1779516"/>
            <a:ext cx="4064000" cy="1477328"/>
          </a:xfrm>
          <a:prstGeom prst="rect">
            <a:avLst/>
          </a:prstGeom>
          <a:noFill/>
        </p:spPr>
        <p:txBody>
          <a:bodyPr wrap="square" rtlCol="0">
            <a:spAutoFit/>
          </a:bodyPr>
          <a:lstStyle/>
          <a:p>
            <a:endParaRPr lang="fr-FR" sz="18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r>
              <a:rPr lang="fr-FR" sz="3600" b="1" dirty="0">
                <a:solidFill>
                  <a:srgbClr val="23ACC2"/>
                </a:solidFill>
                <a:latin typeface="HELVETICA NEUE LIGHT" panose="02000403000000020004" pitchFamily="2" charset="0"/>
                <a:ea typeface="HELVETICA NEUE LIGHT" panose="02000403000000020004" pitchFamily="2" charset="0"/>
                <a:cs typeface="Helvetica Neue" panose="02000503000000020004" pitchFamily="2" charset="0"/>
              </a:rPr>
              <a:t>une fillette qui porte des lunettes</a:t>
            </a:r>
            <a:endParaRPr lang="fr-FR" sz="3600" dirty="0"/>
          </a:p>
        </p:txBody>
      </p:sp>
      <p:pic>
        <p:nvPicPr>
          <p:cNvPr id="1026" name="Picture 2" descr="Vecteur gratuit jolie fille portant des lunettes personnage de dessin animé">
            <a:extLst>
              <a:ext uri="{FF2B5EF4-FFF2-40B4-BE49-F238E27FC236}">
                <a16:creationId xmlns:a16="http://schemas.microsoft.com/office/drawing/2014/main" id="{6D8DD8FA-226B-33BB-705D-75FF8D07AC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0044" y="3236575"/>
            <a:ext cx="1584900" cy="2850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34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23ACC2"/>
          </a:solidFill>
          <a:ln>
            <a:solidFill>
              <a:srgbClr val="23AC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Visualiser</a:t>
            </a:r>
          </a:p>
        </p:txBody>
      </p:sp>
      <p:sp>
        <p:nvSpPr>
          <p:cNvPr id="7" name="ZoneTexte 6">
            <a:extLst>
              <a:ext uri="{FF2B5EF4-FFF2-40B4-BE49-F238E27FC236}">
                <a16:creationId xmlns:a16="http://schemas.microsoft.com/office/drawing/2014/main" id="{719B4840-2FD0-FA61-4F09-C76877375090}"/>
              </a:ext>
            </a:extLst>
          </p:cNvPr>
          <p:cNvSpPr txBox="1"/>
          <p:nvPr/>
        </p:nvSpPr>
        <p:spPr>
          <a:xfrm>
            <a:off x="1917862" y="107574"/>
            <a:ext cx="9730799" cy="1200329"/>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Au fur et à mesure de la lecture, </a:t>
            </a:r>
            <a:r>
              <a:rPr lang="fr-FR" sz="3600" dirty="0">
                <a:solidFill>
                  <a:srgbClr val="23ACC2"/>
                </a:solidFill>
                <a:latin typeface="Helvetica Neue Light" panose="02000403000000020004" pitchFamily="2" charset="0"/>
                <a:ea typeface="Helvetica Neue Light" panose="02000403000000020004" pitchFamily="2" charset="0"/>
                <a:cs typeface="Helvetica Neue" panose="02000503000000020004" pitchFamily="2" charset="0"/>
              </a:rPr>
              <a:t>ce que nous visualisons évolue et se précise</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a:t>
            </a:r>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566382" y="5288215"/>
            <a:ext cx="1755605" cy="1569785"/>
          </a:xfrm>
          <a:prstGeom prst="rect">
            <a:avLst/>
          </a:prstGeom>
        </p:spPr>
      </p:pic>
      <p:sp>
        <p:nvSpPr>
          <p:cNvPr id="20" name="ZoneTexte 19">
            <a:extLst>
              <a:ext uri="{FF2B5EF4-FFF2-40B4-BE49-F238E27FC236}">
                <a16:creationId xmlns:a16="http://schemas.microsoft.com/office/drawing/2014/main" id="{C9B8765E-6D47-37C4-237C-450A3678344B}"/>
              </a:ext>
            </a:extLst>
          </p:cNvPr>
          <p:cNvSpPr txBox="1"/>
          <p:nvPr/>
        </p:nvSpPr>
        <p:spPr>
          <a:xfrm>
            <a:off x="1917862" y="1613118"/>
            <a:ext cx="3173427" cy="2000548"/>
          </a:xfrm>
          <a:prstGeom prst="rect">
            <a:avLst/>
          </a:prstGeom>
          <a:noFill/>
        </p:spPr>
        <p:txBody>
          <a:bodyPr wrap="square" rtlCol="0">
            <a:spAutoFit/>
          </a:bodyPr>
          <a:lstStyle/>
          <a:p>
            <a:r>
              <a:rPr lang="fr-FR" sz="3200" dirty="0">
                <a:solidFill>
                  <a:srgbClr val="23ACC2"/>
                </a:solidFill>
                <a:latin typeface="Calisto MT" panose="02040603050505030304" pitchFamily="18" charset="77"/>
                <a:ea typeface="Helvetica Neue Light" panose="02000403000000020004" pitchFamily="2" charset="0"/>
                <a:cs typeface="Helvetica Neue" panose="02000503000000020004" pitchFamily="2" charset="0"/>
              </a:rPr>
              <a:t>Près du chêne, on apercevait une maison.</a:t>
            </a:r>
          </a:p>
          <a:p>
            <a:endParaRPr lang="fr-FR" sz="28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p:txBody>
      </p:sp>
      <p:pic>
        <p:nvPicPr>
          <p:cNvPr id="8" name="Image 7">
            <a:extLst>
              <a:ext uri="{FF2B5EF4-FFF2-40B4-BE49-F238E27FC236}">
                <a16:creationId xmlns:a16="http://schemas.microsoft.com/office/drawing/2014/main" id="{1B6D4F05-781D-DF23-C463-409426667598}"/>
              </a:ext>
            </a:extLst>
          </p:cNvPr>
          <p:cNvPicPr>
            <a:picLocks noChangeAspect="1"/>
          </p:cNvPicPr>
          <p:nvPr/>
        </p:nvPicPr>
        <p:blipFill>
          <a:blip r:embed="rId4"/>
          <a:stretch>
            <a:fillRect/>
          </a:stretch>
        </p:blipFill>
        <p:spPr>
          <a:xfrm>
            <a:off x="7522345" y="2944439"/>
            <a:ext cx="3721387" cy="2568549"/>
          </a:xfrm>
          <a:prstGeom prst="rect">
            <a:avLst/>
          </a:prstGeom>
        </p:spPr>
      </p:pic>
      <p:sp>
        <p:nvSpPr>
          <p:cNvPr id="10" name="ZoneTexte 9">
            <a:extLst>
              <a:ext uri="{FF2B5EF4-FFF2-40B4-BE49-F238E27FC236}">
                <a16:creationId xmlns:a16="http://schemas.microsoft.com/office/drawing/2014/main" id="{A44D8620-2AEA-F3B8-2006-CAD87A0B02B9}"/>
              </a:ext>
            </a:extLst>
          </p:cNvPr>
          <p:cNvSpPr txBox="1"/>
          <p:nvPr/>
        </p:nvSpPr>
        <p:spPr>
          <a:xfrm>
            <a:off x="1872229" y="3108317"/>
            <a:ext cx="3289943" cy="2000548"/>
          </a:xfrm>
          <a:prstGeom prst="rect">
            <a:avLst/>
          </a:prstGeom>
          <a:noFill/>
        </p:spPr>
        <p:txBody>
          <a:bodyPr wrap="square" rtlCol="0">
            <a:spAutoFit/>
          </a:bodyPr>
          <a:lstStyle/>
          <a:p>
            <a:r>
              <a:rPr lang="fr-FR" sz="3200" dirty="0">
                <a:solidFill>
                  <a:srgbClr val="23ACC2"/>
                </a:solidFill>
                <a:latin typeface="Calisto MT" panose="02040603050505030304" pitchFamily="18" charset="77"/>
                <a:ea typeface="Helvetica Neue Light" panose="02000403000000020004" pitchFamily="2" charset="0"/>
                <a:cs typeface="Helvetica Neue" panose="02000503000000020004" pitchFamily="2" charset="0"/>
              </a:rPr>
              <a:t>Avec sa façade bleue, elle était très originale.</a:t>
            </a:r>
          </a:p>
          <a:p>
            <a:endParaRPr lang="fr-FR" sz="2800" dirty="0">
              <a:solidFill>
                <a:schemeClr val="tx1">
                  <a:lumMod val="65000"/>
                  <a:lumOff val="35000"/>
                </a:schemeClr>
              </a:solidFill>
              <a:latin typeface="Calisto MT" panose="02040603050505030304" pitchFamily="18" charset="77"/>
              <a:ea typeface="Helvetica Neue Light" panose="02000403000000020004" pitchFamily="2" charset="0"/>
              <a:cs typeface="Helvetica Neue" panose="02000503000000020004" pitchFamily="2" charset="0"/>
            </a:endParaRPr>
          </a:p>
        </p:txBody>
      </p:sp>
      <p:pic>
        <p:nvPicPr>
          <p:cNvPr id="11" name="Image 10">
            <a:extLst>
              <a:ext uri="{FF2B5EF4-FFF2-40B4-BE49-F238E27FC236}">
                <a16:creationId xmlns:a16="http://schemas.microsoft.com/office/drawing/2014/main" id="{5AA9EFB9-6229-D6BD-ED9A-4E2D91EF4CD4}"/>
              </a:ext>
            </a:extLst>
          </p:cNvPr>
          <p:cNvPicPr>
            <a:picLocks noChangeAspect="1"/>
          </p:cNvPicPr>
          <p:nvPr/>
        </p:nvPicPr>
        <p:blipFill>
          <a:blip r:embed="rId5"/>
          <a:stretch>
            <a:fillRect/>
          </a:stretch>
        </p:blipFill>
        <p:spPr>
          <a:xfrm>
            <a:off x="7522345" y="2906817"/>
            <a:ext cx="3877798" cy="2606171"/>
          </a:xfrm>
          <a:prstGeom prst="rect">
            <a:avLst/>
          </a:prstGeom>
        </p:spPr>
      </p:pic>
      <p:pic>
        <p:nvPicPr>
          <p:cNvPr id="5" name="Image 4">
            <a:extLst>
              <a:ext uri="{FF2B5EF4-FFF2-40B4-BE49-F238E27FC236}">
                <a16:creationId xmlns:a16="http://schemas.microsoft.com/office/drawing/2014/main" id="{F54E075D-DB08-69BA-0AD6-9AB3BE54D94D}"/>
              </a:ext>
            </a:extLst>
          </p:cNvPr>
          <p:cNvPicPr>
            <a:picLocks noChangeAspect="1"/>
          </p:cNvPicPr>
          <p:nvPr/>
        </p:nvPicPr>
        <p:blipFill>
          <a:blip r:embed="rId6"/>
          <a:stretch>
            <a:fillRect/>
          </a:stretch>
        </p:blipFill>
        <p:spPr>
          <a:xfrm>
            <a:off x="4962231" y="2017732"/>
            <a:ext cx="3276539" cy="3582349"/>
          </a:xfrm>
          <a:prstGeom prst="rect">
            <a:avLst/>
          </a:prstGeom>
        </p:spPr>
      </p:pic>
    </p:spTree>
    <p:extLst>
      <p:ext uri="{BB962C8B-B14F-4D97-AF65-F5344CB8AC3E}">
        <p14:creationId xmlns:p14="http://schemas.microsoft.com/office/powerpoint/2010/main" val="66031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F8D261"/>
          </a:solidFill>
          <a:ln>
            <a:solidFill>
              <a:srgbClr val="F8D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La pratique guidée</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412410" y="93175"/>
            <a:ext cx="9485559" cy="2585323"/>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Lis le texte et choisis l’image qui correspond</a:t>
            </a:r>
            <a:r>
              <a:rPr lang="fr-FR" sz="3600" dirty="0">
                <a:solidFill>
                  <a:prstClr val="black"/>
                </a:solidFill>
                <a:latin typeface="Calibri" panose="020F0502020204030204" pitchFamily="34" charset="0"/>
              </a:rPr>
              <a:t>.</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dirty="0"/>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152528" y="4918165"/>
            <a:ext cx="2169459" cy="1939835"/>
          </a:xfrm>
          <a:prstGeom prst="rect">
            <a:avLst/>
          </a:prstGeom>
        </p:spPr>
      </p:pic>
      <p:sp>
        <p:nvSpPr>
          <p:cNvPr id="5" name="ZoneTexte 4">
            <a:extLst>
              <a:ext uri="{FF2B5EF4-FFF2-40B4-BE49-F238E27FC236}">
                <a16:creationId xmlns:a16="http://schemas.microsoft.com/office/drawing/2014/main" id="{DF99F675-3154-58C2-5A0A-FC12BC0CC921}"/>
              </a:ext>
            </a:extLst>
          </p:cNvPr>
          <p:cNvSpPr txBox="1"/>
          <p:nvPr/>
        </p:nvSpPr>
        <p:spPr>
          <a:xfrm>
            <a:off x="2412407" y="847227"/>
            <a:ext cx="8780929" cy="1077218"/>
          </a:xfrm>
          <a:prstGeom prst="rect">
            <a:avLst/>
          </a:prstGeom>
          <a:noFill/>
        </p:spPr>
        <p:txBody>
          <a:bodyPr wrap="square" rtlCol="0">
            <a:spAutoFit/>
          </a:bodyPr>
          <a:lstStyle/>
          <a:p>
            <a:r>
              <a:rPr lang="fr-FR" sz="3200" dirty="0">
                <a:solidFill>
                  <a:srgbClr val="FFC000"/>
                </a:solidFill>
                <a:latin typeface="Helvetica Neue Light" panose="02000403000000020004" pitchFamily="2" charset="0"/>
                <a:ea typeface="Helvetica Neue Light" panose="02000403000000020004" pitchFamily="2" charset="0"/>
              </a:rPr>
              <a:t>L'oncle était grand avec une énorme moustache noire et quasiment pas de cou.</a:t>
            </a:r>
            <a:endParaRPr lang="fr-FR" sz="2400" dirty="0">
              <a:solidFill>
                <a:srgbClr val="FFC000"/>
              </a:solidFill>
              <a:latin typeface="Helvetica Neue Light" panose="02000403000000020004" pitchFamily="2" charset="0"/>
              <a:ea typeface="Helvetica Neue Light" panose="02000403000000020004" pitchFamily="2" charset="0"/>
            </a:endParaRPr>
          </a:p>
        </p:txBody>
      </p:sp>
      <p:pic>
        <p:nvPicPr>
          <p:cNvPr id="12" name="Image 11">
            <a:extLst>
              <a:ext uri="{FF2B5EF4-FFF2-40B4-BE49-F238E27FC236}">
                <a16:creationId xmlns:a16="http://schemas.microsoft.com/office/drawing/2014/main" id="{5BED1450-4FC6-A5C4-EE87-1FD3A8B78BCE}"/>
              </a:ext>
            </a:extLst>
          </p:cNvPr>
          <p:cNvPicPr>
            <a:picLocks noChangeAspect="1"/>
          </p:cNvPicPr>
          <p:nvPr/>
        </p:nvPicPr>
        <p:blipFill>
          <a:blip r:embed="rId4"/>
          <a:stretch>
            <a:fillRect/>
          </a:stretch>
        </p:blipFill>
        <p:spPr>
          <a:xfrm>
            <a:off x="7530475" y="2175802"/>
            <a:ext cx="3009152" cy="2869754"/>
          </a:xfrm>
          <a:prstGeom prst="rect">
            <a:avLst/>
          </a:prstGeom>
        </p:spPr>
      </p:pic>
      <p:pic>
        <p:nvPicPr>
          <p:cNvPr id="13" name="Image 12">
            <a:extLst>
              <a:ext uri="{FF2B5EF4-FFF2-40B4-BE49-F238E27FC236}">
                <a16:creationId xmlns:a16="http://schemas.microsoft.com/office/drawing/2014/main" id="{90A25FC1-7672-5C64-8A3F-27F069E75DD7}"/>
              </a:ext>
            </a:extLst>
          </p:cNvPr>
          <p:cNvPicPr>
            <a:picLocks noChangeAspect="1"/>
          </p:cNvPicPr>
          <p:nvPr/>
        </p:nvPicPr>
        <p:blipFill>
          <a:blip r:embed="rId5"/>
          <a:stretch>
            <a:fillRect/>
          </a:stretch>
        </p:blipFill>
        <p:spPr>
          <a:xfrm>
            <a:off x="2855186" y="2200979"/>
            <a:ext cx="3454400" cy="2819400"/>
          </a:xfrm>
          <a:prstGeom prst="rect">
            <a:avLst/>
          </a:prstGeom>
        </p:spPr>
      </p:pic>
      <p:grpSp>
        <p:nvGrpSpPr>
          <p:cNvPr id="16" name="Groupe 15">
            <a:extLst>
              <a:ext uri="{FF2B5EF4-FFF2-40B4-BE49-F238E27FC236}">
                <a16:creationId xmlns:a16="http://schemas.microsoft.com/office/drawing/2014/main" id="{804E6AAF-B531-ABC9-14A2-4CFD4F64C11A}"/>
              </a:ext>
            </a:extLst>
          </p:cNvPr>
          <p:cNvGrpSpPr/>
          <p:nvPr/>
        </p:nvGrpSpPr>
        <p:grpSpPr>
          <a:xfrm>
            <a:off x="2233205" y="1478631"/>
            <a:ext cx="8924157" cy="4292731"/>
            <a:chOff x="2233205" y="1478631"/>
            <a:chExt cx="8924157" cy="4292731"/>
          </a:xfrm>
        </p:grpSpPr>
        <p:sp>
          <p:nvSpPr>
            <p:cNvPr id="14" name="Bouée 13">
              <a:extLst>
                <a:ext uri="{FF2B5EF4-FFF2-40B4-BE49-F238E27FC236}">
                  <a16:creationId xmlns:a16="http://schemas.microsoft.com/office/drawing/2014/main" id="{A388C6DE-0948-F791-E61B-D67C979F3A93}"/>
                </a:ext>
              </a:extLst>
            </p:cNvPr>
            <p:cNvSpPr/>
            <p:nvPr/>
          </p:nvSpPr>
          <p:spPr>
            <a:xfrm>
              <a:off x="2233205" y="1924445"/>
              <a:ext cx="4716437" cy="3687537"/>
            </a:xfrm>
            <a:prstGeom prst="donut">
              <a:avLst>
                <a:gd name="adj" fmla="val 5139"/>
              </a:avLst>
            </a:prstGeom>
            <a:solidFill>
              <a:srgbClr val="F8D261"/>
            </a:solidFill>
            <a:ln>
              <a:solidFill>
                <a:srgbClr val="F8D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8D261"/>
                </a:solidFill>
              </a:endParaRPr>
            </a:p>
          </p:txBody>
        </p:sp>
        <p:sp>
          <p:nvSpPr>
            <p:cNvPr id="15" name="Croix 14">
              <a:extLst>
                <a:ext uri="{FF2B5EF4-FFF2-40B4-BE49-F238E27FC236}">
                  <a16:creationId xmlns:a16="http://schemas.microsoft.com/office/drawing/2014/main" id="{A5C24DFE-6E4D-C1E6-1F9E-626D8AB44DE3}"/>
                </a:ext>
              </a:extLst>
            </p:cNvPr>
            <p:cNvSpPr/>
            <p:nvPr/>
          </p:nvSpPr>
          <p:spPr>
            <a:xfrm rot="19070186">
              <a:off x="6912740" y="1478631"/>
              <a:ext cx="4244622" cy="4292731"/>
            </a:xfrm>
            <a:prstGeom prst="plus">
              <a:avLst>
                <a:gd name="adj" fmla="val 45213"/>
              </a:avLst>
            </a:prstGeom>
            <a:solidFill>
              <a:srgbClr val="F8D261"/>
            </a:solidFill>
            <a:ln>
              <a:solidFill>
                <a:srgbClr val="F8D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75252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F8D261"/>
          </a:solidFill>
          <a:ln>
            <a:solidFill>
              <a:srgbClr val="F8D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La pratique guidée</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412410" y="93175"/>
            <a:ext cx="9485559" cy="2585323"/>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Lis le texte et choisis l’image qui correspond</a:t>
            </a:r>
            <a:r>
              <a:rPr lang="fr-FR" sz="3600" dirty="0">
                <a:solidFill>
                  <a:prstClr val="black"/>
                </a:solidFill>
                <a:latin typeface="Calibri" panose="020F0502020204030204" pitchFamily="34" charset="0"/>
              </a:rPr>
              <a:t>.</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dirty="0"/>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152528" y="4918165"/>
            <a:ext cx="2169459" cy="1939835"/>
          </a:xfrm>
          <a:prstGeom prst="rect">
            <a:avLst/>
          </a:prstGeom>
        </p:spPr>
      </p:pic>
      <p:sp>
        <p:nvSpPr>
          <p:cNvPr id="5" name="ZoneTexte 4">
            <a:extLst>
              <a:ext uri="{FF2B5EF4-FFF2-40B4-BE49-F238E27FC236}">
                <a16:creationId xmlns:a16="http://schemas.microsoft.com/office/drawing/2014/main" id="{DF99F675-3154-58C2-5A0A-FC12BC0CC921}"/>
              </a:ext>
            </a:extLst>
          </p:cNvPr>
          <p:cNvSpPr txBox="1"/>
          <p:nvPr/>
        </p:nvSpPr>
        <p:spPr>
          <a:xfrm>
            <a:off x="2412407" y="847227"/>
            <a:ext cx="8780929" cy="1077218"/>
          </a:xfrm>
          <a:prstGeom prst="rect">
            <a:avLst/>
          </a:prstGeom>
          <a:noFill/>
        </p:spPr>
        <p:txBody>
          <a:bodyPr wrap="square" rtlCol="0">
            <a:spAutoFit/>
          </a:bodyPr>
          <a:lstStyle/>
          <a:p>
            <a:r>
              <a:rPr lang="fr-FR" sz="3200" dirty="0">
                <a:solidFill>
                  <a:srgbClr val="FFC000"/>
                </a:solidFill>
                <a:latin typeface="Helvetica Neue Light" panose="02000403000000020004" pitchFamily="2" charset="0"/>
                <a:ea typeface="Helvetica Neue Light" panose="02000403000000020004" pitchFamily="2" charset="0"/>
              </a:rPr>
              <a:t>Mathilde avait le teint halé. Ses cheveux longs avaient la couleur des blés..</a:t>
            </a:r>
            <a:endParaRPr lang="fr-FR" sz="2400" dirty="0">
              <a:solidFill>
                <a:srgbClr val="FFC000"/>
              </a:solidFill>
              <a:latin typeface="Helvetica Neue Light" panose="02000403000000020004" pitchFamily="2" charset="0"/>
              <a:ea typeface="Helvetica Neue Light" panose="02000403000000020004" pitchFamily="2" charset="0"/>
            </a:endParaRPr>
          </a:p>
        </p:txBody>
      </p:sp>
      <p:pic>
        <p:nvPicPr>
          <p:cNvPr id="5124" name="Picture 4" descr="Vecteur gratuit les femmes dirigent conceptions">
            <a:extLst>
              <a:ext uri="{FF2B5EF4-FFF2-40B4-BE49-F238E27FC236}">
                <a16:creationId xmlns:a16="http://schemas.microsoft.com/office/drawing/2014/main" id="{DE9369B9-09D4-231F-CE82-988168CE93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6996"/>
          <a:stretch/>
        </p:blipFill>
        <p:spPr bwMode="auto">
          <a:xfrm>
            <a:off x="2526912" y="2297288"/>
            <a:ext cx="8547488" cy="282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BD669F25-A585-00AF-CFDA-C42A54D05D68}"/>
              </a:ext>
            </a:extLst>
          </p:cNvPr>
          <p:cNvGrpSpPr/>
          <p:nvPr/>
        </p:nvGrpSpPr>
        <p:grpSpPr>
          <a:xfrm>
            <a:off x="2412407" y="2438291"/>
            <a:ext cx="8615202" cy="2559817"/>
            <a:chOff x="2423483" y="2459438"/>
            <a:chExt cx="8615202" cy="2559817"/>
          </a:xfrm>
        </p:grpSpPr>
        <p:grpSp>
          <p:nvGrpSpPr>
            <p:cNvPr id="16" name="Groupe 15">
              <a:extLst>
                <a:ext uri="{FF2B5EF4-FFF2-40B4-BE49-F238E27FC236}">
                  <a16:creationId xmlns:a16="http://schemas.microsoft.com/office/drawing/2014/main" id="{804E6AAF-B531-ABC9-14A2-4CFD4F64C11A}"/>
                </a:ext>
              </a:extLst>
            </p:cNvPr>
            <p:cNvGrpSpPr/>
            <p:nvPr/>
          </p:nvGrpSpPr>
          <p:grpSpPr>
            <a:xfrm rot="10800000">
              <a:off x="2423483" y="2479155"/>
              <a:ext cx="6707243" cy="2511577"/>
              <a:chOff x="4295815" y="4116977"/>
              <a:chExt cx="6707243" cy="2511577"/>
            </a:xfrm>
          </p:grpSpPr>
          <p:sp>
            <p:nvSpPr>
              <p:cNvPr id="14" name="Bouée 13">
                <a:extLst>
                  <a:ext uri="{FF2B5EF4-FFF2-40B4-BE49-F238E27FC236}">
                    <a16:creationId xmlns:a16="http://schemas.microsoft.com/office/drawing/2014/main" id="{A388C6DE-0948-F791-E61B-D67C979F3A93}"/>
                  </a:ext>
                </a:extLst>
              </p:cNvPr>
              <p:cNvSpPr/>
              <p:nvPr/>
            </p:nvSpPr>
            <p:spPr>
              <a:xfrm>
                <a:off x="4295815" y="4283185"/>
                <a:ext cx="2673160" cy="2345369"/>
              </a:xfrm>
              <a:prstGeom prst="donut">
                <a:avLst>
                  <a:gd name="adj" fmla="val 5139"/>
                </a:avLst>
              </a:prstGeom>
              <a:solidFill>
                <a:srgbClr val="F8D261"/>
              </a:solidFill>
              <a:ln>
                <a:solidFill>
                  <a:srgbClr val="F8D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8D261"/>
                  </a:solidFill>
                </a:endParaRPr>
              </a:p>
            </p:txBody>
          </p:sp>
          <p:sp>
            <p:nvSpPr>
              <p:cNvPr id="15" name="Croix 14">
                <a:extLst>
                  <a:ext uri="{FF2B5EF4-FFF2-40B4-BE49-F238E27FC236}">
                    <a16:creationId xmlns:a16="http://schemas.microsoft.com/office/drawing/2014/main" id="{A5C24DFE-6E4D-C1E6-1F9E-626D8AB44DE3}"/>
                  </a:ext>
                </a:extLst>
              </p:cNvPr>
              <p:cNvSpPr/>
              <p:nvPr/>
            </p:nvSpPr>
            <p:spPr>
              <a:xfrm rot="19070186">
                <a:off x="8617803" y="4116977"/>
                <a:ext cx="2385255" cy="2384804"/>
              </a:xfrm>
              <a:prstGeom prst="plus">
                <a:avLst>
                  <a:gd name="adj" fmla="val 45213"/>
                </a:avLst>
              </a:prstGeom>
              <a:solidFill>
                <a:srgbClr val="F8D261"/>
              </a:solidFill>
              <a:ln>
                <a:solidFill>
                  <a:srgbClr val="F8D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Croix 1">
              <a:extLst>
                <a:ext uri="{FF2B5EF4-FFF2-40B4-BE49-F238E27FC236}">
                  <a16:creationId xmlns:a16="http://schemas.microsoft.com/office/drawing/2014/main" id="{C7286864-AB76-4121-BDA3-3B795A5909C0}"/>
                </a:ext>
              </a:extLst>
            </p:cNvPr>
            <p:cNvSpPr/>
            <p:nvPr/>
          </p:nvSpPr>
          <p:spPr>
            <a:xfrm rot="8270186">
              <a:off x="4588607" y="2634451"/>
              <a:ext cx="2385255" cy="2384804"/>
            </a:xfrm>
            <a:prstGeom prst="plus">
              <a:avLst>
                <a:gd name="adj" fmla="val 45213"/>
              </a:avLst>
            </a:prstGeom>
            <a:solidFill>
              <a:srgbClr val="F8D261"/>
            </a:solidFill>
            <a:ln>
              <a:solidFill>
                <a:srgbClr val="F8D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Croix 2">
              <a:extLst>
                <a:ext uri="{FF2B5EF4-FFF2-40B4-BE49-F238E27FC236}">
                  <a16:creationId xmlns:a16="http://schemas.microsoft.com/office/drawing/2014/main" id="{1940679E-EA3C-C9A1-7F56-359642E3F920}"/>
                </a:ext>
              </a:extLst>
            </p:cNvPr>
            <p:cNvSpPr/>
            <p:nvPr/>
          </p:nvSpPr>
          <p:spPr>
            <a:xfrm rot="8270186">
              <a:off x="8653430" y="2459438"/>
              <a:ext cx="2385255" cy="2384804"/>
            </a:xfrm>
            <a:prstGeom prst="plus">
              <a:avLst>
                <a:gd name="adj" fmla="val 45213"/>
              </a:avLst>
            </a:prstGeom>
            <a:solidFill>
              <a:srgbClr val="F8D261"/>
            </a:solidFill>
            <a:ln>
              <a:solidFill>
                <a:srgbClr val="F8D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22708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22438D"/>
          </a:solidFill>
          <a:ln>
            <a:solidFill>
              <a:srgbClr val="224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La pratique autonome</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329703" y="107574"/>
            <a:ext cx="9443090" cy="1354217"/>
          </a:xfrm>
          <a:prstGeom prst="rect">
            <a:avLst/>
          </a:prstGeom>
          <a:noFill/>
        </p:spPr>
        <p:txBody>
          <a:bodyPr wrap="square" rtlCol="0">
            <a:spAutoFit/>
          </a:bodyPr>
          <a:lstStyle/>
          <a:p>
            <a:r>
              <a:rPr lang="fr-FR" sz="32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A vous de jouer ! Lisez ces textes et répondez aux questions.</a:t>
            </a:r>
          </a:p>
          <a:p>
            <a:endParaRPr lang="fr-FR" dirty="0"/>
          </a:p>
        </p:txBody>
      </p:sp>
      <p:sp>
        <p:nvSpPr>
          <p:cNvPr id="2" name="ZoneTexte 1">
            <a:extLst>
              <a:ext uri="{FF2B5EF4-FFF2-40B4-BE49-F238E27FC236}">
                <a16:creationId xmlns:a16="http://schemas.microsoft.com/office/drawing/2014/main" id="{02BA059B-DD40-3D28-D0DD-66662FF7C955}"/>
              </a:ext>
            </a:extLst>
          </p:cNvPr>
          <p:cNvSpPr txBox="1"/>
          <p:nvPr/>
        </p:nvSpPr>
        <p:spPr>
          <a:xfrm>
            <a:off x="2329703" y="1316648"/>
            <a:ext cx="9443090" cy="1815882"/>
          </a:xfrm>
          <a:prstGeom prst="rect">
            <a:avLst/>
          </a:prstGeom>
          <a:noFill/>
        </p:spPr>
        <p:txBody>
          <a:bodyPr wrap="square" rtlCol="0">
            <a:spAutoFit/>
          </a:bodyPr>
          <a:lstStyle/>
          <a:p>
            <a:r>
              <a:rPr lang="fr-FR" sz="2800" b="0" i="0" dirty="0">
                <a:solidFill>
                  <a:srgbClr val="22438D"/>
                </a:solidFill>
                <a:effectLst/>
                <a:latin typeface="Helvetica Neue" panose="02000503000000020004" pitchFamily="2" charset="0"/>
                <a:ea typeface="Helvetica Neue" panose="02000503000000020004" pitchFamily="2" charset="0"/>
                <a:cs typeface="Helvetica Neue" panose="02000503000000020004" pitchFamily="2" charset="0"/>
              </a:rPr>
              <a:t>C’ est l'un des endroits les plus beaux et les plus sereins de la planète. En été, les sommets enneigés contrastent fortement avec le ciel bleu profond et les vallées verdoyantes sont parsemées de fleurs sauvages.</a:t>
            </a:r>
            <a:endParaRPr lang="fr-FR" dirty="0">
              <a:solidFill>
                <a:srgbClr val="22438D"/>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6148" name="Picture 4" descr="Vecteur gratuit scène de paysage de printemps">
            <a:extLst>
              <a:ext uri="{FF2B5EF4-FFF2-40B4-BE49-F238E27FC236}">
                <a16:creationId xmlns:a16="http://schemas.microsoft.com/office/drawing/2014/main" id="{13F72CB6-CF36-E2CC-AB8D-98CD4AD05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1601" y="3332857"/>
            <a:ext cx="4105411" cy="273475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Vecteur paysage d'été prairies vertes avec des fleurs sauvages conception de dessin animé">
            <a:extLst>
              <a:ext uri="{FF2B5EF4-FFF2-40B4-BE49-F238E27FC236}">
                <a16:creationId xmlns:a16="http://schemas.microsoft.com/office/drawing/2014/main" id="{E1D6ECD1-7F94-519D-19C0-0A5F06657A5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388"/>
          <a:stretch/>
        </p:blipFill>
        <p:spPr bwMode="auto">
          <a:xfrm>
            <a:off x="2126983" y="3332857"/>
            <a:ext cx="4105411" cy="2734755"/>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5"/>
          <a:srcRect b="10585"/>
          <a:stretch/>
        </p:blipFill>
        <p:spPr>
          <a:xfrm>
            <a:off x="10152528" y="4918165"/>
            <a:ext cx="2169459" cy="1939835"/>
          </a:xfrm>
          <a:prstGeom prst="rect">
            <a:avLst/>
          </a:prstGeom>
        </p:spPr>
      </p:pic>
    </p:spTree>
    <p:extLst>
      <p:ext uri="{BB962C8B-B14F-4D97-AF65-F5344CB8AC3E}">
        <p14:creationId xmlns:p14="http://schemas.microsoft.com/office/powerpoint/2010/main" val="344315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22438D"/>
          </a:solidFill>
          <a:ln>
            <a:solidFill>
              <a:srgbClr val="224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La pratique autonome</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329703" y="107574"/>
            <a:ext cx="9443090" cy="1354217"/>
          </a:xfrm>
          <a:prstGeom prst="rect">
            <a:avLst/>
          </a:prstGeom>
          <a:noFill/>
        </p:spPr>
        <p:txBody>
          <a:bodyPr wrap="square" rtlCol="0">
            <a:spAutoFit/>
          </a:bodyPr>
          <a:lstStyle/>
          <a:p>
            <a:r>
              <a:rPr lang="fr-FR" sz="32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A vous de jouer ! Lisez cette description et dessiner le personnage tel que vous le visualisez.</a:t>
            </a:r>
          </a:p>
          <a:p>
            <a:endParaRPr lang="fr-FR" dirty="0"/>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152528" y="4918165"/>
            <a:ext cx="2169459" cy="1939835"/>
          </a:xfrm>
          <a:prstGeom prst="rect">
            <a:avLst/>
          </a:prstGeom>
        </p:spPr>
      </p:pic>
      <p:sp>
        <p:nvSpPr>
          <p:cNvPr id="2" name="ZoneTexte 1">
            <a:extLst>
              <a:ext uri="{FF2B5EF4-FFF2-40B4-BE49-F238E27FC236}">
                <a16:creationId xmlns:a16="http://schemas.microsoft.com/office/drawing/2014/main" id="{02BA059B-DD40-3D28-D0DD-66662FF7C955}"/>
              </a:ext>
            </a:extLst>
          </p:cNvPr>
          <p:cNvSpPr txBox="1"/>
          <p:nvPr/>
        </p:nvSpPr>
        <p:spPr>
          <a:xfrm>
            <a:off x="2329703" y="1316648"/>
            <a:ext cx="9443090" cy="2154436"/>
          </a:xfrm>
          <a:prstGeom prst="rect">
            <a:avLst/>
          </a:prstGeom>
          <a:noFill/>
        </p:spPr>
        <p:txBody>
          <a:bodyPr wrap="square" rtlCol="0">
            <a:spAutoFit/>
          </a:bodyPr>
          <a:lstStyle/>
          <a:p>
            <a:r>
              <a:rPr lang="fr-FR" sz="2800" dirty="0">
                <a:solidFill>
                  <a:srgbClr val="22438D"/>
                </a:solidFill>
                <a:latin typeface="Helvetica Neue Light" panose="02000403000000020004" pitchFamily="2" charset="0"/>
                <a:ea typeface="Helvetica Neue Light" panose="02000403000000020004" pitchFamily="2" charset="0"/>
                <a:cs typeface="Helvetica Neue" panose="02000503000000020004" pitchFamily="2" charset="0"/>
              </a:rPr>
              <a:t>La tante Mariette était une très vieille femme qui avait une bouche sans dents, un nez crochu et un menton plein de barbe</a:t>
            </a:r>
          </a:p>
          <a:p>
            <a:endParaRPr lang="fr-FR" sz="3200" dirty="0">
              <a:solidFill>
                <a:srgbClr val="22438D"/>
              </a:solidFill>
              <a:latin typeface="Helvetica Neue Light" panose="02000403000000020004" pitchFamily="2" charset="0"/>
              <a:ea typeface="Helvetica Neue Light" panose="02000403000000020004" pitchFamily="2" charset="0"/>
              <a:cs typeface="Helvetica Neue" panose="02000503000000020004" pitchFamily="2" charset="0"/>
            </a:endParaRPr>
          </a:p>
          <a:p>
            <a:endParaRPr lang="fr-FR" dirty="0"/>
          </a:p>
        </p:txBody>
      </p:sp>
      <p:sp>
        <p:nvSpPr>
          <p:cNvPr id="5" name="ZoneTexte 4">
            <a:extLst>
              <a:ext uri="{FF2B5EF4-FFF2-40B4-BE49-F238E27FC236}">
                <a16:creationId xmlns:a16="http://schemas.microsoft.com/office/drawing/2014/main" id="{D63F2C25-F346-58BD-5C88-86BB69366DC5}"/>
              </a:ext>
            </a:extLst>
          </p:cNvPr>
          <p:cNvSpPr txBox="1"/>
          <p:nvPr/>
        </p:nvSpPr>
        <p:spPr>
          <a:xfrm>
            <a:off x="2329703" y="2793975"/>
            <a:ext cx="9443090" cy="1354217"/>
          </a:xfrm>
          <a:prstGeom prst="rect">
            <a:avLst/>
          </a:prstGeom>
          <a:noFill/>
        </p:spPr>
        <p:txBody>
          <a:bodyPr wrap="square" rtlCol="0">
            <a:spAutoFit/>
          </a:bodyPr>
          <a:lstStyle/>
          <a:p>
            <a:r>
              <a:rPr lang="fr-FR" sz="32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A vous de jouer ! Lisez cette description et dessiner le lieu tel que vous le visualisez.</a:t>
            </a:r>
          </a:p>
          <a:p>
            <a:endParaRPr lang="fr-FR" dirty="0"/>
          </a:p>
        </p:txBody>
      </p:sp>
      <p:sp>
        <p:nvSpPr>
          <p:cNvPr id="8" name="ZoneTexte 7">
            <a:extLst>
              <a:ext uri="{FF2B5EF4-FFF2-40B4-BE49-F238E27FC236}">
                <a16:creationId xmlns:a16="http://schemas.microsoft.com/office/drawing/2014/main" id="{67B3C4AE-1369-5A86-F754-1F6D0166DC78}"/>
              </a:ext>
            </a:extLst>
          </p:cNvPr>
          <p:cNvSpPr txBox="1"/>
          <p:nvPr/>
        </p:nvSpPr>
        <p:spPr>
          <a:xfrm>
            <a:off x="2329703" y="3972271"/>
            <a:ext cx="8292577" cy="3016210"/>
          </a:xfrm>
          <a:prstGeom prst="rect">
            <a:avLst/>
          </a:prstGeom>
          <a:noFill/>
        </p:spPr>
        <p:txBody>
          <a:bodyPr wrap="square" rtlCol="0">
            <a:spAutoFit/>
          </a:bodyPr>
          <a:lstStyle/>
          <a:p>
            <a:r>
              <a:rPr lang="fr-FR" sz="2800" dirty="0">
                <a:solidFill>
                  <a:srgbClr val="22438D"/>
                </a:solidFill>
                <a:latin typeface="Helvetica Neue Light" panose="02000403000000020004" pitchFamily="2" charset="0"/>
                <a:ea typeface="Helvetica Neue Light" panose="02000403000000020004" pitchFamily="2" charset="0"/>
                <a:cs typeface="Helvetica Neue" panose="02000503000000020004" pitchFamily="2" charset="0"/>
              </a:rPr>
              <a:t>Elouan avait construit sa cabane dans le plus grand des arbres du jardin. Pour y accéder, il avait suspendu une corde à l’une des branches. Les murs de la cabane étaient faits de vieilles planches de bois qu’il avait peintes en bleu et jaune.</a:t>
            </a:r>
          </a:p>
          <a:p>
            <a:endParaRPr lang="fr-FR" sz="3200" dirty="0">
              <a:solidFill>
                <a:srgbClr val="22438D"/>
              </a:solidFill>
              <a:latin typeface="Helvetica Neue Light" panose="02000403000000020004" pitchFamily="2" charset="0"/>
              <a:ea typeface="Helvetica Neue Light" panose="02000403000000020004" pitchFamily="2" charset="0"/>
              <a:cs typeface="Helvetica Neue" panose="02000503000000020004" pitchFamily="2" charset="0"/>
            </a:endParaRPr>
          </a:p>
          <a:p>
            <a:endParaRPr lang="fr-FR" dirty="0"/>
          </a:p>
        </p:txBody>
      </p:sp>
    </p:spTree>
    <p:extLst>
      <p:ext uri="{BB962C8B-B14F-4D97-AF65-F5344CB8AC3E}">
        <p14:creationId xmlns:p14="http://schemas.microsoft.com/office/powerpoint/2010/main" val="2663289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39000" b="-3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C1FB21-D688-3106-D738-10793A29EFCD}"/>
              </a:ext>
            </a:extLst>
          </p:cNvPr>
          <p:cNvSpPr/>
          <p:nvPr/>
        </p:nvSpPr>
        <p:spPr>
          <a:xfrm>
            <a:off x="0" y="0"/>
            <a:ext cx="1707776" cy="6858000"/>
          </a:xfrm>
          <a:prstGeom prst="rect">
            <a:avLst/>
          </a:prstGeom>
          <a:solidFill>
            <a:srgbClr val="FB730E"/>
          </a:solidFill>
          <a:ln>
            <a:solidFill>
              <a:srgbClr val="FB73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60000"/>
                  <a:lumOff val="40000"/>
                </a:schemeClr>
              </a:solidFill>
            </a:endParaRPr>
          </a:p>
        </p:txBody>
      </p:sp>
      <p:sp>
        <p:nvSpPr>
          <p:cNvPr id="6" name="ZoneTexte 5">
            <a:extLst>
              <a:ext uri="{FF2B5EF4-FFF2-40B4-BE49-F238E27FC236}">
                <a16:creationId xmlns:a16="http://schemas.microsoft.com/office/drawing/2014/main" id="{CF8801DE-9160-E3C6-F34F-DEC811D06F7E}"/>
              </a:ext>
            </a:extLst>
          </p:cNvPr>
          <p:cNvSpPr txBox="1"/>
          <p:nvPr/>
        </p:nvSpPr>
        <p:spPr>
          <a:xfrm rot="16200000">
            <a:off x="-2493337" y="3020119"/>
            <a:ext cx="6532975" cy="707886"/>
          </a:xfrm>
          <a:prstGeom prst="rect">
            <a:avLst/>
          </a:prstGeom>
          <a:noFill/>
        </p:spPr>
        <p:txBody>
          <a:bodyPr wrap="square" rtlCol="0">
            <a:spAutoFit/>
          </a:bodyPr>
          <a:lstStyle/>
          <a:p>
            <a:pPr algn="ctr"/>
            <a:r>
              <a:rPr lang="fr-FR" sz="4000" dirty="0">
                <a:solidFill>
                  <a:schemeClr val="bg1"/>
                </a:solidFill>
                <a:latin typeface="Dreaming Outloud Pro" panose="03050502040302030504" pitchFamily="66" charset="77"/>
                <a:cs typeface="Dreaming Outloud Pro" panose="03050502040302030504" pitchFamily="66" charset="77"/>
              </a:rPr>
              <a:t>Le bilan</a:t>
            </a:r>
          </a:p>
        </p:txBody>
      </p:sp>
      <p:sp>
        <p:nvSpPr>
          <p:cNvPr id="7" name="ZoneTexte 6">
            <a:extLst>
              <a:ext uri="{FF2B5EF4-FFF2-40B4-BE49-F238E27FC236}">
                <a16:creationId xmlns:a16="http://schemas.microsoft.com/office/drawing/2014/main" id="{719B4840-2FD0-FA61-4F09-C76877375090}"/>
              </a:ext>
            </a:extLst>
          </p:cNvPr>
          <p:cNvSpPr txBox="1"/>
          <p:nvPr/>
        </p:nvSpPr>
        <p:spPr>
          <a:xfrm>
            <a:off x="2456328" y="492068"/>
            <a:ext cx="8780929" cy="6463308"/>
          </a:xfrm>
          <a:prstGeom prst="rect">
            <a:avLst/>
          </a:prstGeom>
          <a:noFill/>
        </p:spPr>
        <p:txBody>
          <a:bodyPr wrap="square" rtlCol="0">
            <a:spAutoFit/>
          </a:bodyPr>
          <a:lstStyle/>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Avez-vous réussi à visualiser ?</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Cela vous a-t-il aidé à comprendre ?</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r>
              <a:rPr lang="fr-FR" sz="360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Essayez </a:t>
            </a:r>
            <a:r>
              <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rPr>
              <a:t>d’être attentif durant votre lecture aux descriptions qui sont faites et essayez de « visualiser » Cela vous aidera à mieux comprendre.</a:t>
            </a:r>
          </a:p>
          <a:p>
            <a:endParaRPr lang="fr-FR" sz="3600" dirty="0">
              <a:solidFill>
                <a:schemeClr val="tx1">
                  <a:lumMod val="65000"/>
                  <a:lumOff val="35000"/>
                </a:schemeClr>
              </a:solidFill>
              <a:latin typeface="Helvetica Neue Light" panose="02000403000000020004" pitchFamily="2" charset="0"/>
              <a:ea typeface="Helvetica Neue Light" panose="02000403000000020004" pitchFamily="2" charset="0"/>
              <a:cs typeface="Helvetica Neue" panose="02000503000000020004" pitchFamily="2" charset="0"/>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sz="3600" dirty="0">
              <a:latin typeface="Cursive standard" pitchFamily="2" charset="0"/>
              <a:ea typeface="Arial Unicode MS" panose="020B0604020202020204" pitchFamily="34" charset="-128"/>
              <a:cs typeface="Dreaming Outloud Pro" panose="03050502040302030504" pitchFamily="66" charset="77"/>
            </a:endParaRPr>
          </a:p>
          <a:p>
            <a:endParaRPr lang="fr-FR" dirty="0"/>
          </a:p>
        </p:txBody>
      </p:sp>
      <p:pic>
        <p:nvPicPr>
          <p:cNvPr id="9" name="Image 8">
            <a:extLst>
              <a:ext uri="{FF2B5EF4-FFF2-40B4-BE49-F238E27FC236}">
                <a16:creationId xmlns:a16="http://schemas.microsoft.com/office/drawing/2014/main" id="{428652DF-184B-C5E3-E30C-E30FF65297BE}"/>
              </a:ext>
            </a:extLst>
          </p:cNvPr>
          <p:cNvPicPr>
            <a:picLocks noChangeAspect="1"/>
          </p:cNvPicPr>
          <p:nvPr/>
        </p:nvPicPr>
        <p:blipFill rotWithShape="1">
          <a:blip r:embed="rId3"/>
          <a:srcRect b="10585"/>
          <a:stretch/>
        </p:blipFill>
        <p:spPr>
          <a:xfrm>
            <a:off x="10152528" y="4918165"/>
            <a:ext cx="2169459" cy="1939835"/>
          </a:xfrm>
          <a:prstGeom prst="rect">
            <a:avLst/>
          </a:prstGeom>
        </p:spPr>
      </p:pic>
    </p:spTree>
    <p:extLst>
      <p:ext uri="{BB962C8B-B14F-4D97-AF65-F5344CB8AC3E}">
        <p14:creationId xmlns:p14="http://schemas.microsoft.com/office/powerpoint/2010/main" val="740499940"/>
      </p:ext>
    </p:extLst>
  </p:cSld>
  <p:clrMapOvr>
    <a:masterClrMapping/>
  </p:clrMapOvr>
</p:sld>
</file>

<file path=ppt/theme/theme1.xml><?xml version="1.0" encoding="utf-8"?>
<a:theme xmlns:a="http://schemas.openxmlformats.org/drawingml/2006/main" name="RetrospectVTI">
  <a:themeElements>
    <a:clrScheme name="AnalogousFromRegularSeedLeftStep">
      <a:dk1>
        <a:srgbClr val="000000"/>
      </a:dk1>
      <a:lt1>
        <a:srgbClr val="FFFFFF"/>
      </a:lt1>
      <a:dk2>
        <a:srgbClr val="2E1B30"/>
      </a:dk2>
      <a:lt2>
        <a:srgbClr val="F0F3F2"/>
      </a:lt2>
      <a:accent1>
        <a:srgbClr val="E7295E"/>
      </a:accent1>
      <a:accent2>
        <a:srgbClr val="D5179B"/>
      </a:accent2>
      <a:accent3>
        <a:srgbClr val="D129E7"/>
      </a:accent3>
      <a:accent4>
        <a:srgbClr val="7117D5"/>
      </a:accent4>
      <a:accent5>
        <a:srgbClr val="372DE7"/>
      </a:accent5>
      <a:accent6>
        <a:srgbClr val="175CD5"/>
      </a:accent6>
      <a:hlink>
        <a:srgbClr val="349C7F"/>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3300</TotalTime>
  <Words>395</Words>
  <Application>Microsoft Macintosh PowerPoint</Application>
  <PresentationFormat>Grand écran</PresentationFormat>
  <Paragraphs>43</Paragraphs>
  <Slides>9</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9</vt:i4>
      </vt:variant>
    </vt:vector>
  </HeadingPairs>
  <TitlesOfParts>
    <vt:vector size="19" baseType="lpstr">
      <vt:lpstr>Arial</vt:lpstr>
      <vt:lpstr>Calibri</vt:lpstr>
      <vt:lpstr>Calibri Light</vt:lpstr>
      <vt:lpstr>Calisto MT</vt:lpstr>
      <vt:lpstr>Cursive standard</vt:lpstr>
      <vt:lpstr>Dreaming Outloud Pro</vt:lpstr>
      <vt:lpstr>Helvetica Neue</vt:lpstr>
      <vt:lpstr>Helvetica Neue Light</vt:lpstr>
      <vt:lpstr>Helvetica Neue Light</vt:lpstr>
      <vt:lpstr>RetrospectVTI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Mallory Monhard</dc:creator>
  <cp:lastModifiedBy>Mallory Monhard</cp:lastModifiedBy>
  <cp:revision>8</cp:revision>
  <dcterms:created xsi:type="dcterms:W3CDTF">2022-08-23T09:03:36Z</dcterms:created>
  <dcterms:modified xsi:type="dcterms:W3CDTF">2023-01-23T19:25:11Z</dcterms:modified>
</cp:coreProperties>
</file>