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2"/>
  </p:notesMasterIdLst>
  <p:handoutMasterIdLst>
    <p:handoutMasterId r:id="rId13"/>
  </p:handoutMasterIdLst>
  <p:sldIdLst>
    <p:sldId id="256" r:id="rId2"/>
    <p:sldId id="279" r:id="rId3"/>
    <p:sldId id="284" r:id="rId4"/>
    <p:sldId id="282" r:id="rId5"/>
    <p:sldId id="283" r:id="rId6"/>
    <p:sldId id="280" r:id="rId7"/>
    <p:sldId id="285" r:id="rId8"/>
    <p:sldId id="281" r:id="rId9"/>
    <p:sldId id="286" r:id="rId10"/>
    <p:sldId id="287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9" autoAdjust="0"/>
    <p:restoredTop sz="86355" autoAdjust="0"/>
  </p:normalViewPr>
  <p:slideViewPr>
    <p:cSldViewPr>
      <p:cViewPr varScale="1">
        <p:scale>
          <a:sx n="64" d="100"/>
          <a:sy n="64" d="100"/>
        </p:scale>
        <p:origin x="36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28/01/2016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28/01/2016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4042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28/01/2016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28/01/2016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28/01/2016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28/01/2016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28/01/2016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28/01/2016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28/01/2016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28/01/2016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28/01/2016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28/01/2016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28/01/2016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28/01/2016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 rot="360000">
            <a:off x="3146265" y="2749432"/>
            <a:ext cx="5336550" cy="1599722"/>
          </a:xfrm>
        </p:spPr>
        <p:txBody>
          <a:bodyPr/>
          <a:lstStyle/>
          <a:p>
            <a:r>
              <a:rPr lang="fr-FR" sz="7200" dirty="0" smtClean="0">
                <a:latin typeface="Fontastique" pitchFamily="2" charset="0"/>
                <a:ea typeface="Fontastique" pitchFamily="2" charset="0"/>
              </a:rPr>
              <a:t>Vocabulaire</a:t>
            </a:r>
            <a:endParaRPr lang="fr-FR" sz="7200" dirty="0">
              <a:latin typeface="Fontastique" pitchFamily="2" charset="0"/>
              <a:ea typeface="Fontastique" pitchFamily="2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>
                <a:latin typeface="Trebuchet MS" panose="020B0603020202020204" pitchFamily="34" charset="0"/>
              </a:rPr>
              <a:t>Synonymes, contraires, homonymes</a:t>
            </a:r>
            <a:endParaRPr lang="fr-FR" sz="2800" dirty="0">
              <a:latin typeface="Trebuchet MS" panose="020B060302020202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15670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latin typeface="Trebuchet MS" panose="020B0603020202020204" pitchFamily="34" charset="0"/>
              </a:rPr>
              <a:t>CM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 smtClean="0">
              <a:latin typeface="Trebuchet MS" panose="020B0603020202020204" pitchFamily="34" charset="0"/>
            </a:endParaRPr>
          </a:p>
          <a:p>
            <a:pPr algn="ctr"/>
            <a:r>
              <a:rPr lang="fr-FR" sz="1000" dirty="0" smtClean="0">
                <a:latin typeface="Trebuchet MS" panose="020B0603020202020204" pitchFamily="34" charset="0"/>
              </a:rPr>
              <a:t>www.laclassedemallory.com</a:t>
            </a:r>
            <a:endParaRPr lang="fr-FR" sz="1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501">
        <p:cut/>
      </p:transition>
    </mc:Choice>
    <mc:Fallback xmlns="">
      <p:transition advTm="4501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sz="4400" dirty="0" smtClean="0">
                <a:latin typeface="Mrs Chocolat" pitchFamily="2" charset="0"/>
              </a:rPr>
              <a:t>Objectif de la séance</a:t>
            </a:r>
            <a:endParaRPr lang="fr-FR" sz="4400" dirty="0">
              <a:latin typeface="Mrs Chocolat" pitchFamily="2" charset="0"/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1259632" y="1700808"/>
            <a:ext cx="72728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Aujourd’hui, nous allons travailler en vocabulaire.</a:t>
            </a: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r>
              <a:rPr lang="fr-FR" sz="2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Nous allons étudier les notions de synonymie, d’homonymie et d’antonymie.</a:t>
            </a:r>
            <a:endParaRPr lang="fr-FR" sz="28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1259632" y="4512985"/>
            <a:ext cx="72728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Cela nous sera utile en production d’écrit où cela nous permettra d’éviter les répétitions mais également en orthographe.</a:t>
            </a:r>
            <a:endParaRPr lang="fr-FR" sz="2800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0448563"/>
      </p:ext>
    </p:extLst>
  </p:cSld>
  <p:clrMapOvr>
    <a:masterClrMapping/>
  </p:clrMapOvr>
  <p:transition spd="slow" advTm="23628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3" grpId="0"/>
      <p:bldP spid="4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ZoneTexte 42"/>
          <p:cNvSpPr txBox="1"/>
          <p:nvPr/>
        </p:nvSpPr>
        <p:spPr>
          <a:xfrm>
            <a:off x="1259632" y="1700808"/>
            <a:ext cx="72728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Dans quelle matière allons-nous travailler?</a:t>
            </a: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r>
              <a:rPr lang="fr-FR" sz="2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Qu’allons-nous découvrir?</a:t>
            </a:r>
            <a:endParaRPr lang="fr-FR" sz="28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1259632" y="3284984"/>
            <a:ext cx="7272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A quoi cela va-t-il nous servir?</a:t>
            </a:r>
            <a:endParaRPr lang="fr-FR" sz="2800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5305176"/>
      </p:ext>
    </p:extLst>
  </p:cSld>
  <p:clrMapOvr>
    <a:masterClrMapping/>
  </p:clrMapOvr>
  <p:transition spd="slow" advTm="23628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sz="3200" dirty="0" smtClean="0">
                <a:latin typeface="Mrs Chocolat" pitchFamily="2" charset="0"/>
              </a:rPr>
              <a:t>Deux mots sont </a:t>
            </a:r>
            <a:r>
              <a:rPr lang="fr-FR" sz="3200" dirty="0" smtClean="0">
                <a:solidFill>
                  <a:srgbClr val="FF0000"/>
                </a:solidFill>
                <a:latin typeface="Mrs Chocolat" pitchFamily="2" charset="0"/>
              </a:rPr>
              <a:t>synonymes</a:t>
            </a:r>
            <a:r>
              <a:rPr lang="fr-FR" sz="3200" dirty="0" smtClean="0">
                <a:latin typeface="Mrs Chocolat" pitchFamily="2" charset="0"/>
              </a:rPr>
              <a:t> s’ils sont de sens voisin.</a:t>
            </a:r>
            <a:endParaRPr lang="fr-FR" sz="3200" dirty="0">
              <a:latin typeface="Mrs Chocolat" pitchFamily="2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1520010" y="1474843"/>
            <a:ext cx="2827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délicieux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44163" y="1495102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succulent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  <p:cxnSp>
        <p:nvCxnSpPr>
          <p:cNvPr id="18" name="Connecteur droit avec flèche 17"/>
          <p:cNvCxnSpPr/>
          <p:nvPr/>
        </p:nvCxnSpPr>
        <p:spPr>
          <a:xfrm>
            <a:off x="3119153" y="1737763"/>
            <a:ext cx="10536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ZoneTexte 42"/>
          <p:cNvSpPr txBox="1"/>
          <p:nvPr/>
        </p:nvSpPr>
        <p:spPr>
          <a:xfrm>
            <a:off x="1259632" y="2852422"/>
            <a:ext cx="72728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On trouve souvent </a:t>
            </a:r>
            <a:r>
              <a:rPr lang="fr-FR" sz="2800" dirty="0">
                <a:latin typeface="Calibri" panose="020F0502020204030204" pitchFamily="34" charset="0"/>
              </a:rPr>
              <a:t>l</a:t>
            </a:r>
            <a:r>
              <a:rPr lang="fr-FR" sz="2800" dirty="0" smtClean="0">
                <a:latin typeface="Calibri" panose="020F0502020204030204" pitchFamily="34" charset="0"/>
              </a:rPr>
              <a:t>es synonymes d’un mot dans le dictionnaire.</a:t>
            </a:r>
            <a:endParaRPr lang="fr-FR" sz="28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44" name="Picture 2" descr="https://upload.wikimedia.org/wikipedia/commons/thumb/f/f4/France_road_sign_A14.svg/220px-France_road_sign_A14.sv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306" y="4201340"/>
            <a:ext cx="1628847" cy="1436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ZoneTexte 44"/>
          <p:cNvSpPr txBox="1"/>
          <p:nvPr/>
        </p:nvSpPr>
        <p:spPr>
          <a:xfrm>
            <a:off x="3779912" y="4139776"/>
            <a:ext cx="46085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Le synonyme d’un nom est un nom, celui d’un adjectif est un autre adjectif…</a:t>
            </a:r>
            <a:endParaRPr lang="fr-FR" sz="28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561224" y="2089959"/>
            <a:ext cx="2827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vociférer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  <p:cxnSp>
        <p:nvCxnSpPr>
          <p:cNvPr id="11" name="Connecteur droit avec flèche 10"/>
          <p:cNvCxnSpPr/>
          <p:nvPr/>
        </p:nvCxnSpPr>
        <p:spPr>
          <a:xfrm>
            <a:off x="3253110" y="2351569"/>
            <a:ext cx="10536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4584956" y="2093731"/>
            <a:ext cx="2827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crier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4330933"/>
      </p:ext>
    </p:extLst>
  </p:cSld>
  <p:clrMapOvr>
    <a:masterClrMapping/>
  </p:clrMapOvr>
  <p:transition spd="slow" advTm="23628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/>
      <p:bldP spid="6" grpId="0"/>
      <p:bldP spid="43" grpId="0"/>
      <p:bldP spid="45" grpId="0"/>
      <p:bldP spid="10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ZoneTexte 42"/>
          <p:cNvSpPr txBox="1"/>
          <p:nvPr/>
        </p:nvSpPr>
        <p:spPr>
          <a:xfrm>
            <a:off x="1115616" y="188640"/>
            <a:ext cx="72728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Synonymes ou pas?</a:t>
            </a:r>
          </a:p>
          <a:p>
            <a:r>
              <a:rPr lang="fr-FR" sz="2800" dirty="0" smtClean="0">
                <a:latin typeface="Calibri" panose="020F0502020204030204" pitchFamily="34" charset="0"/>
              </a:rPr>
              <a:t>Petit et grand</a:t>
            </a:r>
          </a:p>
          <a:p>
            <a:r>
              <a:rPr lang="fr-FR" sz="2800" dirty="0" smtClean="0">
                <a:latin typeface="Calibri" panose="020F0502020204030204" pitchFamily="34" charset="0"/>
              </a:rPr>
              <a:t>Joyeux et gai</a:t>
            </a:r>
          </a:p>
          <a:p>
            <a:r>
              <a:rPr lang="fr-FR" sz="2800" dirty="0" smtClean="0">
                <a:latin typeface="Calibri" panose="020F0502020204030204" pitchFamily="34" charset="0"/>
              </a:rPr>
              <a:t>Crier et hurlement</a:t>
            </a:r>
          </a:p>
          <a:p>
            <a:r>
              <a:rPr lang="fr-FR" sz="2800" dirty="0" smtClean="0">
                <a:latin typeface="Calibri" panose="020F0502020204030204" pitchFamily="34" charset="0"/>
              </a:rPr>
              <a:t>Paire et père</a:t>
            </a:r>
          </a:p>
          <a:p>
            <a:r>
              <a:rPr lang="fr-FR" sz="2800" dirty="0" smtClean="0">
                <a:latin typeface="Calibri" panose="020F0502020204030204" pitchFamily="34" charset="0"/>
              </a:rPr>
              <a:t>Demeure et maison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1084807" y="3284984"/>
            <a:ext cx="72728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Cherche deux synonymes de : voiture</a:t>
            </a:r>
          </a:p>
          <a:p>
            <a:r>
              <a:rPr lang="fr-FR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Cherche deux synonymes de : ami</a:t>
            </a:r>
          </a:p>
          <a:p>
            <a:r>
              <a:rPr lang="fr-FR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Cherche deux synonymes de : parler</a:t>
            </a:r>
            <a:endParaRPr lang="fr-FR" sz="2800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6236337"/>
      </p:ext>
    </p:extLst>
  </p:cSld>
  <p:clrMapOvr>
    <a:masterClrMapping/>
  </p:clrMapOvr>
  <p:transition spd="slow" advTm="23628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sz="3200" dirty="0" smtClean="0">
                <a:latin typeface="Mrs Chocolat" pitchFamily="2" charset="0"/>
              </a:rPr>
              <a:t>Des mots de sens </a:t>
            </a:r>
            <a:r>
              <a:rPr lang="fr-FR" sz="3200" dirty="0" smtClean="0">
                <a:solidFill>
                  <a:srgbClr val="FF0000"/>
                </a:solidFill>
                <a:latin typeface="Mrs Chocolat" pitchFamily="2" charset="0"/>
              </a:rPr>
              <a:t>contraires</a:t>
            </a:r>
            <a:r>
              <a:rPr lang="fr-FR" sz="3200" dirty="0" smtClean="0">
                <a:latin typeface="Mrs Chocolat" pitchFamily="2" charset="0"/>
              </a:rPr>
              <a:t> sont appelés des </a:t>
            </a:r>
            <a:r>
              <a:rPr lang="fr-FR" sz="3200" dirty="0" smtClean="0">
                <a:solidFill>
                  <a:srgbClr val="FF0000"/>
                </a:solidFill>
                <a:latin typeface="Mrs Chocolat" pitchFamily="2" charset="0"/>
              </a:rPr>
              <a:t>antonymes</a:t>
            </a:r>
            <a:endParaRPr lang="fr-FR" sz="3200" dirty="0">
              <a:solidFill>
                <a:srgbClr val="FF0000"/>
              </a:solidFill>
              <a:latin typeface="Mrs Chocolat" pitchFamily="2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2063874" y="3156581"/>
            <a:ext cx="2827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beauté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36096" y="3128551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laideur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  <p:cxnSp>
        <p:nvCxnSpPr>
          <p:cNvPr id="18" name="Connecteur droit avec flèche 17"/>
          <p:cNvCxnSpPr/>
          <p:nvPr/>
        </p:nvCxnSpPr>
        <p:spPr>
          <a:xfrm>
            <a:off x="3563888" y="3390161"/>
            <a:ext cx="10536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ZoneTexte 42"/>
          <p:cNvSpPr txBox="1"/>
          <p:nvPr/>
        </p:nvSpPr>
        <p:spPr>
          <a:xfrm>
            <a:off x="1259632" y="1642591"/>
            <a:ext cx="72728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Les mots contraires peuvent être différents ou appartenir à la même famille et être formés à l’aide d’un préfixe.</a:t>
            </a:r>
            <a:endParaRPr lang="fr-FR" sz="28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2063873" y="4077072"/>
            <a:ext cx="2827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possible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  <p:cxnSp>
        <p:nvCxnSpPr>
          <p:cNvPr id="11" name="Connecteur droit avec flèche 10"/>
          <p:cNvCxnSpPr/>
          <p:nvPr/>
        </p:nvCxnSpPr>
        <p:spPr>
          <a:xfrm>
            <a:off x="3563888" y="4338682"/>
            <a:ext cx="10536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5412001" y="4057305"/>
            <a:ext cx="2827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impossible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03648" y="5023150"/>
            <a:ext cx="68356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Les préfixes permettant d’exprimer le contraire sont : in, </a:t>
            </a:r>
            <a:r>
              <a:rPr lang="fr-FR" sz="2800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im</a:t>
            </a:r>
            <a:r>
              <a:rPr lang="fr-FR" sz="2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, il, </a:t>
            </a:r>
            <a:r>
              <a:rPr lang="fr-FR" sz="2800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ir</a:t>
            </a:r>
            <a:r>
              <a:rPr lang="fr-FR" sz="2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, dé, dés, mal…</a:t>
            </a:r>
            <a:endParaRPr lang="fr-FR" sz="28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2382902"/>
      </p:ext>
    </p:extLst>
  </p:cSld>
  <p:clrMapOvr>
    <a:masterClrMapping/>
  </p:clrMapOvr>
  <p:transition spd="slow" advTm="3376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/>
      <p:bldP spid="6" grpId="0"/>
      <p:bldP spid="43" grpId="0"/>
      <p:bldP spid="10" grpId="0"/>
      <p:bldP spid="1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ZoneTexte 42"/>
          <p:cNvSpPr txBox="1"/>
          <p:nvPr/>
        </p:nvSpPr>
        <p:spPr>
          <a:xfrm>
            <a:off x="1084807" y="260648"/>
            <a:ext cx="72728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Cherche le contraire de :</a:t>
            </a:r>
          </a:p>
          <a:p>
            <a:r>
              <a:rPr lang="fr-FR" sz="2800" dirty="0" smtClean="0">
                <a:latin typeface="Calibri" panose="020F0502020204030204" pitchFamily="34" charset="0"/>
              </a:rPr>
              <a:t>Gentillesse</a:t>
            </a:r>
          </a:p>
          <a:p>
            <a:r>
              <a:rPr lang="fr-FR" sz="2800" dirty="0" smtClean="0">
                <a:latin typeface="Calibri" panose="020F0502020204030204" pitchFamily="34" charset="0"/>
              </a:rPr>
              <a:t>Courir</a:t>
            </a:r>
          </a:p>
          <a:p>
            <a:endParaRPr lang="fr-FR" sz="2800" dirty="0" smtClean="0">
              <a:latin typeface="Calibri" panose="020F0502020204030204" pitchFamily="34" charset="0"/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1084807" y="2049516"/>
            <a:ext cx="727280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Forme les contraires à l’aide d’un préfixe:</a:t>
            </a:r>
          </a:p>
          <a:p>
            <a:r>
              <a:rPr lang="fr-FR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Content</a:t>
            </a:r>
          </a:p>
          <a:p>
            <a:r>
              <a:rPr lang="fr-FR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Agréable</a:t>
            </a:r>
          </a:p>
          <a:p>
            <a:r>
              <a:rPr lang="fr-FR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Responsable</a:t>
            </a:r>
          </a:p>
          <a:p>
            <a:r>
              <a:rPr lang="fr-FR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Adroit</a:t>
            </a:r>
          </a:p>
          <a:p>
            <a:r>
              <a:rPr lang="fr-FR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Possible</a:t>
            </a:r>
          </a:p>
          <a:p>
            <a:r>
              <a:rPr lang="fr-FR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Espéré</a:t>
            </a:r>
          </a:p>
          <a:p>
            <a:endParaRPr lang="fr-FR" sz="2800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4246679"/>
      </p:ext>
    </p:extLst>
  </p:cSld>
  <p:clrMapOvr>
    <a:masterClrMapping/>
  </p:clrMapOvr>
  <p:transition spd="slow" advTm="23628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sz="3200" dirty="0" smtClean="0">
                <a:latin typeface="Mrs Chocolat" pitchFamily="2" charset="0"/>
              </a:rPr>
              <a:t>Des mots qui se prononcent de la même façon mais dont le sens est différent sont des </a:t>
            </a:r>
            <a:r>
              <a:rPr lang="fr-FR" sz="3200" dirty="0" smtClean="0">
                <a:solidFill>
                  <a:srgbClr val="FF0000"/>
                </a:solidFill>
                <a:latin typeface="Mrs Chocolat" pitchFamily="2" charset="0"/>
              </a:rPr>
              <a:t>homonymes</a:t>
            </a:r>
            <a:r>
              <a:rPr lang="fr-FR" sz="3200" dirty="0" smtClean="0">
                <a:latin typeface="Mrs Chocolat" pitchFamily="2" charset="0"/>
              </a:rPr>
              <a:t>.</a:t>
            </a:r>
            <a:endParaRPr lang="fr-FR" sz="3200" dirty="0">
              <a:latin typeface="Mrs Chocolat" pitchFamily="2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2100016" y="3672718"/>
            <a:ext cx="2827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mer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32500" y="3679801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maire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1259632" y="1642591"/>
            <a:ext cx="72728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Il faut s’aider du contexte pour connaître l’orthographe et le sens d’un mot qui possède des homonymes.</a:t>
            </a:r>
            <a:endParaRPr lang="fr-FR" sz="28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139952" y="4886471"/>
            <a:ext cx="2827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mère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913011"/>
      </p:ext>
    </p:extLst>
  </p:cSld>
  <p:clrMapOvr>
    <a:masterClrMapping/>
  </p:clrMapOvr>
  <p:transition spd="slow" advTm="29596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/>
      <p:bldP spid="6" grpId="0"/>
      <p:bldP spid="43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ZoneTexte 42"/>
          <p:cNvSpPr txBox="1"/>
          <p:nvPr/>
        </p:nvSpPr>
        <p:spPr>
          <a:xfrm>
            <a:off x="1084807" y="260648"/>
            <a:ext cx="727280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Calibri" panose="020F0502020204030204" pitchFamily="34" charset="0"/>
              </a:rPr>
              <a:t>Complète les phrases avec les homonymes suivants </a:t>
            </a:r>
            <a:r>
              <a:rPr lang="fr-FR" sz="2800" dirty="0" smtClean="0">
                <a:latin typeface="Calibri" panose="020F0502020204030204" pitchFamily="34" charset="0"/>
              </a:rPr>
              <a:t>: vers – ver – verre - vert</a:t>
            </a:r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latin typeface="Calibri" panose="020F0502020204030204" pitchFamily="34" charset="0"/>
            </a:endParaRPr>
          </a:p>
          <a:p>
            <a:r>
              <a:rPr lang="fr-FR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Jean </a:t>
            </a:r>
            <a:r>
              <a:rPr lang="fr-FR" sz="2800" dirty="0">
                <a:solidFill>
                  <a:srgbClr val="0070C0"/>
                </a:solidFill>
                <a:latin typeface="Calibri" panose="020F0502020204030204" pitchFamily="34" charset="0"/>
              </a:rPr>
              <a:t>Louis  accroche un </a:t>
            </a:r>
            <a:r>
              <a:rPr lang="fr-FR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…….. </a:t>
            </a:r>
            <a:r>
              <a:rPr lang="fr-FR" sz="2800" dirty="0">
                <a:solidFill>
                  <a:srgbClr val="0070C0"/>
                </a:solidFill>
                <a:latin typeface="Calibri" panose="020F0502020204030204" pitchFamily="34" charset="0"/>
              </a:rPr>
              <a:t>à son hameçon et attends le poisson.</a:t>
            </a:r>
          </a:p>
          <a:p>
            <a:endParaRPr lang="fr-FR" sz="2800" dirty="0" smtClean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r>
              <a:rPr lang="fr-FR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Sans </a:t>
            </a:r>
            <a:r>
              <a:rPr lang="fr-FR" sz="2800" dirty="0">
                <a:solidFill>
                  <a:srgbClr val="0070C0"/>
                </a:solidFill>
                <a:latin typeface="Calibri" panose="020F0502020204030204" pitchFamily="34" charset="0"/>
              </a:rPr>
              <a:t>le faire exprès, il a renversé son </a:t>
            </a:r>
            <a:r>
              <a:rPr lang="fr-FR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…………..</a:t>
            </a:r>
            <a:endParaRPr lang="fr-FR" sz="2800" dirty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r>
              <a:rPr lang="fr-FR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Je </a:t>
            </a:r>
            <a:r>
              <a:rPr lang="fr-FR" sz="2800" dirty="0">
                <a:solidFill>
                  <a:srgbClr val="0070C0"/>
                </a:solidFill>
                <a:latin typeface="Calibri" panose="020F0502020204030204" pitchFamily="34" charset="0"/>
              </a:rPr>
              <a:t>ne sais plus </a:t>
            </a:r>
            <a:r>
              <a:rPr lang="fr-FR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………… </a:t>
            </a:r>
            <a:r>
              <a:rPr lang="fr-FR" sz="2800" dirty="0">
                <a:solidFill>
                  <a:srgbClr val="0070C0"/>
                </a:solidFill>
                <a:latin typeface="Calibri" panose="020F0502020204030204" pitchFamily="34" charset="0"/>
              </a:rPr>
              <a:t>qui me tourner.</a:t>
            </a:r>
          </a:p>
          <a:p>
            <a:endParaRPr lang="fr-FR" sz="2800" dirty="0" smtClean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r>
              <a:rPr lang="fr-FR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Le ………….. </a:t>
            </a:r>
            <a:r>
              <a:rPr lang="fr-FR" sz="2800" dirty="0">
                <a:solidFill>
                  <a:srgbClr val="0070C0"/>
                </a:solidFill>
                <a:latin typeface="Calibri" panose="020F0502020204030204" pitchFamily="34" charset="0"/>
              </a:rPr>
              <a:t>n’est pas une couleur primaire.</a:t>
            </a:r>
          </a:p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 smtClean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1912246"/>
      </p:ext>
    </p:extLst>
  </p:cSld>
  <p:clrMapOvr>
    <a:masterClrMapping/>
  </p:clrMapOvr>
  <p:transition spd="slow" advTm="23628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608" y="620688"/>
            <a:ext cx="7586536" cy="363490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9079910"/>
      </p:ext>
    </p:extLst>
  </p:cSld>
  <p:clrMapOvr>
    <a:masterClrMapping/>
  </p:clrMapOvr>
  <p:transition spd="slow" advTm="23628">
    <p:cover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6|1.6|0.7|3.6|4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6|1.6|0.7|3.6|4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6|1.6|0.7|3.6|4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6|1.6|0.7|3.6|4.1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4.4|7.4|2|1.7|1.1|3.5|1.1|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6|1.6|0.7|3.6|4.1|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5.1|8.9|3.4|5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6|1.6|0.7|3.6|4.1|0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6|1.6|0.7|3.6|4.1|0.7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3599</TotalTime>
  <Words>318</Words>
  <Application>Microsoft Office PowerPoint</Application>
  <PresentationFormat>Affichage à l'écran (4:3)</PresentationFormat>
  <Paragraphs>64</Paragraphs>
  <Slides>10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9" baseType="lpstr">
      <vt:lpstr>Bradley Hand ITC TT-Bold</vt:lpstr>
      <vt:lpstr>Calibri</vt:lpstr>
      <vt:lpstr>Cambria</vt:lpstr>
      <vt:lpstr>Cursive standard</vt:lpstr>
      <vt:lpstr>Fontastique</vt:lpstr>
      <vt:lpstr>Mrs Chocolat</vt:lpstr>
      <vt:lpstr>Rage Italic</vt:lpstr>
      <vt:lpstr>Trebuchet MS</vt:lpstr>
      <vt:lpstr>Sketchbook</vt:lpstr>
      <vt:lpstr>Vocabulaire</vt:lpstr>
      <vt:lpstr>Objectif de la séance</vt:lpstr>
      <vt:lpstr>Présentation PowerPoint</vt:lpstr>
      <vt:lpstr>Deux mots sont synonymes s’ils sont de sens voisin.</vt:lpstr>
      <vt:lpstr>Présentation PowerPoint</vt:lpstr>
      <vt:lpstr>Des mots de sens contraires sont appelés des antonymes</vt:lpstr>
      <vt:lpstr>Présentation PowerPoint</vt:lpstr>
      <vt:lpstr>Des mots qui se prononcent de la même façon mais dont le sens est différent sont des homonymes.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Monhard mallory</cp:lastModifiedBy>
  <cp:revision>68</cp:revision>
  <dcterms:created xsi:type="dcterms:W3CDTF">2014-04-03T15:57:20Z</dcterms:created>
  <dcterms:modified xsi:type="dcterms:W3CDTF">2016-01-28T05:27:39Z</dcterms:modified>
</cp:coreProperties>
</file>