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7" r:id="rId3"/>
    <p:sldId id="256" r:id="rId4"/>
    <p:sldId id="258" r:id="rId5"/>
    <p:sldId id="288" r:id="rId6"/>
    <p:sldId id="287" r:id="rId7"/>
    <p:sldId id="290" r:id="rId8"/>
    <p:sldId id="291" r:id="rId9"/>
    <p:sldId id="292" r:id="rId10"/>
    <p:sldId id="293" r:id="rId11"/>
    <p:sldId id="294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886FB-8694-428F-A2B5-37FAA3DE146F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A62B6-46ED-4FAE-B243-430307AAB9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239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256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0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8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11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942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91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77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50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1330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3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03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692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824036" y="3923015"/>
            <a:ext cx="3344981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3808271" y="2587843"/>
            <a:ext cx="7697445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4453079" y="3015792"/>
            <a:ext cx="6462717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4267332" y="4766917"/>
            <a:ext cx="6448608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1284390" y="5061540"/>
            <a:ext cx="2624713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>
                <a:solidFill>
                  <a:srgbClr val="A63212"/>
                </a:solidFill>
              </a:rPr>
              <a:pPr/>
              <a:t>15/11/2018</a:t>
            </a:fld>
            <a:endParaRPr lang="fr-FR">
              <a:solidFill>
                <a:srgbClr val="A632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863457" y="4135346"/>
            <a:ext cx="2781175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>
              <a:solidFill>
                <a:srgbClr val="4E66B2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2641919" y="5509809"/>
            <a:ext cx="98424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>
                <a:solidFill>
                  <a:srgbClr val="A63212">
                    <a:lumMod val="75000"/>
                  </a:srgbClr>
                </a:solidFill>
              </a:rPr>
              <a:pPr/>
              <a:t>‹N°›</a:t>
            </a:fld>
            <a:endParaRPr lang="fr-FR">
              <a:solidFill>
                <a:srgbClr val="A63212">
                  <a:lumMod val="75000"/>
                </a:srgbClr>
              </a:solidFill>
            </a:endParaRPr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12192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6758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15/11/2018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220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97994"/>
            <a:ext cx="1072191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754403"/>
            <a:ext cx="99568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15/11/2018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33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15/11/2018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21664" y="2039112"/>
            <a:ext cx="48768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039112"/>
            <a:ext cx="48768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67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4" y="2038389"/>
            <a:ext cx="402336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54788" y="2038387"/>
            <a:ext cx="4019611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15/11/2018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5244850" y="4281003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5234482" y="3316841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121664" y="2743199"/>
            <a:ext cx="402336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7059168" y="2743200"/>
            <a:ext cx="402336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81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15/11/2018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216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15/11/2018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531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87082"/>
            <a:ext cx="4011084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33" y="835428"/>
            <a:ext cx="6265827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041" y="3408421"/>
            <a:ext cx="4011084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15/11/2018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797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191206"/>
            <a:ext cx="37084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0" y="4669655"/>
            <a:ext cx="1072192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840736" y="594360"/>
            <a:ext cx="6498336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416153"/>
            <a:ext cx="89408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15/11/2018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442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15/11/2018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6707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50279"/>
            <a:ext cx="261776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40" y="838199"/>
            <a:ext cx="787712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15/11/2018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26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502AB-836B-4E49-8605-3BEEA4E695C3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F3073-E043-402C-88E8-A5435BF34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00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40" y="436563"/>
            <a:ext cx="1072192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038388"/>
            <a:ext cx="99568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4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15/11/2018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488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16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2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360000">
            <a:off x="4635592" y="3527266"/>
            <a:ext cx="5658364" cy="1599722"/>
          </a:xfrm>
        </p:spPr>
        <p:txBody>
          <a:bodyPr/>
          <a:lstStyle/>
          <a:p>
            <a:r>
              <a:rPr lang="fr-FR" sz="4000" b="1" dirty="0">
                <a:latin typeface="Fontastique" pitchFamily="2" charset="0"/>
                <a:ea typeface="Fontastique" pitchFamily="2" charset="0"/>
              </a:rPr>
              <a:t>Orthographe: </a:t>
            </a:r>
            <a:r>
              <a:rPr lang="fr-FR" sz="4000" dirty="0">
                <a:latin typeface="Fontastique" pitchFamily="2" charset="0"/>
                <a:ea typeface="Fontastique" pitchFamily="2" charset="0"/>
              </a:rPr>
              <a:t>règles d’orthographe lexicale</a:t>
            </a:r>
          </a:p>
        </p:txBody>
      </p:sp>
      <p:sp>
        <p:nvSpPr>
          <p:cNvPr id="4" name="ZoneTexte 3"/>
          <p:cNvSpPr txBox="1"/>
          <p:nvPr/>
        </p:nvSpPr>
        <p:spPr>
          <a:xfrm rot="20575078">
            <a:off x="611112" y="4702250"/>
            <a:ext cx="3957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prstClr val="black"/>
                </a:solidFill>
                <a:latin typeface="Trebuchet MS" panose="020B0603020202020204" pitchFamily="34" charset="0"/>
              </a:rPr>
              <a:t>orthographe</a:t>
            </a:r>
          </a:p>
        </p:txBody>
      </p:sp>
    </p:spTree>
    <p:extLst>
      <p:ext uri="{BB962C8B-B14F-4D97-AF65-F5344CB8AC3E}">
        <p14:creationId xmlns:p14="http://schemas.microsoft.com/office/powerpoint/2010/main" val="97613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705">
        <p:cut/>
      </p:transition>
    </mc:Choice>
    <mc:Fallback xmlns="">
      <p:transition advTm="2705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>
                <a:latin typeface="Austie Bost Chunky Description" panose="02000506000000020003" pitchFamily="2" charset="0"/>
              </a:rPr>
              <a:t>Objectif de la séance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63641" y="2163651"/>
            <a:ext cx="1052203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 Aujourd’hui, nous allons travailler en </a:t>
            </a:r>
            <a:r>
              <a:rPr lang="fr-FR" sz="2800" dirty="0">
                <a:solidFill>
                  <a:srgbClr val="0070C0"/>
                </a:solidFill>
              </a:rPr>
              <a:t>orthographe</a:t>
            </a:r>
            <a:r>
              <a:rPr lang="fr-FR" sz="2800" dirty="0"/>
              <a:t>. Nous allons :</a:t>
            </a:r>
          </a:p>
          <a:p>
            <a:pPr marL="457200" indent="-457200">
              <a:buFontTx/>
              <a:buChar char="-"/>
            </a:pPr>
            <a:r>
              <a:rPr lang="fr-FR" sz="2800" dirty="0"/>
              <a:t>Apprendre à </a:t>
            </a:r>
            <a:r>
              <a:rPr lang="fr-FR" sz="2800" b="1" dirty="0">
                <a:solidFill>
                  <a:srgbClr val="0070C0"/>
                </a:solidFill>
              </a:rPr>
              <a:t>orthographier les mots terminés par le son [j]</a:t>
            </a:r>
          </a:p>
          <a:p>
            <a:pPr marL="457200" indent="-457200">
              <a:buFontTx/>
              <a:buChar char="-"/>
            </a:pPr>
            <a:r>
              <a:rPr lang="fr-FR" sz="2800" dirty="0"/>
              <a:t>Apprendre à orthographier les </a:t>
            </a:r>
            <a:r>
              <a:rPr lang="fr-FR" sz="2800" b="1" dirty="0">
                <a:solidFill>
                  <a:srgbClr val="0070C0"/>
                </a:solidFill>
              </a:rPr>
              <a:t>noms terminés par le son [</a:t>
            </a:r>
            <a:r>
              <a:rPr lang="fr-FR" sz="2800" b="1" dirty="0" err="1">
                <a:solidFill>
                  <a:srgbClr val="0070C0"/>
                </a:solidFill>
              </a:rPr>
              <a:t>war</a:t>
            </a:r>
            <a:r>
              <a:rPr lang="fr-FR" sz="2800" b="1" dirty="0">
                <a:solidFill>
                  <a:srgbClr val="0070C0"/>
                </a:solidFill>
              </a:rPr>
              <a:t>]</a:t>
            </a:r>
          </a:p>
          <a:p>
            <a:pPr marL="457200" indent="-457200">
              <a:buFontTx/>
              <a:buChar char="-"/>
            </a:pPr>
            <a:r>
              <a:rPr lang="fr-FR" sz="2800" dirty="0"/>
              <a:t>Apprendre à orthographier les </a:t>
            </a:r>
            <a:r>
              <a:rPr lang="fr-FR" sz="2800" b="1" dirty="0">
                <a:solidFill>
                  <a:srgbClr val="0070C0"/>
                </a:solidFill>
              </a:rPr>
              <a:t>mots terminés par le son [</a:t>
            </a:r>
            <a:r>
              <a:rPr lang="fr-FR" sz="2800" b="1" dirty="0" err="1">
                <a:solidFill>
                  <a:srgbClr val="0070C0"/>
                </a:solidFill>
              </a:rPr>
              <a:t>oer</a:t>
            </a:r>
            <a:r>
              <a:rPr lang="fr-FR" sz="2800" b="1" dirty="0">
                <a:solidFill>
                  <a:srgbClr val="0070C0"/>
                </a:solidFill>
              </a:rPr>
              <a:t>]</a:t>
            </a:r>
            <a:endParaRPr lang="fr-FR" sz="28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73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901522" y="1740944"/>
            <a:ext cx="9244312" cy="13542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3200" dirty="0"/>
              <a:t>Dans quelle matière allons-nous travailler ?</a:t>
            </a:r>
          </a:p>
          <a:p>
            <a:r>
              <a:rPr lang="fr-FR" sz="3200" dirty="0"/>
              <a:t>Qu’allons-nous apprendre ?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2103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fr-FR" sz="6600" dirty="0">
                <a:latin typeface="Austie Bost Chunky Description" panose="02000506000000020003" pitchFamily="2" charset="0"/>
              </a:rPr>
              <a:t>Les noms terminés par le son [j]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49459" y="1833611"/>
            <a:ext cx="10522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Les noms </a:t>
            </a:r>
            <a:r>
              <a:rPr lang="fr-FR" sz="2800" u="sng" dirty="0">
                <a:solidFill>
                  <a:srgbClr val="FF0000"/>
                </a:solidFill>
              </a:rPr>
              <a:t>masculins</a:t>
            </a:r>
            <a:r>
              <a:rPr lang="fr-FR" sz="2800" dirty="0">
                <a:solidFill>
                  <a:srgbClr val="FF0000"/>
                </a:solidFill>
              </a:rPr>
              <a:t> qui se terminent par le son [j] s’écrivent - </a:t>
            </a:r>
            <a:r>
              <a:rPr lang="fr-FR" sz="3200" b="1" dirty="0">
                <a:solidFill>
                  <a:srgbClr val="FF0000"/>
                </a:solidFill>
              </a:rPr>
              <a:t>il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067874" y="2446104"/>
            <a:ext cx="6724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rgbClr val="0070C0"/>
                </a:solidFill>
              </a:rPr>
              <a:t>Le bétail– un écureuil – un chandail …</a:t>
            </a:r>
            <a:endParaRPr lang="fr-FR" i="1" dirty="0">
              <a:solidFill>
                <a:srgbClr val="0070C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296472" y="4012696"/>
            <a:ext cx="6724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rgbClr val="0070C0"/>
                </a:solidFill>
              </a:rPr>
              <a:t>la paille – une fouille – une abeille…</a:t>
            </a:r>
            <a:endParaRPr lang="fr-FR" i="1" dirty="0">
              <a:solidFill>
                <a:srgbClr val="0070C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49459" y="3530719"/>
            <a:ext cx="10208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Les noms </a:t>
            </a:r>
            <a:r>
              <a:rPr lang="fr-FR" sz="2800" u="sng" dirty="0">
                <a:solidFill>
                  <a:srgbClr val="FF0000"/>
                </a:solidFill>
              </a:rPr>
              <a:t>féminins</a:t>
            </a:r>
            <a:r>
              <a:rPr lang="fr-FR" sz="2800" dirty="0">
                <a:solidFill>
                  <a:srgbClr val="FF0000"/>
                </a:solidFill>
              </a:rPr>
              <a:t> qui se terminent par le son [j] s’écrivent - </a:t>
            </a:r>
            <a:r>
              <a:rPr lang="fr-FR" sz="3200" b="1" dirty="0" err="1">
                <a:solidFill>
                  <a:srgbClr val="FF0000"/>
                </a:solidFill>
              </a:rPr>
              <a:t>ille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49459" y="4750773"/>
            <a:ext cx="105220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 Exceptions : Quelques noms masculins s’écrivent –</a:t>
            </a:r>
            <a:r>
              <a:rPr lang="fr-FR" sz="2800" dirty="0" err="1"/>
              <a:t>ille</a:t>
            </a:r>
            <a:r>
              <a:rPr lang="fr-FR" sz="2800" dirty="0"/>
              <a:t> :</a:t>
            </a:r>
          </a:p>
          <a:p>
            <a:r>
              <a:rPr lang="fr-FR" sz="2800" i="1" dirty="0">
                <a:solidFill>
                  <a:srgbClr val="0070C0"/>
                </a:solidFill>
              </a:rPr>
              <a:t>un gorille, un portefeuille, du chèvrefeuille, un millefeuille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834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1" grpId="0"/>
      <p:bldP spid="14" grpId="0"/>
      <p:bldP spid="17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901521" y="1740944"/>
            <a:ext cx="10406129" cy="28315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3200" dirty="0"/>
              <a:t>Complète avec </a:t>
            </a:r>
            <a:r>
              <a:rPr lang="mr-IN" sz="3200" dirty="0"/>
              <a:t>–</a:t>
            </a:r>
            <a:r>
              <a:rPr lang="fr-FR" sz="3200" dirty="0"/>
              <a:t>il ou </a:t>
            </a:r>
            <a:r>
              <a:rPr lang="mr-IN" sz="3200" dirty="0"/>
              <a:t>–</a:t>
            </a:r>
            <a:r>
              <a:rPr lang="fr-FR" sz="3200" dirty="0" err="1"/>
              <a:t>ille</a:t>
            </a:r>
            <a:endParaRPr lang="fr-FR" sz="3200" dirty="0"/>
          </a:p>
          <a:p>
            <a:r>
              <a:rPr lang="fr-FR" sz="3200" dirty="0"/>
              <a:t>Le </a:t>
            </a:r>
            <a:r>
              <a:rPr lang="fr-FR" sz="3200" dirty="0" err="1"/>
              <a:t>trava</a:t>
            </a:r>
            <a:r>
              <a:rPr lang="fr-FR" sz="3200" dirty="0"/>
              <a:t>….. – un </a:t>
            </a:r>
            <a:r>
              <a:rPr lang="fr-FR" sz="3200" dirty="0" err="1"/>
              <a:t>gor</a:t>
            </a:r>
            <a:r>
              <a:rPr lang="fr-FR" sz="3200" dirty="0"/>
              <a:t>……. – le somme…… - la vola…… - une </a:t>
            </a:r>
            <a:r>
              <a:rPr lang="fr-FR" sz="3200" dirty="0" err="1"/>
              <a:t>grose</a:t>
            </a:r>
            <a:r>
              <a:rPr lang="fr-FR" sz="3200" dirty="0"/>
              <a:t>…… - un </a:t>
            </a:r>
            <a:r>
              <a:rPr lang="fr-FR" sz="3200" dirty="0" err="1"/>
              <a:t>chevreu</a:t>
            </a:r>
            <a:r>
              <a:rPr lang="fr-FR" sz="3200" dirty="0"/>
              <a:t>…… - une </a:t>
            </a:r>
            <a:r>
              <a:rPr lang="fr-FR" sz="3200" dirty="0" err="1"/>
              <a:t>bata</a:t>
            </a:r>
            <a:r>
              <a:rPr lang="fr-FR" sz="3200" dirty="0"/>
              <a:t>……. – un </a:t>
            </a:r>
            <a:r>
              <a:rPr lang="fr-FR" sz="3200" dirty="0" err="1"/>
              <a:t>écureu</a:t>
            </a:r>
            <a:r>
              <a:rPr lang="fr-FR" sz="3200" dirty="0"/>
              <a:t>….. – un </a:t>
            </a:r>
            <a:r>
              <a:rPr lang="fr-FR" sz="3200" dirty="0" err="1"/>
              <a:t>portefeu</a:t>
            </a:r>
            <a:r>
              <a:rPr lang="fr-FR" sz="3200" dirty="0"/>
              <a:t>…… - une broussa…..</a:t>
            </a:r>
          </a:p>
          <a:p>
            <a:endParaRPr lang="fr-FR" sz="3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825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fr-FR" sz="6600" dirty="0">
                <a:latin typeface="Austie Bost Chunky Description" panose="02000506000000020003" pitchFamily="2" charset="0"/>
              </a:rPr>
              <a:t>Les noms terminés par le son [</a:t>
            </a:r>
            <a:r>
              <a:rPr lang="fr-FR" sz="6600" dirty="0" err="1">
                <a:latin typeface="Austie Bost Chunky Description" panose="02000506000000020003" pitchFamily="2" charset="0"/>
              </a:rPr>
              <a:t>oer</a:t>
            </a:r>
            <a:r>
              <a:rPr lang="fr-FR" sz="6600" dirty="0">
                <a:latin typeface="Austie Bost Chunky Description" panose="02000506000000020003" pitchFamily="2" charset="0"/>
              </a:rPr>
              <a:t>]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49459" y="1833611"/>
            <a:ext cx="105220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Les noms </a:t>
            </a:r>
            <a:r>
              <a:rPr lang="fr-FR" sz="2800" u="sng" dirty="0">
                <a:solidFill>
                  <a:srgbClr val="FF0000"/>
                </a:solidFill>
              </a:rPr>
              <a:t>masculins et féminins</a:t>
            </a:r>
            <a:r>
              <a:rPr lang="fr-FR" sz="2800" dirty="0">
                <a:solidFill>
                  <a:srgbClr val="FF0000"/>
                </a:solidFill>
              </a:rPr>
              <a:t> qui se terminent par le son [</a:t>
            </a:r>
            <a:r>
              <a:rPr lang="fr-FR" sz="2800" dirty="0" err="1">
                <a:solidFill>
                  <a:srgbClr val="FF0000"/>
                </a:solidFill>
              </a:rPr>
              <a:t>oer</a:t>
            </a:r>
            <a:r>
              <a:rPr lang="fr-FR" sz="2800" dirty="0">
                <a:solidFill>
                  <a:srgbClr val="FF0000"/>
                </a:solidFill>
              </a:rPr>
              <a:t>] s’écrivent - </a:t>
            </a:r>
            <a:r>
              <a:rPr lang="fr-FR" sz="3200" b="1" dirty="0" err="1">
                <a:solidFill>
                  <a:srgbClr val="FF0000"/>
                </a:solidFill>
              </a:rPr>
              <a:t>eur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84944" y="3167390"/>
            <a:ext cx="998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rgbClr val="0070C0"/>
                </a:solidFill>
              </a:rPr>
              <a:t>La chandeleur – la peur – un radiateur – une fleur – un ordinateur</a:t>
            </a:r>
            <a:endParaRPr lang="fr-FR" i="1" dirty="0">
              <a:solidFill>
                <a:srgbClr val="0070C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84944" y="4179273"/>
            <a:ext cx="105220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 Exceptions : Quelques noms en [</a:t>
            </a:r>
            <a:r>
              <a:rPr lang="fr-FR" sz="2800" dirty="0" err="1"/>
              <a:t>oer</a:t>
            </a:r>
            <a:r>
              <a:rPr lang="fr-FR" sz="2800" dirty="0"/>
              <a:t>] s’écrivent –</a:t>
            </a:r>
            <a:r>
              <a:rPr lang="fr-FR" sz="2800" dirty="0" err="1"/>
              <a:t>eure</a:t>
            </a:r>
            <a:r>
              <a:rPr lang="fr-FR" sz="2800" dirty="0"/>
              <a:t> :</a:t>
            </a:r>
          </a:p>
          <a:p>
            <a:r>
              <a:rPr lang="fr-FR" sz="2800" i="1" dirty="0">
                <a:solidFill>
                  <a:srgbClr val="0070C0"/>
                </a:solidFill>
              </a:rPr>
              <a:t>Une heure – la demeure – le beurre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59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1" grpId="0"/>
      <p:bldP spid="14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901521" y="1740944"/>
            <a:ext cx="10406129" cy="23391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3200" dirty="0"/>
              <a:t>Complète avec </a:t>
            </a:r>
            <a:r>
              <a:rPr lang="mr-IN" sz="3200" dirty="0"/>
              <a:t>–</a:t>
            </a:r>
            <a:r>
              <a:rPr lang="fr-FR" sz="3200" dirty="0" err="1"/>
              <a:t>eur</a:t>
            </a:r>
            <a:r>
              <a:rPr lang="fr-FR" sz="3200" dirty="0"/>
              <a:t> ou </a:t>
            </a:r>
            <a:r>
              <a:rPr lang="mr-IN" sz="3200" dirty="0"/>
              <a:t>–</a:t>
            </a:r>
            <a:r>
              <a:rPr lang="fr-FR" sz="3200" dirty="0" err="1"/>
              <a:t>eure</a:t>
            </a:r>
            <a:endParaRPr lang="fr-FR" sz="3200" dirty="0"/>
          </a:p>
          <a:p>
            <a:r>
              <a:rPr lang="fr-FR" sz="3200" dirty="0" err="1"/>
              <a:t>L’h</a:t>
            </a:r>
            <a:r>
              <a:rPr lang="fr-FR" sz="3200" dirty="0"/>
              <a:t>…………… - la </a:t>
            </a:r>
            <a:r>
              <a:rPr lang="fr-FR" sz="3200" dirty="0" err="1"/>
              <a:t>cand</a:t>
            </a:r>
            <a:r>
              <a:rPr lang="fr-FR" sz="3200" dirty="0"/>
              <a:t>…… - la </a:t>
            </a:r>
            <a:r>
              <a:rPr lang="fr-FR" sz="3200" dirty="0" err="1"/>
              <a:t>stup</a:t>
            </a:r>
            <a:r>
              <a:rPr lang="fr-FR" sz="3200" dirty="0"/>
              <a:t>……. – un </a:t>
            </a:r>
            <a:r>
              <a:rPr lang="fr-FR" sz="3200" dirty="0" err="1"/>
              <a:t>fact</a:t>
            </a:r>
            <a:r>
              <a:rPr lang="fr-FR" sz="3200" dirty="0"/>
              <a:t>….. – la </a:t>
            </a:r>
            <a:r>
              <a:rPr lang="fr-FR" sz="3200" dirty="0" err="1"/>
              <a:t>dem</a:t>
            </a:r>
            <a:r>
              <a:rPr lang="fr-FR" sz="3200" dirty="0"/>
              <a:t>….. – un </a:t>
            </a:r>
            <a:r>
              <a:rPr lang="fr-FR" sz="3200" dirty="0" err="1"/>
              <a:t>ordinat</a:t>
            </a:r>
            <a:r>
              <a:rPr lang="fr-FR" sz="3200" dirty="0"/>
              <a:t>…… - une </a:t>
            </a:r>
            <a:r>
              <a:rPr lang="fr-FR" sz="3200" dirty="0" err="1"/>
              <a:t>terr</a:t>
            </a:r>
            <a:r>
              <a:rPr lang="fr-FR" sz="3200" dirty="0"/>
              <a:t>….. – la </a:t>
            </a:r>
            <a:r>
              <a:rPr lang="fr-FR" sz="3200" dirty="0" err="1"/>
              <a:t>fray</a:t>
            </a:r>
            <a:r>
              <a:rPr lang="fr-FR" sz="3200" dirty="0"/>
              <a:t>…… - un ment….</a:t>
            </a:r>
          </a:p>
          <a:p>
            <a:endParaRPr lang="fr-FR" sz="3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2109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fr-FR" sz="6600" dirty="0">
                <a:latin typeface="Austie Bost Chunky Description" panose="02000506000000020003" pitchFamily="2" charset="0"/>
              </a:rPr>
              <a:t>Les noms terminés par le son [</a:t>
            </a:r>
            <a:r>
              <a:rPr lang="fr-FR" sz="6600" dirty="0" err="1">
                <a:latin typeface="Austie Bost Chunky Description" panose="02000506000000020003" pitchFamily="2" charset="0"/>
              </a:rPr>
              <a:t>war</a:t>
            </a:r>
            <a:r>
              <a:rPr lang="fr-FR" sz="6600" dirty="0">
                <a:latin typeface="Austie Bost Chunky Description" panose="02000506000000020003" pitchFamily="2" charset="0"/>
              </a:rPr>
              <a:t>]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49459" y="1833611"/>
            <a:ext cx="10522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Les noms </a:t>
            </a:r>
            <a:r>
              <a:rPr lang="fr-FR" sz="2800" u="sng" dirty="0">
                <a:solidFill>
                  <a:srgbClr val="FF0000"/>
                </a:solidFill>
              </a:rPr>
              <a:t>masculins</a:t>
            </a:r>
            <a:r>
              <a:rPr lang="fr-FR" sz="2800" dirty="0">
                <a:solidFill>
                  <a:srgbClr val="FF0000"/>
                </a:solidFill>
              </a:rPr>
              <a:t> qui se terminent par le son [</a:t>
            </a:r>
            <a:r>
              <a:rPr lang="fr-FR" sz="2800" dirty="0" err="1">
                <a:solidFill>
                  <a:srgbClr val="FF0000"/>
                </a:solidFill>
              </a:rPr>
              <a:t>war</a:t>
            </a:r>
            <a:r>
              <a:rPr lang="fr-FR" sz="2800" dirty="0">
                <a:solidFill>
                  <a:srgbClr val="FF0000"/>
                </a:solidFill>
              </a:rPr>
              <a:t>] s’écrivent - </a:t>
            </a:r>
            <a:r>
              <a:rPr lang="fr-FR" sz="3200" b="1" dirty="0" err="1">
                <a:solidFill>
                  <a:srgbClr val="FF0000"/>
                </a:solidFill>
              </a:rPr>
              <a:t>oir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67874" y="2446104"/>
            <a:ext cx="6724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rgbClr val="0070C0"/>
                </a:solidFill>
              </a:rPr>
              <a:t>Un tiroir – un abreuvoir – un égouttoir…</a:t>
            </a:r>
            <a:endParaRPr lang="fr-FR" i="1" dirty="0">
              <a:solidFill>
                <a:srgbClr val="0070C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67874" y="4110503"/>
            <a:ext cx="6724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rgbClr val="0070C0"/>
                </a:solidFill>
              </a:rPr>
              <a:t>Une foire – une bouilloire - …</a:t>
            </a:r>
            <a:endParaRPr lang="fr-FR" i="1" dirty="0">
              <a:solidFill>
                <a:srgbClr val="0070C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49459" y="3408678"/>
            <a:ext cx="10208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Les noms </a:t>
            </a:r>
            <a:r>
              <a:rPr lang="fr-FR" sz="2800" u="sng" dirty="0">
                <a:solidFill>
                  <a:srgbClr val="FF0000"/>
                </a:solidFill>
              </a:rPr>
              <a:t>féminins</a:t>
            </a:r>
            <a:r>
              <a:rPr lang="fr-FR" sz="2800" dirty="0">
                <a:solidFill>
                  <a:srgbClr val="FF0000"/>
                </a:solidFill>
              </a:rPr>
              <a:t> qui se terminent par le son [</a:t>
            </a:r>
            <a:r>
              <a:rPr lang="fr-FR" sz="2800" dirty="0" err="1">
                <a:solidFill>
                  <a:srgbClr val="FF0000"/>
                </a:solidFill>
              </a:rPr>
              <a:t>war</a:t>
            </a:r>
            <a:r>
              <a:rPr lang="fr-FR" sz="2800" dirty="0">
                <a:solidFill>
                  <a:srgbClr val="FF0000"/>
                </a:solidFill>
              </a:rPr>
              <a:t>] s’écrivent - </a:t>
            </a:r>
            <a:r>
              <a:rPr lang="fr-FR" sz="3200" b="1" dirty="0" err="1">
                <a:solidFill>
                  <a:srgbClr val="FF0000"/>
                </a:solidFill>
              </a:rPr>
              <a:t>oire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49459" y="4750773"/>
            <a:ext cx="105220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 Exceptions : Quelques noms masculins s’écrivent –</a:t>
            </a:r>
            <a:r>
              <a:rPr lang="fr-FR" sz="2800" dirty="0" err="1"/>
              <a:t>oire</a:t>
            </a:r>
            <a:r>
              <a:rPr lang="fr-FR" sz="2800" dirty="0"/>
              <a:t> :</a:t>
            </a:r>
          </a:p>
          <a:p>
            <a:r>
              <a:rPr lang="fr-FR" sz="2800" i="1" dirty="0">
                <a:solidFill>
                  <a:srgbClr val="0070C0"/>
                </a:solidFill>
              </a:rPr>
              <a:t>un laboratoire, l’observatoire, un réfectoire, le territoire, le conservatoire, un pourboire, un répertoire, un accessoire …</a:t>
            </a:r>
          </a:p>
        </p:txBody>
      </p:sp>
    </p:spTree>
    <p:extLst>
      <p:ext uri="{BB962C8B-B14F-4D97-AF65-F5344CB8AC3E}">
        <p14:creationId xmlns:p14="http://schemas.microsoft.com/office/powerpoint/2010/main" val="163503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1" grpId="0"/>
      <p:bldP spid="14" grpId="0"/>
      <p:bldP spid="17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901521" y="1740944"/>
            <a:ext cx="10406129" cy="23391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3200" dirty="0"/>
              <a:t>Complète avec </a:t>
            </a:r>
            <a:r>
              <a:rPr lang="mr-IN" sz="3200" dirty="0"/>
              <a:t>–</a:t>
            </a:r>
            <a:r>
              <a:rPr lang="fr-FR" sz="3200" dirty="0" err="1"/>
              <a:t>oir</a:t>
            </a:r>
            <a:r>
              <a:rPr lang="fr-FR" sz="3200" dirty="0"/>
              <a:t> ou </a:t>
            </a:r>
            <a:r>
              <a:rPr lang="mr-IN" sz="3200" dirty="0"/>
              <a:t>–</a:t>
            </a:r>
            <a:r>
              <a:rPr lang="fr-FR" sz="3200" dirty="0" err="1"/>
              <a:t>oire</a:t>
            </a:r>
            <a:endParaRPr lang="fr-FR" sz="3200" dirty="0"/>
          </a:p>
          <a:p>
            <a:r>
              <a:rPr lang="fr-FR" sz="3200" dirty="0"/>
              <a:t>Un lav….. – un </a:t>
            </a:r>
            <a:r>
              <a:rPr lang="fr-FR" sz="3200" dirty="0" err="1"/>
              <a:t>laborat</a:t>
            </a:r>
            <a:r>
              <a:rPr lang="fr-FR" sz="3200" dirty="0"/>
              <a:t>…. – un man….- une mange….. – une f…..- un territ….. – un </a:t>
            </a:r>
            <a:r>
              <a:rPr lang="fr-FR" sz="3200" dirty="0" err="1"/>
              <a:t>réfect</a:t>
            </a:r>
            <a:r>
              <a:rPr lang="fr-FR" sz="3200" dirty="0"/>
              <a:t>…. – un tir…. – un </a:t>
            </a:r>
            <a:r>
              <a:rPr lang="fr-FR" sz="3200" dirty="0" err="1"/>
              <a:t>sav</a:t>
            </a:r>
            <a:r>
              <a:rPr lang="fr-FR" sz="3200" dirty="0"/>
              <a:t>….</a:t>
            </a:r>
          </a:p>
          <a:p>
            <a:endParaRPr lang="fr-FR" sz="3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2575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1">
            <a:extLst>
              <a:ext uri="{FF2B5EF4-FFF2-40B4-BE49-F238E27FC236}">
                <a16:creationId xmlns:a16="http://schemas.microsoft.com/office/drawing/2014/main" id="{BEFB7FE4-3407-544B-92EB-D99B689AE6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>
                <a:latin typeface="Austie Bost Chunky Description" panose="02000506000000020003" pitchFamily="2" charset="0"/>
              </a:rPr>
              <a:t>En résumé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EAF7E5-C7E0-A647-BB8E-F9C068287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319" y="1347469"/>
            <a:ext cx="8798560" cy="488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6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424</Words>
  <Application>Microsoft Macintosh PowerPoint</Application>
  <PresentationFormat>Grand écran</PresentationFormat>
  <Paragraphs>36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Arial</vt:lpstr>
      <vt:lpstr>Austie Bost Chunky Description</vt:lpstr>
      <vt:lpstr>Calibri</vt:lpstr>
      <vt:lpstr>Calibri Light</vt:lpstr>
      <vt:lpstr>Cambria</vt:lpstr>
      <vt:lpstr>Fontastique</vt:lpstr>
      <vt:lpstr>Rage Italic</vt:lpstr>
      <vt:lpstr>Trebuchet MS</vt:lpstr>
      <vt:lpstr>Thème Office</vt:lpstr>
      <vt:lpstr>Sketchbook</vt:lpstr>
      <vt:lpstr>Orthographe: règles d’orthographe lexicale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rentrée</dc:title>
  <dc:creator>Monhard mallory</dc:creator>
  <cp:lastModifiedBy>Mallory Monhard</cp:lastModifiedBy>
  <cp:revision>27</cp:revision>
  <dcterms:created xsi:type="dcterms:W3CDTF">2014-09-09T16:27:48Z</dcterms:created>
  <dcterms:modified xsi:type="dcterms:W3CDTF">2018-11-15T05:41:29Z</dcterms:modified>
</cp:coreProperties>
</file>