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handoutMasterIdLst>
    <p:handoutMasterId r:id="rId12"/>
  </p:handoutMasterIdLst>
  <p:sldIdLst>
    <p:sldId id="256" r:id="rId2"/>
    <p:sldId id="257" r:id="rId3"/>
    <p:sldId id="258" r:id="rId4"/>
    <p:sldId id="268" r:id="rId5"/>
    <p:sldId id="272" r:id="rId6"/>
    <p:sldId id="260" r:id="rId7"/>
    <p:sldId id="273" r:id="rId8"/>
    <p:sldId id="267" r:id="rId9"/>
    <p:sldId id="274" r:id="rId10"/>
    <p:sldId id="26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38D"/>
    <a:srgbClr val="F8D261"/>
    <a:srgbClr val="23ACC2"/>
    <a:srgbClr val="007E9E"/>
    <a:srgbClr val="FB730E"/>
    <a:srgbClr val="E72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5865"/>
  </p:normalViewPr>
  <p:slideViewPr>
    <p:cSldViewPr snapToGrid="0">
      <p:cViewPr>
        <p:scale>
          <a:sx n="88" d="100"/>
          <a:sy n="88" d="100"/>
        </p:scale>
        <p:origin x="28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6D8CADF-E0EC-2E3C-1421-2242C4789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A783AF-7F12-7D3D-0DB7-B0B6994B75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AD379-7CC8-CE40-B8A8-7628F4B1B48F}" type="datetimeFigureOut">
              <a:rPr lang="fr-FR" smtClean="0"/>
              <a:t>24/08/2022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3A4228-BA28-6A42-3865-4CC41B4BA7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56AA2E-647F-D657-DE74-BA34AFC3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94A7F-E4A4-CE4E-99EA-48902D98C8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449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2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2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18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0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80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8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1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2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2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6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85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kladata.com/UA0e8PH5-MM9LMUImekH04pB2_Y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E72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02EED266-7AE8-0488-A79E-00617531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5390564" y="-23492"/>
            <a:ext cx="6858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F5B380B-A3E5-2231-CD3D-F165D565C2B9}"/>
              </a:ext>
            </a:extLst>
          </p:cNvPr>
          <p:cNvSpPr txBox="1"/>
          <p:nvPr/>
        </p:nvSpPr>
        <p:spPr>
          <a:xfrm>
            <a:off x="343756" y="5373387"/>
            <a:ext cx="4703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Repérer les marques morpho-syntaxiques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15EAAA-A626-815D-09D1-A8980EDD3295}"/>
              </a:ext>
            </a:extLst>
          </p:cNvPr>
          <p:cNvSpPr txBox="1"/>
          <p:nvPr/>
        </p:nvSpPr>
        <p:spPr>
          <a:xfrm>
            <a:off x="7556908" y="6512160"/>
            <a:ext cx="31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www.laclassedemallory.net</a:t>
            </a:r>
          </a:p>
        </p:txBody>
      </p:sp>
      <p:pic>
        <p:nvPicPr>
          <p:cNvPr id="2" name="Picture 2" descr="PHOTO-2022-08-08-09-03-11">
            <a:hlinkClick r:id="rId3"/>
            <a:extLst>
              <a:ext uri="{FF2B5EF4-FFF2-40B4-BE49-F238E27FC236}">
                <a16:creationId xmlns:a16="http://schemas.microsoft.com/office/drawing/2014/main" id="{C22F55E2-ECFD-0CBC-C35B-A11EB924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29" y="425766"/>
            <a:ext cx="4652020" cy="242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20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Objectifs de la séance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33919" y="551330"/>
            <a:ext cx="89960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Aujourd’hui, nous allons travailler une stratégie qui doit nous 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permettre de mieux comprendre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 ce qu’on lit. 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Dreaming Outloud Pro" panose="03050502040302030504" pitchFamily="66" charset="77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Cette stratégie s’appelle : « </a:t>
            </a:r>
            <a:r>
              <a:rPr lang="fr-FR" sz="3600" b="1" dirty="0">
                <a:solidFill>
                  <a:srgbClr val="E7285E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repérer les marques morpho-syntaxiques 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Dreaming Outloud Pro" panose="03050502040302030504" pitchFamily="66" charset="77"/>
              </a:rPr>
              <a:t>»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9197788" y="4064477"/>
            <a:ext cx="3124200" cy="279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8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2712343"/>
            <a:ext cx="6532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Repérer les marques morpho-syntaxiques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1917862" y="107574"/>
            <a:ext cx="97307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Les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marques morpho-syntaxiques 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sont :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des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signes de ponctuation 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qui permettent de comprendre le texte.</a:t>
            </a:r>
          </a:p>
          <a:p>
            <a:pPr marL="457200" indent="-457200">
              <a:buFontTx/>
              <a:buChar char="-"/>
            </a:pPr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petites lettres</a:t>
            </a: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comme les « s » du pluriel, les « e » du féminin qui permettent d’inférer des informations sur ce qu’on lit.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537780" y="5287617"/>
            <a:ext cx="1788060" cy="159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4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2712343"/>
            <a:ext cx="6532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Repérer les marques morpho-syntaxiques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1917862" y="107574"/>
            <a:ext cx="973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Les</a:t>
            </a: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marques de ponctuation :</a:t>
            </a:r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566382" y="5288215"/>
            <a:ext cx="1755605" cy="15697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96E68A-089D-3935-1B76-08C60F504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447" y="1143623"/>
            <a:ext cx="3811824" cy="357290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879DCC58-ED7F-0B25-7920-24D71281BE53}"/>
              </a:ext>
            </a:extLst>
          </p:cNvPr>
          <p:cNvGrpSpPr/>
          <p:nvPr/>
        </p:nvGrpSpPr>
        <p:grpSpPr>
          <a:xfrm>
            <a:off x="6175106" y="1143623"/>
            <a:ext cx="5296265" cy="1815882"/>
            <a:chOff x="6401395" y="1154519"/>
            <a:chExt cx="5296265" cy="181588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FC8FACB-54A5-A6AE-39F8-2D8024E40207}"/>
                </a:ext>
              </a:extLst>
            </p:cNvPr>
            <p:cNvSpPr txBox="1"/>
            <p:nvPr/>
          </p:nvSpPr>
          <p:spPr>
            <a:xfrm>
              <a:off x="7599562" y="1154519"/>
              <a:ext cx="409809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Cette phrase nous incite à aller manger notre grand-mère.</a:t>
              </a:r>
            </a:p>
            <a:p>
              <a:endPara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endParaRP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C64BCD7A-4F95-F445-F1F8-A4A0EABC8F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01395" y="1466788"/>
              <a:ext cx="1198167" cy="0"/>
            </a:xfrm>
            <a:prstGeom prst="straightConnector1">
              <a:avLst/>
            </a:prstGeom>
            <a:ln w="57150">
              <a:solidFill>
                <a:srgbClr val="007E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474420E-2604-AF4A-E587-4316F8E1949F}"/>
              </a:ext>
            </a:extLst>
          </p:cNvPr>
          <p:cNvGrpSpPr/>
          <p:nvPr/>
        </p:nvGrpSpPr>
        <p:grpSpPr>
          <a:xfrm>
            <a:off x="6147919" y="3258079"/>
            <a:ext cx="5296265" cy="1815882"/>
            <a:chOff x="6401395" y="285148"/>
            <a:chExt cx="5296265" cy="1815882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9B8765E-6D47-37C4-237C-450A3678344B}"/>
                </a:ext>
              </a:extLst>
            </p:cNvPr>
            <p:cNvSpPr txBox="1"/>
            <p:nvPr/>
          </p:nvSpPr>
          <p:spPr>
            <a:xfrm>
              <a:off x="7599562" y="285148"/>
              <a:ext cx="409809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</a:rPr>
                <a:t>Cette phrase nous incite à inviter notre grand-mère à venir manger.</a:t>
              </a:r>
            </a:p>
            <a:p>
              <a:endPara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274A6665-51BB-5338-BFDD-350B5576E8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01395" y="1466788"/>
              <a:ext cx="1198167" cy="0"/>
            </a:xfrm>
            <a:prstGeom prst="straightConnector1">
              <a:avLst/>
            </a:prstGeom>
            <a:ln w="57150">
              <a:solidFill>
                <a:srgbClr val="007E9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D6AA7E0F-4983-B32C-8C3F-E1F64B335E0B}"/>
              </a:ext>
            </a:extLst>
          </p:cNvPr>
          <p:cNvSpPr txBox="1"/>
          <p:nvPr/>
        </p:nvSpPr>
        <p:spPr>
          <a:xfrm>
            <a:off x="1917862" y="5129506"/>
            <a:ext cx="9730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Les mots sont les mêmes mais </a:t>
            </a:r>
            <a:r>
              <a:rPr lang="fr-FR" sz="28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 sens est modifié par la ponctuation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31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3ACC2"/>
          </a:solidFill>
          <a:ln>
            <a:solidFill>
              <a:srgbClr val="23A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2712343"/>
            <a:ext cx="6532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Repérer les marques morpho-syntaxiques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1917862" y="107574"/>
            <a:ext cx="973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Les</a:t>
            </a: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fr-FR" sz="3600" b="1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marques du pluriel et du féminin:</a:t>
            </a:r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566382" y="5288215"/>
            <a:ext cx="1755605" cy="15697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C8FACB-54A5-A6AE-39F8-2D8024E40207}"/>
              </a:ext>
            </a:extLst>
          </p:cNvPr>
          <p:cNvSpPr txBox="1"/>
          <p:nvPr/>
        </p:nvSpPr>
        <p:spPr>
          <a:xfrm>
            <a:off x="2054304" y="987676"/>
            <a:ext cx="93853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Deux personnes se serraient dans le canot de survie. Max, épouvantée par le bruit des paquets d'eau de mer qui s'abattaient sur le canot, se mit à prier, tandis que </a:t>
            </a:r>
            <a:r>
              <a:rPr lang="fr-FR" sz="2800" dirty="0" err="1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Riri</a:t>
            </a:r>
            <a:r>
              <a:rPr lang="fr-FR" sz="2800" dirty="0">
                <a:solidFill>
                  <a:srgbClr val="23ACC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maladroit, les doigts engourdis par le froid, essayait de lancer une fusée de détresse. </a:t>
            </a:r>
          </a:p>
          <a:p>
            <a:endParaRPr lang="fr-FR" sz="2800" dirty="0">
              <a:solidFill>
                <a:srgbClr val="23ACC2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9B8765E-6D47-37C4-237C-450A3678344B}"/>
              </a:ext>
            </a:extLst>
          </p:cNvPr>
          <p:cNvSpPr txBox="1"/>
          <p:nvPr/>
        </p:nvSpPr>
        <p:spPr>
          <a:xfrm>
            <a:off x="2038981" y="3438782"/>
            <a:ext cx="40980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Ici la terminaison du mot « épouvantée » me permet de savoir que Max est une fille.</a:t>
            </a:r>
          </a:p>
          <a:p>
            <a:endParaRPr lang="fr-FR" sz="28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6AA7E0F-4983-B32C-8C3F-E1F64B335E0B}"/>
              </a:ext>
            </a:extLst>
          </p:cNvPr>
          <p:cNvSpPr txBox="1"/>
          <p:nvPr/>
        </p:nvSpPr>
        <p:spPr>
          <a:xfrm>
            <a:off x="6747002" y="3438781"/>
            <a:ext cx="3946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Ici la terminaison du mot « maladroit » me permet de savoir que </a:t>
            </a:r>
            <a:r>
              <a:rPr lang="fr-FR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Riri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est un garçon.</a:t>
            </a:r>
          </a:p>
          <a:p>
            <a:endParaRPr lang="fr-FR" sz="28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DAFD74-15A2-0BC6-FAB0-0D14845A55E3}"/>
              </a:ext>
            </a:extLst>
          </p:cNvPr>
          <p:cNvSpPr/>
          <p:nvPr/>
        </p:nvSpPr>
        <p:spPr>
          <a:xfrm>
            <a:off x="3557588" y="1514475"/>
            <a:ext cx="428625" cy="357188"/>
          </a:xfrm>
          <a:prstGeom prst="rect">
            <a:avLst/>
          </a:prstGeom>
          <a:solidFill>
            <a:srgbClr val="23ACC2">
              <a:alpha val="4431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A79340-F0A9-A656-CDF5-3996CA45EE5A}"/>
              </a:ext>
            </a:extLst>
          </p:cNvPr>
          <p:cNvSpPr/>
          <p:nvPr/>
        </p:nvSpPr>
        <p:spPr>
          <a:xfrm>
            <a:off x="2171701" y="2409801"/>
            <a:ext cx="1385888" cy="357188"/>
          </a:xfrm>
          <a:prstGeom prst="rect">
            <a:avLst/>
          </a:prstGeom>
          <a:solidFill>
            <a:srgbClr val="23ACC2">
              <a:alpha val="4431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guidée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12410" y="93175"/>
            <a:ext cx="8780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Lis les textes et à l’aide des informations surlignées, réponds à la question</a:t>
            </a:r>
            <a:r>
              <a:rPr lang="fr-FR" sz="3600" dirty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99F675-3154-58C2-5A0A-FC12BC0CC921}"/>
              </a:ext>
            </a:extLst>
          </p:cNvPr>
          <p:cNvSpPr txBox="1"/>
          <p:nvPr/>
        </p:nvSpPr>
        <p:spPr>
          <a:xfrm>
            <a:off x="2412408" y="1381591"/>
            <a:ext cx="87809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« Le roi Victor III, précise le général, attend un message de l'armée avant de lancer l'attaque. » </a:t>
            </a:r>
          </a:p>
          <a:p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Qui parle?</a:t>
            </a:r>
          </a:p>
          <a:p>
            <a:endParaRPr lang="fr-FR" sz="2400" dirty="0">
              <a:solidFill>
                <a:srgbClr val="FFC000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32D261-FD62-AD81-DEF7-4D486DDBF957}"/>
              </a:ext>
            </a:extLst>
          </p:cNvPr>
          <p:cNvSpPr/>
          <p:nvPr/>
        </p:nvSpPr>
        <p:spPr>
          <a:xfrm>
            <a:off x="5237207" y="1484241"/>
            <a:ext cx="3421017" cy="444572"/>
          </a:xfrm>
          <a:prstGeom prst="rect">
            <a:avLst/>
          </a:prstGeom>
          <a:solidFill>
            <a:srgbClr val="F8D261">
              <a:alpha val="4431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8D26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905A38-CC4A-2F1E-3173-21F18D06792D}"/>
              </a:ext>
            </a:extLst>
          </p:cNvPr>
          <p:cNvSpPr txBox="1"/>
          <p:nvPr/>
        </p:nvSpPr>
        <p:spPr>
          <a:xfrm>
            <a:off x="4391133" y="2424577"/>
            <a:ext cx="37670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C’est le général.</a:t>
            </a:r>
            <a:endParaRPr lang="fr-FR" sz="32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9F039F-10CA-37EB-8BE7-603DAEAA45CF}"/>
              </a:ext>
            </a:extLst>
          </p:cNvPr>
          <p:cNvSpPr txBox="1"/>
          <p:nvPr/>
        </p:nvSpPr>
        <p:spPr>
          <a:xfrm>
            <a:off x="2412407" y="3335146"/>
            <a:ext cx="87809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Le roi Victor III précise : «  Le général, attend un message de l'armée avant de lancer l'attaque. » </a:t>
            </a:r>
          </a:p>
          <a:p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Qui parle?</a:t>
            </a:r>
          </a:p>
          <a:p>
            <a:endParaRPr lang="fr-FR" sz="2400" dirty="0">
              <a:solidFill>
                <a:srgbClr val="FFC000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356553-1039-CB7B-564A-30F4891D59D1}"/>
              </a:ext>
            </a:extLst>
          </p:cNvPr>
          <p:cNvSpPr txBox="1"/>
          <p:nvPr/>
        </p:nvSpPr>
        <p:spPr>
          <a:xfrm>
            <a:off x="4398952" y="4363569"/>
            <a:ext cx="37670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C’est le roi.</a:t>
            </a:r>
            <a:endParaRPr lang="fr-FR" sz="32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EA8F7C-E732-B607-8D59-D238F6253C5D}"/>
              </a:ext>
            </a:extLst>
          </p:cNvPr>
          <p:cNvSpPr/>
          <p:nvPr/>
        </p:nvSpPr>
        <p:spPr>
          <a:xfrm>
            <a:off x="2464794" y="3335146"/>
            <a:ext cx="4450356" cy="594890"/>
          </a:xfrm>
          <a:prstGeom prst="rect">
            <a:avLst/>
          </a:prstGeom>
          <a:solidFill>
            <a:srgbClr val="F8D261">
              <a:alpha val="4431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8D2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/>
      <p:bldP spid="8" grpId="0"/>
      <p:bldP spid="10" grpId="0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8D261"/>
          </a:solidFill>
          <a:ln>
            <a:solidFill>
              <a:srgbClr val="F8D2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guidée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12410" y="93175"/>
            <a:ext cx="87809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Lis les textes et à l’aide des informations surlignées, réponds à la question</a:t>
            </a:r>
            <a:r>
              <a:rPr lang="fr-FR" sz="3600" dirty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99F675-3154-58C2-5A0A-FC12BC0CC921}"/>
              </a:ext>
            </a:extLst>
          </p:cNvPr>
          <p:cNvSpPr txBox="1"/>
          <p:nvPr/>
        </p:nvSpPr>
        <p:spPr>
          <a:xfrm>
            <a:off x="2412408" y="1381591"/>
            <a:ext cx="87809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«Je suis ravie de pouvoir manger l'herbe bien verte de ces alpages! » Qui parle une vache ou un taureau?</a:t>
            </a:r>
          </a:p>
          <a:p>
            <a:endParaRPr lang="fr-FR" sz="2400" dirty="0">
              <a:solidFill>
                <a:srgbClr val="FFC000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32D261-FD62-AD81-DEF7-4D486DDBF957}"/>
              </a:ext>
            </a:extLst>
          </p:cNvPr>
          <p:cNvSpPr/>
          <p:nvPr/>
        </p:nvSpPr>
        <p:spPr>
          <a:xfrm>
            <a:off x="4522790" y="1440421"/>
            <a:ext cx="334363" cy="444572"/>
          </a:xfrm>
          <a:prstGeom prst="rect">
            <a:avLst/>
          </a:prstGeom>
          <a:solidFill>
            <a:srgbClr val="F8D261">
              <a:alpha val="4431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8D26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905A38-CC4A-2F1E-3173-21F18D06792D}"/>
              </a:ext>
            </a:extLst>
          </p:cNvPr>
          <p:cNvSpPr txBox="1"/>
          <p:nvPr/>
        </p:nvSpPr>
        <p:spPr>
          <a:xfrm>
            <a:off x="8678721" y="4291469"/>
            <a:ext cx="37670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C’est un garçon.</a:t>
            </a:r>
            <a:endParaRPr lang="fr-FR" sz="32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9F039F-10CA-37EB-8BE7-603DAEAA45CF}"/>
              </a:ext>
            </a:extLst>
          </p:cNvPr>
          <p:cNvSpPr txBox="1"/>
          <p:nvPr/>
        </p:nvSpPr>
        <p:spPr>
          <a:xfrm>
            <a:off x="2263586" y="3769545"/>
            <a:ext cx="87809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« Camille est parti sans dire </a:t>
            </a:r>
            <a:r>
              <a:rPr lang="fr-FR" sz="3200" dirty="0" err="1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au-revoir</a:t>
            </a:r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! » </a:t>
            </a:r>
          </a:p>
          <a:p>
            <a:r>
              <a:rPr lang="fr-FR" sz="3200" dirty="0">
                <a:solidFill>
                  <a:srgbClr val="FFC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Camille est-il un garçon ou une fille?</a:t>
            </a:r>
          </a:p>
          <a:p>
            <a:endParaRPr lang="fr-FR" sz="2400" dirty="0">
              <a:solidFill>
                <a:srgbClr val="FFC000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356553-1039-CB7B-564A-30F4891D59D1}"/>
              </a:ext>
            </a:extLst>
          </p:cNvPr>
          <p:cNvSpPr txBox="1"/>
          <p:nvPr/>
        </p:nvSpPr>
        <p:spPr>
          <a:xfrm>
            <a:off x="4770536" y="2422042"/>
            <a:ext cx="37670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C’est une vache.</a:t>
            </a:r>
            <a:endParaRPr lang="fr-FR" sz="32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EA8F7C-E732-B607-8D59-D238F6253C5D}"/>
              </a:ext>
            </a:extLst>
          </p:cNvPr>
          <p:cNvSpPr/>
          <p:nvPr/>
        </p:nvSpPr>
        <p:spPr>
          <a:xfrm>
            <a:off x="5410448" y="3787179"/>
            <a:ext cx="121411" cy="594890"/>
          </a:xfrm>
          <a:prstGeom prst="rect">
            <a:avLst/>
          </a:prstGeom>
          <a:solidFill>
            <a:srgbClr val="F8D261">
              <a:alpha val="4431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8D2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1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/>
      <p:bldP spid="8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2438D"/>
          </a:solidFill>
          <a:ln>
            <a:solidFill>
              <a:srgbClr val="224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autonome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329703" y="107574"/>
            <a:ext cx="944309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 vous de jouer ! Lisez ces textes et répondez aux questions.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BA059B-DD40-3D28-D0DD-66662FF7C955}"/>
              </a:ext>
            </a:extLst>
          </p:cNvPr>
          <p:cNvSpPr txBox="1"/>
          <p:nvPr/>
        </p:nvSpPr>
        <p:spPr>
          <a:xfrm>
            <a:off x="2329703" y="1316648"/>
            <a:ext cx="94430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Les enfants, Papi et Mamie ont téléphoné : ils sont arrivés par le train de cinq heures et attendent sur le quai qu'on vienne les chercher. </a:t>
            </a:r>
          </a:p>
          <a:p>
            <a:r>
              <a:rPr lang="fr-FR" sz="2800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Qui attend qu'on vienne les chercher ?</a:t>
            </a:r>
          </a:p>
          <a:p>
            <a:endParaRPr lang="fr-FR" sz="3200" dirty="0">
              <a:solidFill>
                <a:srgbClr val="22438D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87A666-1D0B-4448-CEBF-EE3BBE3865A5}"/>
              </a:ext>
            </a:extLst>
          </p:cNvPr>
          <p:cNvSpPr txBox="1"/>
          <p:nvPr/>
        </p:nvSpPr>
        <p:spPr>
          <a:xfrm>
            <a:off x="2329703" y="3429000"/>
            <a:ext cx="944309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Jules, Marie et moi nous allons au cinéma! </a:t>
            </a:r>
          </a:p>
          <a:p>
            <a:r>
              <a:rPr lang="fr-FR" sz="2800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Qui va au cinéma?</a:t>
            </a:r>
          </a:p>
          <a:p>
            <a:endParaRPr lang="fr-FR" sz="3200" dirty="0">
              <a:solidFill>
                <a:srgbClr val="22438D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3150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22438D"/>
          </a:solidFill>
          <a:ln>
            <a:solidFill>
              <a:srgbClr val="224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La pratique autonome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329703" y="107574"/>
            <a:ext cx="944309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 vous de jouer ! Lisez ces textes et répondez aux questions.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BA059B-DD40-3D28-D0DD-66662FF7C955}"/>
              </a:ext>
            </a:extLst>
          </p:cNvPr>
          <p:cNvSpPr txBox="1"/>
          <p:nvPr/>
        </p:nvSpPr>
        <p:spPr>
          <a:xfrm>
            <a:off x="2329703" y="1316648"/>
            <a:ext cx="944309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Loann</a:t>
            </a:r>
            <a:r>
              <a:rPr lang="fr-FR" sz="2800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est heureux de vous annoncer la naissance de son frère Erwan. Qui est </a:t>
            </a:r>
            <a:r>
              <a:rPr lang="fr-FR" sz="2800" dirty="0" err="1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Loann</a:t>
            </a:r>
            <a:r>
              <a:rPr lang="fr-FR" sz="2800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un garçon ou une fille?</a:t>
            </a:r>
          </a:p>
          <a:p>
            <a:endParaRPr lang="fr-FR" sz="3200" dirty="0">
              <a:solidFill>
                <a:srgbClr val="22438D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87A666-1D0B-4448-CEBF-EE3BBE3865A5}"/>
              </a:ext>
            </a:extLst>
          </p:cNvPr>
          <p:cNvSpPr txBox="1"/>
          <p:nvPr/>
        </p:nvSpPr>
        <p:spPr>
          <a:xfrm>
            <a:off x="2329703" y="3429000"/>
            <a:ext cx="944309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22438D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Le professeur de danse m'a dit que j'étais très doué. Qui parle un garçon ou une fille?</a:t>
            </a:r>
          </a:p>
          <a:p>
            <a:endParaRPr lang="fr-FR" sz="3200" dirty="0">
              <a:solidFill>
                <a:srgbClr val="22438D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328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1FB21-D688-3106-D738-10793A29EFCD}"/>
              </a:ext>
            </a:extLst>
          </p:cNvPr>
          <p:cNvSpPr/>
          <p:nvPr/>
        </p:nvSpPr>
        <p:spPr>
          <a:xfrm>
            <a:off x="0" y="0"/>
            <a:ext cx="1707776" cy="6858000"/>
          </a:xfrm>
          <a:prstGeom prst="rect">
            <a:avLst/>
          </a:prstGeom>
          <a:solidFill>
            <a:srgbClr val="FB730E"/>
          </a:solidFill>
          <a:ln>
            <a:solidFill>
              <a:srgbClr val="FB73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8801DE-9160-E3C6-F34F-DEC811D06F7E}"/>
              </a:ext>
            </a:extLst>
          </p:cNvPr>
          <p:cNvSpPr txBox="1"/>
          <p:nvPr/>
        </p:nvSpPr>
        <p:spPr>
          <a:xfrm rot="16200000">
            <a:off x="-2493337" y="3020119"/>
            <a:ext cx="6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Le bilan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9B4840-2FD0-FA61-4F09-C76877375090}"/>
              </a:ext>
            </a:extLst>
          </p:cNvPr>
          <p:cNvSpPr txBox="1"/>
          <p:nvPr/>
        </p:nvSpPr>
        <p:spPr>
          <a:xfrm>
            <a:off x="2456328" y="492068"/>
            <a:ext cx="878092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Avez-vous rencontré des marques de ponctuation ou des marques du féminin ou pluriel dans vos lectures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Cela vous a-t-il aidé à comprendre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Quelqu’un veut-il donner un exemple ?</a:t>
            </a:r>
          </a:p>
          <a:p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sz="3600" dirty="0">
              <a:latin typeface="Cursive standard" pitchFamily="2" charset="0"/>
              <a:ea typeface="Arial Unicode MS" panose="020B0604020202020204" pitchFamily="34" charset="-128"/>
              <a:cs typeface="Dreaming Outloud Pro" panose="03050502040302030504" pitchFamily="66" charset="77"/>
            </a:endParaRP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8652DF-184B-C5E3-E30C-E30FF6529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85"/>
          <a:stretch/>
        </p:blipFill>
        <p:spPr>
          <a:xfrm>
            <a:off x="10152528" y="4918165"/>
            <a:ext cx="2169459" cy="193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999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LeftStep">
      <a:dk1>
        <a:srgbClr val="000000"/>
      </a:dk1>
      <a:lt1>
        <a:srgbClr val="FFFFFF"/>
      </a:lt1>
      <a:dk2>
        <a:srgbClr val="2E1B30"/>
      </a:dk2>
      <a:lt2>
        <a:srgbClr val="F0F3F2"/>
      </a:lt2>
      <a:accent1>
        <a:srgbClr val="E7295E"/>
      </a:accent1>
      <a:accent2>
        <a:srgbClr val="D5179B"/>
      </a:accent2>
      <a:accent3>
        <a:srgbClr val="D129E7"/>
      </a:accent3>
      <a:accent4>
        <a:srgbClr val="7117D5"/>
      </a:accent4>
      <a:accent5>
        <a:srgbClr val="372DE7"/>
      </a:accent5>
      <a:accent6>
        <a:srgbClr val="175CD5"/>
      </a:accent6>
      <a:hlink>
        <a:srgbClr val="349C7F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3202</TotalTime>
  <Words>530</Words>
  <Application>Microsoft Macintosh PowerPoint</Application>
  <PresentationFormat>Grand écran</PresentationFormat>
  <Paragraphs>60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Cursive standard</vt:lpstr>
      <vt:lpstr>Dreaming Outloud Pro</vt:lpstr>
      <vt:lpstr>Helvetica Neue Light</vt:lpstr>
      <vt:lpstr>Helvetica Neue Light</vt:lpstr>
      <vt:lpstr>RetrospectVTI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Mallory Monhard</dc:creator>
  <cp:lastModifiedBy>Mallory Monhard</cp:lastModifiedBy>
  <cp:revision>7</cp:revision>
  <dcterms:created xsi:type="dcterms:W3CDTF">2022-08-23T09:03:36Z</dcterms:created>
  <dcterms:modified xsi:type="dcterms:W3CDTF">2022-08-25T16:00:12Z</dcterms:modified>
</cp:coreProperties>
</file>