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7"/>
  </p:notesMasterIdLst>
  <p:handoutMasterIdLst>
    <p:handoutMasterId r:id="rId18"/>
  </p:handoutMasterIdLst>
  <p:sldIdLst>
    <p:sldId id="256" r:id="rId2"/>
    <p:sldId id="279" r:id="rId3"/>
    <p:sldId id="296" r:id="rId4"/>
    <p:sldId id="297" r:id="rId5"/>
    <p:sldId id="295" r:id="rId6"/>
    <p:sldId id="299" r:id="rId7"/>
    <p:sldId id="301" r:id="rId8"/>
    <p:sldId id="300" r:id="rId9"/>
    <p:sldId id="303" r:id="rId10"/>
    <p:sldId id="306" r:id="rId11"/>
    <p:sldId id="304" r:id="rId12"/>
    <p:sldId id="305" r:id="rId13"/>
    <p:sldId id="307" r:id="rId14"/>
    <p:sldId id="308" r:id="rId15"/>
    <p:sldId id="302" r:id="rId1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5" autoAdjust="0"/>
    <p:restoredTop sz="86425" autoAdjust="0"/>
  </p:normalViewPr>
  <p:slideViewPr>
    <p:cSldViewPr>
      <p:cViewPr>
        <p:scale>
          <a:sx n="77" d="100"/>
          <a:sy n="77" d="100"/>
        </p:scale>
        <p:origin x="-144" y="6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14/12/2017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14/12/2017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14/12/2017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14/12/2017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14/12/2017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14/12/2017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14/12/2017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14/12/2017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14/12/2017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14/12/2017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14/12/2017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14/12/2017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14/12/2017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14/12/2017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10.x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13.x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2.png"/><Relationship Id="rId1" Type="http://schemas.openxmlformats.org/officeDocument/2006/relationships/tags" Target="../tags/tag14.x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 rot="360000">
            <a:off x="3401129" y="2750494"/>
            <a:ext cx="4847038" cy="1599722"/>
          </a:xfrm>
        </p:spPr>
        <p:txBody>
          <a:bodyPr/>
          <a:lstStyle/>
          <a:p>
            <a:r>
              <a:rPr lang="fr-FR" sz="7200" dirty="0" smtClean="0">
                <a:latin typeface="Austie Bost Chunky Description" charset="0"/>
                <a:ea typeface="Austie Bost Chunky Description" charset="0"/>
                <a:cs typeface="Austie Bost Chunky Description" charset="0"/>
              </a:rPr>
              <a:t>Conjugaison</a:t>
            </a:r>
            <a:endParaRPr lang="fr-FR" sz="7200" dirty="0">
              <a:latin typeface="Austie Bost Chunky Description" charset="0"/>
              <a:ea typeface="Austie Bost Chunky Description" charset="0"/>
              <a:cs typeface="Austie Bost Chunky Description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800" dirty="0" smtClean="0">
                <a:latin typeface="Trebuchet MS" panose="020B0603020202020204" pitchFamily="34" charset="0"/>
              </a:rPr>
              <a:t>Conjuguer à </a:t>
            </a:r>
            <a:r>
              <a:rPr lang="fr-FR" sz="2800" dirty="0" smtClean="0">
                <a:latin typeface="Trebuchet MS" panose="020B0603020202020204" pitchFamily="34" charset="0"/>
              </a:rPr>
              <a:t>l’imparfait les verbes du 3</a:t>
            </a:r>
            <a:r>
              <a:rPr lang="fr-FR" sz="2800" baseline="30000" dirty="0" smtClean="0">
                <a:latin typeface="Trebuchet MS" panose="020B0603020202020204" pitchFamily="34" charset="0"/>
              </a:rPr>
              <a:t>ème</a:t>
            </a:r>
            <a:r>
              <a:rPr lang="fr-FR" sz="2800" dirty="0" smtClean="0">
                <a:latin typeface="Trebuchet MS" panose="020B0603020202020204" pitchFamily="34" charset="0"/>
              </a:rPr>
              <a:t> groupe</a:t>
            </a:r>
            <a:endParaRPr lang="fr-FR" sz="2800" dirty="0">
              <a:latin typeface="Trebuchet MS" panose="020B060302020202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18247" y="4156700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latin typeface="Trebuchet MS" panose="020B0603020202020204" pitchFamily="34" charset="0"/>
              </a:rPr>
              <a:t>CM</a:t>
            </a: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 smtClean="0">
              <a:latin typeface="Trebuchet MS" panose="020B0603020202020204" pitchFamily="34" charset="0"/>
            </a:endParaRPr>
          </a:p>
          <a:p>
            <a:pPr algn="ctr"/>
            <a:r>
              <a:rPr lang="fr-FR" sz="1000" smtClean="0">
                <a:latin typeface="Trebuchet MS" panose="020B0603020202020204" pitchFamily="34" charset="0"/>
              </a:rPr>
              <a:t>www.laclassedemallory.net</a:t>
            </a:r>
            <a:endParaRPr lang="fr-FR" sz="1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4950">
        <p:cut/>
      </p:transition>
    </mc:Choice>
    <mc:Fallback xmlns="">
      <p:transition advTm="495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/>
          <p:cNvSpPr txBox="1">
            <a:spLocks/>
          </p:cNvSpPr>
          <p:nvPr/>
        </p:nvSpPr>
        <p:spPr>
          <a:xfrm>
            <a:off x="1023223" y="788857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A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ujourd’hui, nous allons travailler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en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conjugaison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 Nous allons apprendre à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conjuguer les verbes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du troisième groupe à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l’imparfait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 Nous allons voir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comment on forme le l’imparfait et quelles sont ses terminaisons.</a:t>
            </a:r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1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17" y="4293097"/>
            <a:ext cx="1994261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à coins arrondis 6"/>
          <p:cNvSpPr/>
          <p:nvPr/>
        </p:nvSpPr>
        <p:spPr>
          <a:xfrm>
            <a:off x="3188390" y="4509119"/>
            <a:ext cx="5112568" cy="1751251"/>
          </a:xfrm>
          <a:prstGeom prst="wedgeRoundRectCallout">
            <a:avLst>
              <a:gd name="adj1" fmla="val -74761"/>
              <a:gd name="adj2" fmla="val -28768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3718970" y="4598549"/>
            <a:ext cx="45365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L’imparfait est un temps courant utilisé à l’oral aussi bien qu’à l’écrit.</a:t>
            </a:r>
          </a:p>
          <a:p>
            <a:r>
              <a:rPr lang="fr-FR" dirty="0" smtClean="0"/>
              <a:t>Il est donc très important de le maîtriser afin de ne pas faire d’erreurs orthographiques.</a:t>
            </a:r>
            <a:endParaRPr lang="fr-FR" dirty="0"/>
          </a:p>
        </p:txBody>
      </p:sp>
      <p:sp>
        <p:nvSpPr>
          <p:cNvPr id="21" name="Titre 1"/>
          <p:cNvSpPr>
            <a:spLocks noGrp="1"/>
          </p:cNvSpPr>
          <p:nvPr>
            <p:ph type="title"/>
          </p:nvPr>
        </p:nvSpPr>
        <p:spPr>
          <a:xfrm>
            <a:off x="1187624" y="67520"/>
            <a:ext cx="7704856" cy="1442674"/>
          </a:xfrm>
        </p:spPr>
        <p:txBody>
          <a:bodyPr/>
          <a:lstStyle/>
          <a:p>
            <a:r>
              <a:rPr lang="fr-FR" dirty="0" smtClean="0">
                <a:solidFill>
                  <a:srgbClr val="7030A0"/>
                </a:solidFill>
                <a:latin typeface="Mrs Chocolat" pitchFamily="2" charset="0"/>
              </a:rPr>
              <a:t>Objectif de la séance</a:t>
            </a:r>
            <a:endParaRPr lang="fr-FR" dirty="0">
              <a:solidFill>
                <a:srgbClr val="7030A0"/>
              </a:solidFill>
              <a:latin typeface="Mrs Chocolat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70448563"/>
      </p:ext>
    </p:extLst>
  </p:cSld>
  <p:clrMapOvr>
    <a:masterClrMapping/>
  </p:clrMapOvr>
  <p:transition spd="slow" advTm="2958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 animBg="1"/>
      <p:bldP spid="15" grpId="1" animBg="1"/>
      <p:bldP spid="16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 txBox="1">
            <a:spLocks/>
          </p:cNvSpPr>
          <p:nvPr/>
        </p:nvSpPr>
        <p:spPr>
          <a:xfrm>
            <a:off x="611560" y="1898877"/>
            <a:ext cx="6361484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Dans quelle matière va-t-on travailler?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Qu’allons-nous apprendre?</a:t>
            </a: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1484784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10785829"/>
      </p:ext>
    </p:extLst>
  </p:cSld>
  <p:clrMapOvr>
    <a:masterClrMapping/>
  </p:clrMapOvr>
  <p:transition spd="slow" advTm="2958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 txBox="1">
            <a:spLocks/>
          </p:cNvSpPr>
          <p:nvPr/>
        </p:nvSpPr>
        <p:spPr>
          <a:xfrm>
            <a:off x="976362" y="1691831"/>
            <a:ext cx="7776864" cy="1665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Le verbe est un mot qui sert à exprimer une action ou un état. Il varie en fonction de la personne, du temps et du mode auquel il est conjugué.</a:t>
            </a:r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949152" y="249157"/>
            <a:ext cx="7704856" cy="1442674"/>
          </a:xfrm>
        </p:spPr>
        <p:txBody>
          <a:bodyPr/>
          <a:lstStyle/>
          <a:p>
            <a:r>
              <a:rPr lang="fr-FR" sz="4000" dirty="0" err="1" smtClean="0">
                <a:solidFill>
                  <a:srgbClr val="00B050"/>
                </a:solidFill>
                <a:latin typeface="Mrs Chocolat" pitchFamily="2" charset="0"/>
              </a:rPr>
              <a:t>Pré-requis</a:t>
            </a:r>
            <a:r>
              <a:rPr lang="fr-FR" sz="4000" dirty="0" smtClean="0">
                <a:solidFill>
                  <a:srgbClr val="00B050"/>
                </a:solidFill>
                <a:latin typeface="Mrs Chocolat" pitchFamily="2" charset="0"/>
              </a:rPr>
              <a:t> : Qu’</a:t>
            </a:r>
            <a:r>
              <a:rPr lang="fr-FR" sz="4000" dirty="0" err="1" smtClean="0">
                <a:solidFill>
                  <a:srgbClr val="00B050"/>
                </a:solidFill>
                <a:latin typeface="Mrs Chocolat" pitchFamily="2" charset="0"/>
              </a:rPr>
              <a:t>est-ce-qu’un</a:t>
            </a:r>
            <a:r>
              <a:rPr lang="fr-FR" sz="4000" dirty="0" smtClean="0">
                <a:solidFill>
                  <a:srgbClr val="00B050"/>
                </a:solidFill>
                <a:latin typeface="Mrs Chocolat" pitchFamily="2" charset="0"/>
              </a:rPr>
              <a:t> verbe ?</a:t>
            </a:r>
            <a:endParaRPr lang="fr-FR" sz="4000" dirty="0">
              <a:solidFill>
                <a:srgbClr val="00B050"/>
              </a:solidFill>
              <a:latin typeface="Mrs Chocolat" pitchFamily="2" charset="0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910502" y="4437112"/>
            <a:ext cx="7776864" cy="1665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i="1" dirty="0" smtClean="0">
                <a:latin typeface="Calibri" panose="020F0502020204030204" pitchFamily="34" charset="0"/>
              </a:rPr>
              <a:t>Verbe ou non ?</a:t>
            </a:r>
          </a:p>
          <a:p>
            <a:endParaRPr lang="fr-FR" sz="2800" i="1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i="1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cuire			cuir			partie			partit</a:t>
            </a:r>
          </a:p>
          <a:p>
            <a:endParaRPr lang="fr-FR" sz="2800" i="1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i="1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être			hêtre			peintre		peindre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5617921"/>
      </p:ext>
    </p:extLst>
  </p:cSld>
  <p:clrMapOvr>
    <a:masterClrMapping/>
  </p:clrMapOvr>
  <p:transition spd="slow" advTm="2958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8444" y="51920"/>
            <a:ext cx="7704856" cy="1442674"/>
          </a:xfrm>
        </p:spPr>
        <p:txBody>
          <a:bodyPr/>
          <a:lstStyle/>
          <a:p>
            <a:r>
              <a:rPr lang="fr-FR" sz="3200" dirty="0" err="1" smtClean="0">
                <a:solidFill>
                  <a:srgbClr val="00B050"/>
                </a:solidFill>
                <a:latin typeface="Mrs Chocolat" pitchFamily="2" charset="0"/>
              </a:rPr>
              <a:t>Pré-requis</a:t>
            </a:r>
            <a:r>
              <a:rPr lang="fr-FR" sz="3200" dirty="0" smtClean="0">
                <a:solidFill>
                  <a:srgbClr val="00B050"/>
                </a:solidFill>
                <a:latin typeface="Mrs Chocolat" pitchFamily="2" charset="0"/>
              </a:rPr>
              <a:t> : savoir conjuguer </a:t>
            </a:r>
            <a:r>
              <a:rPr lang="fr-FR" sz="3200" dirty="0">
                <a:solidFill>
                  <a:srgbClr val="00B050"/>
                </a:solidFill>
                <a:latin typeface="Mrs Chocolat" pitchFamily="2" charset="0"/>
              </a:rPr>
              <a:t>l</a:t>
            </a:r>
            <a:r>
              <a:rPr lang="fr-FR" sz="3200" dirty="0" smtClean="0">
                <a:solidFill>
                  <a:srgbClr val="00B050"/>
                </a:solidFill>
                <a:latin typeface="Mrs Chocolat" pitchFamily="2" charset="0"/>
              </a:rPr>
              <a:t>es </a:t>
            </a:r>
            <a:r>
              <a:rPr lang="fr-FR" sz="3200" dirty="0" smtClean="0">
                <a:solidFill>
                  <a:srgbClr val="00B050"/>
                </a:solidFill>
                <a:latin typeface="Mrs Chocolat" pitchFamily="2" charset="0"/>
              </a:rPr>
              <a:t>verbes en -er</a:t>
            </a:r>
            <a:endParaRPr lang="fr-FR" sz="3200" dirty="0">
              <a:solidFill>
                <a:srgbClr val="00B050"/>
              </a:solidFill>
              <a:latin typeface="Mrs Chocolat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045308" y="2762080"/>
            <a:ext cx="63178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Pour former l’imparfait de ces verbes, on </a:t>
            </a:r>
            <a:r>
              <a:rPr lang="fr-FR" sz="28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prend le radical du verbe auquel on ajoute les terminaisons</a:t>
            </a:r>
            <a:r>
              <a:rPr lang="fr-FR" sz="2800" dirty="0" smtClean="0">
                <a:latin typeface="Calibri" panose="020F0502020204030204" pitchFamily="34" charset="0"/>
              </a:rPr>
              <a:t>.</a:t>
            </a:r>
          </a:p>
          <a:p>
            <a:r>
              <a:rPr lang="fr-FR" sz="2800" dirty="0" smtClean="0">
                <a:latin typeface="Calibri" panose="020F0502020204030204" pitchFamily="34" charset="0"/>
              </a:rPr>
              <a:t>Pour obtenir le radical, j’enlève simplement le </a:t>
            </a:r>
            <a:r>
              <a:rPr lang="mr-IN" sz="2800" dirty="0" smtClean="0">
                <a:latin typeface="Calibri" panose="020F0502020204030204" pitchFamily="34" charset="0"/>
              </a:rPr>
              <a:t>–</a:t>
            </a:r>
            <a:r>
              <a:rPr lang="fr-FR" sz="2800" dirty="0" smtClean="0">
                <a:latin typeface="Calibri" panose="020F0502020204030204" pitchFamily="34" charset="0"/>
              </a:rPr>
              <a:t>er de l’infinitif</a:t>
            </a:r>
            <a:endParaRPr lang="fr-FR" sz="2800" dirty="0">
              <a:latin typeface="Calibri" panose="020F0502020204030204" pitchFamily="34" charset="0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7274000" y="2327076"/>
            <a:ext cx="1474464" cy="37856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 smtClean="0">
                <a:solidFill>
                  <a:srgbClr val="FF0000"/>
                </a:solidFill>
                <a:latin typeface="Cursive standard" pitchFamily="2" charset="0"/>
              </a:rPr>
              <a:t>ais</a:t>
            </a:r>
          </a:p>
          <a:p>
            <a:pPr algn="ctr"/>
            <a:r>
              <a:rPr lang="fr-FR" sz="4000" b="1" dirty="0" smtClean="0">
                <a:solidFill>
                  <a:srgbClr val="FF0000"/>
                </a:solidFill>
                <a:latin typeface="Cursive standard" pitchFamily="2" charset="0"/>
              </a:rPr>
              <a:t>ais</a:t>
            </a:r>
          </a:p>
          <a:p>
            <a:pPr algn="ctr"/>
            <a:r>
              <a:rPr lang="fr-FR" sz="4000" b="1" dirty="0" smtClean="0">
                <a:solidFill>
                  <a:srgbClr val="FF0000"/>
                </a:solidFill>
                <a:latin typeface="Cursive standard" pitchFamily="2" charset="0"/>
              </a:rPr>
              <a:t>ait</a:t>
            </a:r>
          </a:p>
          <a:p>
            <a:pPr algn="ctr"/>
            <a:r>
              <a:rPr lang="fr-FR" sz="4000" b="1" dirty="0" smtClean="0">
                <a:solidFill>
                  <a:srgbClr val="FF0000"/>
                </a:solidFill>
                <a:latin typeface="Cursive standard" pitchFamily="2" charset="0"/>
              </a:rPr>
              <a:t>ions</a:t>
            </a:r>
          </a:p>
          <a:p>
            <a:pPr algn="ctr"/>
            <a:r>
              <a:rPr lang="fr-FR" sz="4000" b="1" dirty="0" err="1" smtClean="0">
                <a:solidFill>
                  <a:srgbClr val="FF0000"/>
                </a:solidFill>
                <a:latin typeface="Cursive standard" pitchFamily="2" charset="0"/>
              </a:rPr>
              <a:t>iez</a:t>
            </a:r>
            <a:endParaRPr lang="fr-FR" sz="4000" b="1" dirty="0" smtClean="0">
              <a:solidFill>
                <a:srgbClr val="FF0000"/>
              </a:solidFill>
              <a:latin typeface="Cursive standard" pitchFamily="2" charset="0"/>
            </a:endParaRPr>
          </a:p>
          <a:p>
            <a:pPr algn="ctr"/>
            <a:r>
              <a:rPr lang="fr-FR" sz="4000" b="1" dirty="0" smtClean="0">
                <a:solidFill>
                  <a:srgbClr val="FF0000"/>
                </a:solidFill>
                <a:latin typeface="Cursive standard" pitchFamily="2" charset="0"/>
              </a:rPr>
              <a:t>aient</a:t>
            </a:r>
            <a:endParaRPr lang="fr-FR" sz="4000" b="1" dirty="0">
              <a:solidFill>
                <a:srgbClr val="FF0000"/>
              </a:solidFill>
              <a:latin typeface="Cursive standard" pitchFamily="2" charset="0"/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1134468" y="5169676"/>
            <a:ext cx="5669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Je conjugue « danser » avec elle.</a:t>
            </a:r>
            <a:endParaRPr lang="fr-FR" sz="2800" dirty="0">
              <a:latin typeface="Calibri" panose="020F0502020204030204" pitchFamily="34" charset="0"/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1259632" y="5851118"/>
            <a:ext cx="4824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Elle dans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2624780" y="5851118"/>
            <a:ext cx="3158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mtClean="0">
                <a:solidFill>
                  <a:srgbClr val="FF0000"/>
                </a:solidFill>
                <a:latin typeface="Cursive standard" pitchFamily="2" charset="0"/>
              </a:rPr>
              <a:t>ait</a:t>
            </a:r>
            <a:endParaRPr lang="fr-FR" sz="2800" b="1" dirty="0">
              <a:solidFill>
                <a:srgbClr val="FF0000"/>
              </a:solidFill>
              <a:latin typeface="Cursive standard" pitchFamily="2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095431" y="1538692"/>
            <a:ext cx="63178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Comment forme t-on l’imparfait des verbes en </a:t>
            </a:r>
            <a:r>
              <a:rPr lang="mr-IN" sz="2800" dirty="0" smtClean="0">
                <a:latin typeface="Calibri" panose="020F0502020204030204" pitchFamily="34" charset="0"/>
              </a:rPr>
              <a:t>–</a:t>
            </a:r>
            <a:r>
              <a:rPr lang="fr-FR" sz="2800" dirty="0" smtClean="0">
                <a:latin typeface="Calibri" panose="020F0502020204030204" pitchFamily="34" charset="0"/>
              </a:rPr>
              <a:t>er ?</a:t>
            </a:r>
            <a:endParaRPr lang="fr-FR" sz="28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641976"/>
      </p:ext>
    </p:extLst>
  </p:cSld>
  <p:clrMapOvr>
    <a:masterClrMapping/>
  </p:clrMapOvr>
  <p:transition spd="slow" advTm="2958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50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40" grpId="0" animBg="1"/>
      <p:bldP spid="40" grpId="1" animBg="1"/>
      <p:bldP spid="46" grpId="0"/>
      <p:bldP spid="47" grpId="0"/>
      <p:bldP spid="48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 txBox="1">
            <a:spLocks/>
          </p:cNvSpPr>
          <p:nvPr/>
        </p:nvSpPr>
        <p:spPr>
          <a:xfrm>
            <a:off x="683568" y="1903782"/>
            <a:ext cx="6361484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Conjugue à l’imparfait: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Il (danser)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Nous (payer)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Vous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(trier)</a:t>
            </a: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1484784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19478312"/>
      </p:ext>
    </p:extLst>
  </p:cSld>
  <p:clrMapOvr>
    <a:masterClrMapping/>
  </p:clrMapOvr>
  <p:transition spd="slow" advTm="2958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8444" y="51920"/>
            <a:ext cx="7704856" cy="1169963"/>
          </a:xfrm>
        </p:spPr>
        <p:txBody>
          <a:bodyPr/>
          <a:lstStyle/>
          <a:p>
            <a:r>
              <a:rPr lang="fr-FR" sz="3200" dirty="0" err="1" smtClean="0">
                <a:solidFill>
                  <a:srgbClr val="00B050"/>
                </a:solidFill>
                <a:latin typeface="Mrs Chocolat" pitchFamily="2" charset="0"/>
              </a:rPr>
              <a:t>Pré-requis</a:t>
            </a:r>
            <a:r>
              <a:rPr lang="fr-FR" sz="3200" dirty="0" smtClean="0">
                <a:solidFill>
                  <a:srgbClr val="00B050"/>
                </a:solidFill>
                <a:latin typeface="Mrs Chocolat" pitchFamily="2" charset="0"/>
              </a:rPr>
              <a:t> : savoir conjuguer les </a:t>
            </a:r>
            <a:r>
              <a:rPr lang="fr-FR" sz="3200" dirty="0" smtClean="0">
                <a:solidFill>
                  <a:srgbClr val="00B050"/>
                </a:solidFill>
                <a:latin typeface="Mrs Chocolat" pitchFamily="2" charset="0"/>
              </a:rPr>
              <a:t>verbes en </a:t>
            </a:r>
            <a:r>
              <a:rPr lang="mr-IN" sz="3200" dirty="0" smtClean="0">
                <a:solidFill>
                  <a:srgbClr val="00B050"/>
                </a:solidFill>
                <a:latin typeface="Mrs Chocolat" pitchFamily="2" charset="0"/>
              </a:rPr>
              <a:t>–</a:t>
            </a:r>
            <a:r>
              <a:rPr lang="fr-FR" sz="3200" dirty="0" err="1" smtClean="0">
                <a:solidFill>
                  <a:srgbClr val="00B050"/>
                </a:solidFill>
                <a:latin typeface="Mrs Chocolat" pitchFamily="2" charset="0"/>
              </a:rPr>
              <a:t>ir</a:t>
            </a:r>
            <a:r>
              <a:rPr lang="fr-FR" sz="3200" dirty="0" smtClean="0">
                <a:solidFill>
                  <a:srgbClr val="00B050"/>
                </a:solidFill>
                <a:latin typeface="Mrs Chocolat" pitchFamily="2" charset="0"/>
              </a:rPr>
              <a:t> comme finir (2</a:t>
            </a:r>
            <a:r>
              <a:rPr lang="fr-FR" sz="3200" baseline="30000" dirty="0" smtClean="0">
                <a:solidFill>
                  <a:srgbClr val="00B050"/>
                </a:solidFill>
                <a:latin typeface="Mrs Chocolat" pitchFamily="2" charset="0"/>
              </a:rPr>
              <a:t>ème</a:t>
            </a:r>
            <a:r>
              <a:rPr lang="fr-FR" sz="3200" dirty="0" smtClean="0">
                <a:solidFill>
                  <a:srgbClr val="00B050"/>
                </a:solidFill>
                <a:latin typeface="Mrs Chocolat" pitchFamily="2" charset="0"/>
              </a:rPr>
              <a:t> groupe)</a:t>
            </a:r>
            <a:endParaRPr lang="fr-FR" sz="3200" dirty="0">
              <a:solidFill>
                <a:srgbClr val="00B050"/>
              </a:solidFill>
              <a:latin typeface="Mrs Chocolat" pitchFamily="2" charset="0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7151692" y="1880087"/>
            <a:ext cx="1493316" cy="34163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 smtClean="0">
                <a:solidFill>
                  <a:srgbClr val="FF0000"/>
                </a:solidFill>
                <a:latin typeface="Cursive standard" pitchFamily="2" charset="0"/>
              </a:rPr>
              <a:t>ais</a:t>
            </a:r>
          </a:p>
          <a:p>
            <a:pPr algn="ctr"/>
            <a:r>
              <a:rPr lang="fr-FR" sz="3600" b="1" dirty="0" smtClean="0">
                <a:solidFill>
                  <a:srgbClr val="FF0000"/>
                </a:solidFill>
                <a:latin typeface="Cursive standard" pitchFamily="2" charset="0"/>
              </a:rPr>
              <a:t>ais</a:t>
            </a:r>
          </a:p>
          <a:p>
            <a:pPr algn="ctr"/>
            <a:r>
              <a:rPr lang="fr-FR" sz="3600" b="1" dirty="0" smtClean="0">
                <a:solidFill>
                  <a:srgbClr val="FF0000"/>
                </a:solidFill>
                <a:latin typeface="Cursive standard" pitchFamily="2" charset="0"/>
              </a:rPr>
              <a:t>ait</a:t>
            </a:r>
          </a:p>
          <a:p>
            <a:pPr algn="ctr"/>
            <a:r>
              <a:rPr lang="fr-FR" sz="3600" b="1" dirty="0" smtClean="0">
                <a:solidFill>
                  <a:srgbClr val="FF0000"/>
                </a:solidFill>
                <a:latin typeface="Cursive standard" pitchFamily="2" charset="0"/>
              </a:rPr>
              <a:t>ions</a:t>
            </a:r>
          </a:p>
          <a:p>
            <a:pPr algn="ctr"/>
            <a:r>
              <a:rPr lang="fr-FR" sz="3600" b="1" dirty="0" err="1" smtClean="0">
                <a:solidFill>
                  <a:srgbClr val="FF0000"/>
                </a:solidFill>
                <a:latin typeface="Cursive standard" pitchFamily="2" charset="0"/>
              </a:rPr>
              <a:t>iez</a:t>
            </a:r>
            <a:endParaRPr lang="fr-FR" sz="3600" b="1" dirty="0" smtClean="0">
              <a:solidFill>
                <a:srgbClr val="FF0000"/>
              </a:solidFill>
              <a:latin typeface="Cursive standard" pitchFamily="2" charset="0"/>
            </a:endParaRPr>
          </a:p>
          <a:p>
            <a:pPr algn="ctr"/>
            <a:r>
              <a:rPr lang="fr-FR" sz="3600" b="1" dirty="0" smtClean="0">
                <a:solidFill>
                  <a:srgbClr val="FF0000"/>
                </a:solidFill>
                <a:latin typeface="Cursive standard" pitchFamily="2" charset="0"/>
              </a:rPr>
              <a:t>aient</a:t>
            </a:r>
            <a:endParaRPr lang="fr-FR" sz="3600" b="1" dirty="0">
              <a:solidFill>
                <a:srgbClr val="FF0000"/>
              </a:solidFill>
              <a:latin typeface="Cursive standard" pitchFamily="2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1095431" y="2587415"/>
            <a:ext cx="63178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Pour former l’imparfait de ces verbes, on </a:t>
            </a:r>
            <a:r>
              <a:rPr lang="fr-FR" sz="28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prend le radical du verbe auquel on ajoute </a:t>
            </a:r>
            <a:r>
              <a:rPr lang="mr-IN" sz="28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–</a:t>
            </a:r>
            <a:r>
              <a:rPr lang="fr-FR" sz="2800" b="1" dirty="0" err="1" smtClean="0">
                <a:solidFill>
                  <a:srgbClr val="00B050"/>
                </a:solidFill>
                <a:latin typeface="Calibri" panose="020F0502020204030204" pitchFamily="34" charset="0"/>
              </a:rPr>
              <a:t>iss</a:t>
            </a:r>
            <a:r>
              <a:rPr lang="fr-FR" sz="28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 avant les terminaisons</a:t>
            </a:r>
            <a:r>
              <a:rPr lang="fr-FR" sz="2800" dirty="0" smtClean="0">
                <a:latin typeface="Calibri" panose="020F0502020204030204" pitchFamily="34" charset="0"/>
              </a:rPr>
              <a:t>.</a:t>
            </a:r>
          </a:p>
          <a:p>
            <a:r>
              <a:rPr lang="fr-FR" sz="1600" dirty="0" smtClean="0">
                <a:latin typeface="Calibri" panose="020F0502020204030204" pitchFamily="34" charset="0"/>
              </a:rPr>
              <a:t>Pour obtenir le radical, j’enlève simplement le </a:t>
            </a:r>
            <a:r>
              <a:rPr lang="mr-IN" sz="1600" dirty="0" smtClean="0">
                <a:latin typeface="Calibri" panose="020F0502020204030204" pitchFamily="34" charset="0"/>
              </a:rPr>
              <a:t>–</a:t>
            </a:r>
            <a:r>
              <a:rPr lang="fr-FR" sz="1600" dirty="0" err="1" smtClean="0">
                <a:latin typeface="Calibri" panose="020F0502020204030204" pitchFamily="34" charset="0"/>
              </a:rPr>
              <a:t>ir</a:t>
            </a:r>
            <a:r>
              <a:rPr lang="fr-FR" sz="1600" dirty="0" smtClean="0">
                <a:latin typeface="Calibri" panose="020F0502020204030204" pitchFamily="34" charset="0"/>
              </a:rPr>
              <a:t> de l’infinitif</a:t>
            </a:r>
            <a:endParaRPr lang="fr-FR" sz="1600" dirty="0">
              <a:latin typeface="Calibri" panose="020F0502020204030204" pitchFamily="34" charset="0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1135353" y="5034797"/>
            <a:ext cx="4842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Nous fin</a:t>
            </a:r>
            <a:endParaRPr lang="fr-FR" sz="2800" b="1" dirty="0">
              <a:solidFill>
                <a:schemeClr val="accent1">
                  <a:lumMod val="60000"/>
                  <a:lumOff val="40000"/>
                </a:schemeClr>
              </a:solidFill>
              <a:latin typeface="Cursive standard" pitchFamily="2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2353982" y="5034797"/>
            <a:ext cx="3158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ursive standard" pitchFamily="2" charset="0"/>
              </a:rPr>
              <a:t>iss</a:t>
            </a:r>
            <a:endParaRPr lang="fr-FR" sz="2800" b="1" dirty="0">
              <a:solidFill>
                <a:schemeClr val="accent1">
                  <a:lumMod val="60000"/>
                  <a:lumOff val="40000"/>
                </a:schemeClr>
              </a:solidFill>
              <a:latin typeface="Cursive standard" pitchFamily="2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1070908" y="4365104"/>
            <a:ext cx="5669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Je conjugue « finir » avec nous.</a:t>
            </a:r>
            <a:endParaRPr lang="fr-FR" sz="2800" dirty="0">
              <a:latin typeface="Calibri" panose="020F0502020204030204" pitchFamily="34" charset="0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3405944" y="5034797"/>
            <a:ext cx="3158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FF0000"/>
                </a:solidFill>
                <a:latin typeface="Cursive standard" pitchFamily="2" charset="0"/>
              </a:rPr>
              <a:t>ions</a:t>
            </a:r>
            <a:endParaRPr lang="fr-FR" sz="2800" b="1" dirty="0">
              <a:solidFill>
                <a:srgbClr val="FF0000"/>
              </a:solidFill>
              <a:latin typeface="Cursive standard" pitchFamily="2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095431" y="1538692"/>
            <a:ext cx="63178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Comment forme t-on l’imparfait des verbes en </a:t>
            </a:r>
            <a:r>
              <a:rPr lang="mr-IN" sz="2800" dirty="0" smtClean="0">
                <a:latin typeface="Calibri" panose="020F0502020204030204" pitchFamily="34" charset="0"/>
              </a:rPr>
              <a:t>–</a:t>
            </a:r>
            <a:r>
              <a:rPr lang="fr-FR" sz="2800" dirty="0" err="1" smtClean="0">
                <a:latin typeface="Calibri" panose="020F0502020204030204" pitchFamily="34" charset="0"/>
              </a:rPr>
              <a:t>ir</a:t>
            </a:r>
            <a:r>
              <a:rPr lang="fr-FR" sz="2800" dirty="0" smtClean="0">
                <a:latin typeface="Calibri" panose="020F0502020204030204" pitchFamily="34" charset="0"/>
              </a:rPr>
              <a:t> comme finir ?</a:t>
            </a:r>
            <a:endParaRPr lang="fr-FR" sz="28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8903929"/>
      </p:ext>
    </p:extLst>
  </p:cSld>
  <p:clrMapOvr>
    <a:masterClrMapping/>
  </p:clrMapOvr>
  <p:transition spd="slow" advTm="34666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50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0" grpId="0" animBg="1"/>
      <p:bldP spid="40" grpId="1" animBg="1"/>
      <p:bldP spid="29" grpId="0"/>
      <p:bldP spid="30" grpId="0"/>
      <p:bldP spid="31" grpId="0"/>
      <p:bldP spid="33" grpId="0"/>
      <p:bldP spid="35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 txBox="1">
            <a:spLocks/>
          </p:cNvSpPr>
          <p:nvPr/>
        </p:nvSpPr>
        <p:spPr>
          <a:xfrm>
            <a:off x="611560" y="1898877"/>
            <a:ext cx="6361484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Conjugue </a:t>
            </a:r>
            <a:r>
              <a:rPr lang="fr-FR" sz="2800" dirty="0" smtClean="0">
                <a:latin typeface="Calibri" panose="020F0502020204030204" pitchFamily="34" charset="0"/>
              </a:rPr>
              <a:t>à l’imparfait</a:t>
            </a:r>
            <a:r>
              <a:rPr lang="fr-FR" sz="2800" dirty="0" smtClean="0">
                <a:latin typeface="Calibri" panose="020F0502020204030204" pitchFamily="34" charset="0"/>
              </a:rPr>
              <a:t>: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Tu (pétrir)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Ils (finir)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Nous (agir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)</a:t>
            </a:r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1484784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4666071"/>
      </p:ext>
    </p:extLst>
  </p:cSld>
  <p:clrMapOvr>
    <a:masterClrMapping/>
  </p:clrMapOvr>
  <p:transition spd="slow" advTm="2958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8444" y="51920"/>
            <a:ext cx="7704856" cy="1442674"/>
          </a:xfrm>
        </p:spPr>
        <p:txBody>
          <a:bodyPr/>
          <a:lstStyle/>
          <a:p>
            <a:r>
              <a:rPr lang="fr-FR" sz="3200" dirty="0" smtClean="0">
                <a:solidFill>
                  <a:srgbClr val="0070C0"/>
                </a:solidFill>
                <a:latin typeface="Mrs Chocolat" pitchFamily="2" charset="0"/>
              </a:rPr>
              <a:t>L’imparfait de la plupart des autres verbes</a:t>
            </a:r>
            <a:endParaRPr lang="fr-FR" sz="32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045308" y="1349515"/>
            <a:ext cx="631785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Pour former l’imparfait </a:t>
            </a:r>
            <a:r>
              <a:rPr lang="fr-FR" sz="2800" dirty="0" smtClean="0">
                <a:latin typeface="Calibri" panose="020F0502020204030204" pitchFamily="34" charset="0"/>
              </a:rPr>
              <a:t>de la plupart de </a:t>
            </a:r>
            <a:r>
              <a:rPr lang="fr-FR" sz="2800" dirty="0" smtClean="0">
                <a:latin typeface="Calibri" panose="020F0502020204030204" pitchFamily="34" charset="0"/>
              </a:rPr>
              <a:t>ces verbes, on </a:t>
            </a:r>
            <a:r>
              <a:rPr lang="fr-FR" sz="28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prend le radical du verbe auquel on ajoute les terminaisons</a:t>
            </a:r>
            <a:r>
              <a:rPr lang="fr-FR" sz="2800" dirty="0" smtClean="0">
                <a:latin typeface="Calibri" panose="020F0502020204030204" pitchFamily="34" charset="0"/>
              </a:rPr>
              <a:t>.</a:t>
            </a:r>
          </a:p>
          <a:p>
            <a:r>
              <a:rPr lang="fr-FR" sz="1600" dirty="0" smtClean="0">
                <a:latin typeface="Calibri" panose="020F0502020204030204" pitchFamily="34" charset="0"/>
              </a:rPr>
              <a:t>Pour obtenir le radical, j’enlève simplement le </a:t>
            </a:r>
            <a:r>
              <a:rPr lang="mr-IN" sz="1600" dirty="0" smtClean="0">
                <a:latin typeface="Calibri" panose="020F0502020204030204" pitchFamily="34" charset="0"/>
              </a:rPr>
              <a:t>–</a:t>
            </a:r>
            <a:r>
              <a:rPr lang="fr-FR" sz="1600" dirty="0" err="1" smtClean="0">
                <a:latin typeface="Calibri" panose="020F0502020204030204" pitchFamily="34" charset="0"/>
              </a:rPr>
              <a:t>i</a:t>
            </a:r>
            <a:r>
              <a:rPr lang="fr-FR" sz="1600" dirty="0" err="1" smtClean="0">
                <a:latin typeface="Calibri" panose="020F0502020204030204" pitchFamily="34" charset="0"/>
              </a:rPr>
              <a:t>r</a:t>
            </a:r>
            <a:r>
              <a:rPr lang="fr-FR" sz="1600" dirty="0" smtClean="0">
                <a:latin typeface="Calibri" panose="020F0502020204030204" pitchFamily="34" charset="0"/>
              </a:rPr>
              <a:t>, le </a:t>
            </a:r>
            <a:r>
              <a:rPr lang="mr-IN" sz="1600" dirty="0" smtClean="0">
                <a:latin typeface="Calibri" panose="020F0502020204030204" pitchFamily="34" charset="0"/>
              </a:rPr>
              <a:t>–</a:t>
            </a:r>
            <a:r>
              <a:rPr lang="fr-FR" sz="1600" dirty="0" err="1" smtClean="0">
                <a:latin typeface="Calibri" panose="020F0502020204030204" pitchFamily="34" charset="0"/>
              </a:rPr>
              <a:t>oir</a:t>
            </a:r>
            <a:r>
              <a:rPr lang="fr-FR" sz="1600" dirty="0" smtClean="0">
                <a:latin typeface="Calibri" panose="020F0502020204030204" pitchFamily="34" charset="0"/>
              </a:rPr>
              <a:t>, le </a:t>
            </a:r>
            <a:r>
              <a:rPr lang="mr-IN" sz="1600" dirty="0" smtClean="0">
                <a:latin typeface="Calibri" panose="020F0502020204030204" pitchFamily="34" charset="0"/>
              </a:rPr>
              <a:t>–</a:t>
            </a:r>
            <a:r>
              <a:rPr lang="fr-FR" sz="1600" dirty="0" smtClean="0">
                <a:latin typeface="Calibri" panose="020F0502020204030204" pitchFamily="34" charset="0"/>
              </a:rPr>
              <a:t>er </a:t>
            </a:r>
            <a:r>
              <a:rPr lang="fr-FR" sz="1600" dirty="0" smtClean="0">
                <a:latin typeface="Calibri" panose="020F0502020204030204" pitchFamily="34" charset="0"/>
              </a:rPr>
              <a:t>ou le -</a:t>
            </a:r>
            <a:r>
              <a:rPr lang="fr-FR" sz="1600" dirty="0" err="1" smtClean="0">
                <a:latin typeface="Calibri" panose="020F0502020204030204" pitchFamily="34" charset="0"/>
              </a:rPr>
              <a:t>re</a:t>
            </a:r>
            <a:r>
              <a:rPr lang="fr-FR" sz="1600" dirty="0" smtClean="0">
                <a:latin typeface="Calibri" panose="020F0502020204030204" pitchFamily="34" charset="0"/>
              </a:rPr>
              <a:t> </a:t>
            </a:r>
            <a:r>
              <a:rPr lang="fr-FR" sz="1600" dirty="0" smtClean="0">
                <a:latin typeface="Calibri" panose="020F0502020204030204" pitchFamily="34" charset="0"/>
              </a:rPr>
              <a:t>de </a:t>
            </a:r>
            <a:r>
              <a:rPr lang="fr-FR" sz="1600" dirty="0" smtClean="0">
                <a:latin typeface="Calibri" panose="020F0502020204030204" pitchFamily="34" charset="0"/>
              </a:rPr>
              <a:t>l’infinitif.</a:t>
            </a:r>
            <a:endParaRPr lang="fr-FR" sz="1600" dirty="0">
              <a:latin typeface="Calibri" panose="020F0502020204030204" pitchFamily="34" charset="0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7274000" y="2327076"/>
            <a:ext cx="1474464" cy="37856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 smtClean="0">
                <a:solidFill>
                  <a:srgbClr val="FF0000"/>
                </a:solidFill>
                <a:latin typeface="Cursive standard" pitchFamily="2" charset="0"/>
              </a:rPr>
              <a:t>ais</a:t>
            </a:r>
          </a:p>
          <a:p>
            <a:pPr algn="ctr"/>
            <a:r>
              <a:rPr lang="fr-FR" sz="4000" b="1" dirty="0" smtClean="0">
                <a:solidFill>
                  <a:srgbClr val="FF0000"/>
                </a:solidFill>
                <a:latin typeface="Cursive standard" pitchFamily="2" charset="0"/>
              </a:rPr>
              <a:t>ais</a:t>
            </a:r>
          </a:p>
          <a:p>
            <a:pPr algn="ctr"/>
            <a:r>
              <a:rPr lang="fr-FR" sz="4000" b="1" dirty="0" smtClean="0">
                <a:solidFill>
                  <a:srgbClr val="FF0000"/>
                </a:solidFill>
                <a:latin typeface="Cursive standard" pitchFamily="2" charset="0"/>
              </a:rPr>
              <a:t>ait</a:t>
            </a:r>
          </a:p>
          <a:p>
            <a:pPr algn="ctr"/>
            <a:r>
              <a:rPr lang="fr-FR" sz="4000" b="1" dirty="0" smtClean="0">
                <a:solidFill>
                  <a:srgbClr val="FF0000"/>
                </a:solidFill>
                <a:latin typeface="Cursive standard" pitchFamily="2" charset="0"/>
              </a:rPr>
              <a:t>ions</a:t>
            </a:r>
          </a:p>
          <a:p>
            <a:pPr algn="ctr"/>
            <a:r>
              <a:rPr lang="fr-FR" sz="4000" b="1" dirty="0" err="1" smtClean="0">
                <a:solidFill>
                  <a:srgbClr val="FF0000"/>
                </a:solidFill>
                <a:latin typeface="Cursive standard" pitchFamily="2" charset="0"/>
              </a:rPr>
              <a:t>iez</a:t>
            </a:r>
            <a:endParaRPr lang="fr-FR" sz="4000" b="1" dirty="0" smtClean="0">
              <a:solidFill>
                <a:srgbClr val="FF0000"/>
              </a:solidFill>
              <a:latin typeface="Cursive standard" pitchFamily="2" charset="0"/>
            </a:endParaRPr>
          </a:p>
          <a:p>
            <a:pPr algn="ctr"/>
            <a:r>
              <a:rPr lang="fr-FR" sz="4000" b="1" dirty="0" smtClean="0">
                <a:solidFill>
                  <a:srgbClr val="FF0000"/>
                </a:solidFill>
                <a:latin typeface="Cursive standard" pitchFamily="2" charset="0"/>
              </a:rPr>
              <a:t>aient</a:t>
            </a:r>
            <a:endParaRPr lang="fr-FR" sz="4000" b="1" dirty="0">
              <a:solidFill>
                <a:srgbClr val="FF0000"/>
              </a:solidFill>
              <a:latin typeface="Cursive standard" pitchFamily="2" charset="0"/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1073053" y="3284677"/>
            <a:ext cx="5669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Je conjugue « </a:t>
            </a:r>
            <a:r>
              <a:rPr lang="fr-FR" sz="2800" dirty="0" smtClean="0">
                <a:latin typeface="Calibri" panose="020F0502020204030204" pitchFamily="34" charset="0"/>
              </a:rPr>
              <a:t>partir</a:t>
            </a:r>
            <a:r>
              <a:rPr lang="fr-FR" sz="2800" dirty="0" smtClean="0">
                <a:latin typeface="Calibri" panose="020F0502020204030204" pitchFamily="34" charset="0"/>
              </a:rPr>
              <a:t> » avec elle.</a:t>
            </a:r>
            <a:endParaRPr lang="fr-FR" sz="2800" dirty="0">
              <a:latin typeface="Calibri" panose="020F0502020204030204" pitchFamily="34" charset="0"/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1073053" y="3796439"/>
            <a:ext cx="4824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Elle 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part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2328489" y="3807897"/>
            <a:ext cx="3158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mtClean="0">
                <a:solidFill>
                  <a:srgbClr val="FF0000"/>
                </a:solidFill>
                <a:latin typeface="Cursive standard" pitchFamily="2" charset="0"/>
              </a:rPr>
              <a:t>ait</a:t>
            </a:r>
            <a:endParaRPr lang="fr-FR" sz="2800" b="1" dirty="0">
              <a:solidFill>
                <a:srgbClr val="FF0000"/>
              </a:solidFill>
              <a:latin typeface="Cursive standard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045308" y="4262937"/>
            <a:ext cx="5669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Je conjugue « </a:t>
            </a:r>
            <a:r>
              <a:rPr lang="fr-FR" sz="2800" dirty="0" smtClean="0">
                <a:latin typeface="Calibri" panose="020F0502020204030204" pitchFamily="34" charset="0"/>
              </a:rPr>
              <a:t>vouloir</a:t>
            </a:r>
            <a:r>
              <a:rPr lang="fr-FR" sz="2800" dirty="0" smtClean="0">
                <a:latin typeface="Calibri" panose="020F0502020204030204" pitchFamily="34" charset="0"/>
              </a:rPr>
              <a:t> » </a:t>
            </a:r>
            <a:r>
              <a:rPr lang="fr-FR" sz="2800" smtClean="0">
                <a:latin typeface="Calibri" panose="020F0502020204030204" pitchFamily="34" charset="0"/>
              </a:rPr>
              <a:t>avec </a:t>
            </a:r>
            <a:r>
              <a:rPr lang="fr-FR" sz="2800" smtClean="0">
                <a:latin typeface="Calibri" panose="020F0502020204030204" pitchFamily="34" charset="0"/>
              </a:rPr>
              <a:t>nous</a:t>
            </a:r>
            <a:r>
              <a:rPr lang="fr-FR" sz="2800" dirty="0" smtClean="0">
                <a:latin typeface="Calibri" panose="020F0502020204030204" pitchFamily="34" charset="0"/>
              </a:rPr>
              <a:t>.</a:t>
            </a:r>
            <a:endParaRPr lang="fr-FR" sz="2800" dirty="0">
              <a:latin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045308" y="4758518"/>
            <a:ext cx="4824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Nous </a:t>
            </a:r>
            <a:r>
              <a:rPr lang="fr-FR" sz="2800" b="1" dirty="0" err="1" smtClean="0">
                <a:solidFill>
                  <a:srgbClr val="0070C0"/>
                </a:solidFill>
                <a:latin typeface="Cursive standard" pitchFamily="2" charset="0"/>
              </a:rPr>
              <a:t>voul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422335" y="4747060"/>
            <a:ext cx="3158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FF0000"/>
                </a:solidFill>
                <a:latin typeface="Cursive standard" pitchFamily="2" charset="0"/>
              </a:rPr>
              <a:t>ions</a:t>
            </a:r>
            <a:endParaRPr lang="fr-FR" sz="2800" b="1" dirty="0">
              <a:solidFill>
                <a:srgbClr val="FF0000"/>
              </a:solidFill>
              <a:latin typeface="Cursive standard" pitchFamily="2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073053" y="5249194"/>
            <a:ext cx="5669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Je conjugue « </a:t>
            </a:r>
            <a:r>
              <a:rPr lang="fr-FR" sz="2800" dirty="0" smtClean="0">
                <a:latin typeface="Calibri" panose="020F0502020204030204" pitchFamily="34" charset="0"/>
              </a:rPr>
              <a:t>vendre</a:t>
            </a:r>
            <a:r>
              <a:rPr lang="fr-FR" sz="2800" dirty="0" smtClean="0">
                <a:latin typeface="Calibri" panose="020F0502020204030204" pitchFamily="34" charset="0"/>
              </a:rPr>
              <a:t> » avec </a:t>
            </a:r>
            <a:r>
              <a:rPr lang="fr-FR" sz="2800" dirty="0" smtClean="0">
                <a:latin typeface="Calibri" panose="020F0502020204030204" pitchFamily="34" charset="0"/>
              </a:rPr>
              <a:t>tu.</a:t>
            </a:r>
            <a:endParaRPr lang="fr-FR" sz="2800" dirty="0">
              <a:latin typeface="Calibri" panose="020F0502020204030204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073053" y="5851118"/>
            <a:ext cx="4824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Tu vend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240305" y="5851118"/>
            <a:ext cx="3158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FF0000"/>
                </a:solidFill>
                <a:latin typeface="Cursive standard" pitchFamily="2" charset="0"/>
              </a:rPr>
              <a:t>ais</a:t>
            </a:r>
            <a:endParaRPr lang="fr-FR" sz="2800" b="1" dirty="0">
              <a:solidFill>
                <a:srgbClr val="FF0000"/>
              </a:solidFill>
              <a:latin typeface="Cursive standard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0936838"/>
      </p:ext>
    </p:extLst>
  </p:cSld>
  <p:clrMapOvr>
    <a:masterClrMapping/>
  </p:clrMapOvr>
  <p:transition spd="slow" advTm="2958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50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40" grpId="0" animBg="1"/>
      <p:bldP spid="40" grpId="1" animBg="1"/>
      <p:bldP spid="46" grpId="0"/>
      <p:bldP spid="47" grpId="0"/>
      <p:bldP spid="48" grpId="0"/>
      <p:bldP spid="9" grpId="0"/>
      <p:bldP spid="10" grpId="0"/>
      <p:bldP spid="11" grpId="0"/>
      <p:bldP spid="13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8444" y="51920"/>
            <a:ext cx="7704856" cy="1442674"/>
          </a:xfrm>
        </p:spPr>
        <p:txBody>
          <a:bodyPr/>
          <a:lstStyle/>
          <a:p>
            <a:r>
              <a:rPr lang="fr-FR" sz="3200" dirty="0" smtClean="0">
                <a:solidFill>
                  <a:srgbClr val="0070C0"/>
                </a:solidFill>
                <a:latin typeface="Mrs Chocolat" pitchFamily="2" charset="0"/>
              </a:rPr>
              <a:t>L’imparfait de la plupart des autres verbes</a:t>
            </a:r>
            <a:endParaRPr lang="fr-FR" sz="32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7274000" y="2327076"/>
            <a:ext cx="1474464" cy="37856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 smtClean="0">
                <a:solidFill>
                  <a:srgbClr val="FF0000"/>
                </a:solidFill>
                <a:latin typeface="Cursive standard" pitchFamily="2" charset="0"/>
              </a:rPr>
              <a:t>ais</a:t>
            </a:r>
          </a:p>
          <a:p>
            <a:pPr algn="ctr"/>
            <a:r>
              <a:rPr lang="fr-FR" sz="4000" b="1" dirty="0" smtClean="0">
                <a:solidFill>
                  <a:srgbClr val="FF0000"/>
                </a:solidFill>
                <a:latin typeface="Cursive standard" pitchFamily="2" charset="0"/>
              </a:rPr>
              <a:t>ais</a:t>
            </a:r>
          </a:p>
          <a:p>
            <a:pPr algn="ctr"/>
            <a:r>
              <a:rPr lang="fr-FR" sz="4000" b="1" dirty="0" smtClean="0">
                <a:solidFill>
                  <a:srgbClr val="FF0000"/>
                </a:solidFill>
                <a:latin typeface="Cursive standard" pitchFamily="2" charset="0"/>
              </a:rPr>
              <a:t>ait</a:t>
            </a:r>
          </a:p>
          <a:p>
            <a:pPr algn="ctr"/>
            <a:r>
              <a:rPr lang="fr-FR" sz="4000" b="1" dirty="0" smtClean="0">
                <a:solidFill>
                  <a:srgbClr val="FF0000"/>
                </a:solidFill>
                <a:latin typeface="Cursive standard" pitchFamily="2" charset="0"/>
              </a:rPr>
              <a:t>ions</a:t>
            </a:r>
          </a:p>
          <a:p>
            <a:pPr algn="ctr"/>
            <a:r>
              <a:rPr lang="fr-FR" sz="4000" b="1" dirty="0" err="1" smtClean="0">
                <a:solidFill>
                  <a:srgbClr val="FF0000"/>
                </a:solidFill>
                <a:latin typeface="Cursive standard" pitchFamily="2" charset="0"/>
              </a:rPr>
              <a:t>iez</a:t>
            </a:r>
            <a:endParaRPr lang="fr-FR" sz="4000" b="1" dirty="0" smtClean="0">
              <a:solidFill>
                <a:srgbClr val="FF0000"/>
              </a:solidFill>
              <a:latin typeface="Cursive standard" pitchFamily="2" charset="0"/>
            </a:endParaRPr>
          </a:p>
          <a:p>
            <a:pPr algn="ctr"/>
            <a:r>
              <a:rPr lang="fr-FR" sz="4000" b="1" dirty="0" smtClean="0">
                <a:solidFill>
                  <a:srgbClr val="FF0000"/>
                </a:solidFill>
                <a:latin typeface="Cursive standard" pitchFamily="2" charset="0"/>
              </a:rPr>
              <a:t>aient</a:t>
            </a:r>
            <a:endParaRPr lang="fr-FR" sz="4000" b="1" dirty="0">
              <a:solidFill>
                <a:srgbClr val="FF0000"/>
              </a:solidFill>
              <a:latin typeface="Cursive standard" pitchFamily="2" charset="0"/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1096468" y="1803856"/>
            <a:ext cx="5669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Je conjugue « </a:t>
            </a:r>
            <a:r>
              <a:rPr lang="fr-FR" sz="2800" dirty="0" smtClean="0">
                <a:latin typeface="Calibri" panose="020F0502020204030204" pitchFamily="34" charset="0"/>
              </a:rPr>
              <a:t>être</a:t>
            </a:r>
            <a:r>
              <a:rPr lang="fr-FR" sz="2800" dirty="0" smtClean="0">
                <a:latin typeface="Calibri" panose="020F0502020204030204" pitchFamily="34" charset="0"/>
              </a:rPr>
              <a:t> » avec </a:t>
            </a:r>
            <a:r>
              <a:rPr lang="fr-FR" sz="2800" dirty="0" smtClean="0">
                <a:latin typeface="Calibri" panose="020F0502020204030204" pitchFamily="34" charset="0"/>
              </a:rPr>
              <a:t>j’.</a:t>
            </a:r>
            <a:endParaRPr lang="fr-FR" sz="2800" dirty="0">
              <a:latin typeface="Calibri" panose="020F0502020204030204" pitchFamily="34" charset="0"/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1096468" y="2528503"/>
            <a:ext cx="4824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J’ </a:t>
            </a:r>
            <a:r>
              <a:rPr lang="fr-FR" sz="2800" b="1" dirty="0" err="1" smtClean="0">
                <a:solidFill>
                  <a:srgbClr val="0070C0"/>
                </a:solidFill>
                <a:latin typeface="Cursive standard" pitchFamily="2" charset="0"/>
              </a:rPr>
              <a:t>ét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1833560" y="2528503"/>
            <a:ext cx="3158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mtClean="0">
                <a:solidFill>
                  <a:srgbClr val="FF0000"/>
                </a:solidFill>
                <a:latin typeface="Cursive standard" pitchFamily="2" charset="0"/>
              </a:rPr>
              <a:t>ais</a:t>
            </a:r>
            <a:endParaRPr lang="fr-FR" sz="2800" b="1" dirty="0">
              <a:solidFill>
                <a:srgbClr val="FF0000"/>
              </a:solidFill>
              <a:latin typeface="Cursive standard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045308" y="3264915"/>
            <a:ext cx="5669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Je conjugue </a:t>
            </a:r>
            <a:r>
              <a:rPr lang="fr-FR" sz="2800" dirty="0" smtClean="0">
                <a:latin typeface="Calibri" panose="020F0502020204030204" pitchFamily="34" charset="0"/>
              </a:rPr>
              <a:t>«avoir</a:t>
            </a:r>
            <a:r>
              <a:rPr lang="fr-FR" sz="2800" dirty="0" smtClean="0">
                <a:latin typeface="Calibri" panose="020F0502020204030204" pitchFamily="34" charset="0"/>
              </a:rPr>
              <a:t> » avec </a:t>
            </a:r>
            <a:r>
              <a:rPr lang="fr-FR" sz="2800" dirty="0" smtClean="0">
                <a:latin typeface="Calibri" panose="020F0502020204030204" pitchFamily="34" charset="0"/>
              </a:rPr>
              <a:t>nous.</a:t>
            </a:r>
            <a:endParaRPr lang="fr-FR" sz="2800" dirty="0">
              <a:latin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013661" y="3958292"/>
            <a:ext cx="4824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Nous av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240305" y="3946011"/>
            <a:ext cx="3158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FF0000"/>
                </a:solidFill>
                <a:latin typeface="Cursive standard" pitchFamily="2" charset="0"/>
              </a:rPr>
              <a:t>ions</a:t>
            </a:r>
            <a:endParaRPr lang="fr-FR" sz="2800" b="1" dirty="0">
              <a:solidFill>
                <a:srgbClr val="FF0000"/>
              </a:solidFill>
              <a:latin typeface="Cursive standard" pitchFamily="2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045308" y="4790774"/>
            <a:ext cx="5669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Je conjugue « </a:t>
            </a:r>
            <a:r>
              <a:rPr lang="fr-FR" sz="2800" dirty="0" smtClean="0">
                <a:latin typeface="Calibri" panose="020F0502020204030204" pitchFamily="34" charset="0"/>
              </a:rPr>
              <a:t>aller</a:t>
            </a:r>
            <a:r>
              <a:rPr lang="fr-FR" sz="2800" dirty="0" smtClean="0">
                <a:latin typeface="Calibri" panose="020F0502020204030204" pitchFamily="34" charset="0"/>
              </a:rPr>
              <a:t> » avec </a:t>
            </a:r>
            <a:r>
              <a:rPr lang="fr-FR" sz="2800" dirty="0" smtClean="0">
                <a:latin typeface="Calibri" panose="020F0502020204030204" pitchFamily="34" charset="0"/>
              </a:rPr>
              <a:t>ils.</a:t>
            </a:r>
            <a:endParaRPr lang="fr-FR" sz="2800" dirty="0">
              <a:latin typeface="Calibri" panose="020F0502020204030204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096468" y="5515421"/>
            <a:ext cx="4824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mtClean="0">
                <a:solidFill>
                  <a:srgbClr val="0070C0"/>
                </a:solidFill>
                <a:latin typeface="Cursive standard" pitchFamily="2" charset="0"/>
              </a:rPr>
              <a:t>Ils all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051720" y="5515421"/>
            <a:ext cx="3158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mtClean="0">
                <a:solidFill>
                  <a:srgbClr val="FF0000"/>
                </a:solidFill>
                <a:latin typeface="Cursive standard" pitchFamily="2" charset="0"/>
              </a:rPr>
              <a:t>aient</a:t>
            </a:r>
            <a:endParaRPr lang="fr-FR" sz="2800" b="1" dirty="0">
              <a:solidFill>
                <a:srgbClr val="FF0000"/>
              </a:solidFill>
              <a:latin typeface="Cursive standard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82769556"/>
      </p:ext>
    </p:extLst>
  </p:cSld>
  <p:clrMapOvr>
    <a:masterClrMapping/>
  </p:clrMapOvr>
  <p:transition spd="slow" advTm="2958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50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0" grpId="0" animBg="1"/>
      <p:bldP spid="40" grpId="1" animBg="1"/>
      <p:bldP spid="46" grpId="0"/>
      <p:bldP spid="47" grpId="0"/>
      <p:bldP spid="48" grpId="0"/>
      <p:bldP spid="9" grpId="0"/>
      <p:bldP spid="10" grpId="0"/>
      <p:bldP spid="11" grpId="0"/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 txBox="1">
            <a:spLocks/>
          </p:cNvSpPr>
          <p:nvPr/>
        </p:nvSpPr>
        <p:spPr>
          <a:xfrm>
            <a:off x="611560" y="1898877"/>
            <a:ext cx="6361484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Conjugue </a:t>
            </a:r>
            <a:r>
              <a:rPr lang="fr-FR" sz="2800" dirty="0" smtClean="0">
                <a:latin typeface="Calibri" panose="020F0502020204030204" pitchFamily="34" charset="0"/>
              </a:rPr>
              <a:t>à l’imparfait</a:t>
            </a:r>
            <a:r>
              <a:rPr lang="fr-FR" sz="2800" dirty="0" smtClean="0">
                <a:latin typeface="Calibri" panose="020F0502020204030204" pitchFamily="34" charset="0"/>
              </a:rPr>
              <a:t>: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Tu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(venir)</a:t>
            </a:r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Ils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(pouvoir)</a:t>
            </a:r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Nous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(attendre)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J’(avoir)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Vous (être)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Elle (aller)</a:t>
            </a:r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1484784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57536317"/>
      </p:ext>
    </p:extLst>
  </p:cSld>
  <p:clrMapOvr>
    <a:masterClrMapping/>
  </p:clrMapOvr>
  <p:transition spd="slow" advTm="2958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3925" y="-231393"/>
            <a:ext cx="7704856" cy="1442674"/>
          </a:xfrm>
        </p:spPr>
        <p:txBody>
          <a:bodyPr/>
          <a:lstStyle/>
          <a:p>
            <a:r>
              <a:rPr lang="fr-FR" sz="3200" dirty="0" smtClean="0">
                <a:solidFill>
                  <a:srgbClr val="0070C0"/>
                </a:solidFill>
                <a:latin typeface="Mrs Chocolat" pitchFamily="2" charset="0"/>
              </a:rPr>
              <a:t>L’imparfait des autres verbes</a:t>
            </a:r>
            <a:endParaRPr lang="fr-FR" sz="32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999950" y="768341"/>
            <a:ext cx="63178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D’autres verbes sont </a:t>
            </a:r>
            <a:r>
              <a:rPr lang="fr-FR" sz="28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particuliers. Il faut en connaître la conjugaison car ils sont courants</a:t>
            </a:r>
            <a:r>
              <a:rPr lang="fr-FR" sz="2800" dirty="0" smtClean="0">
                <a:latin typeface="Calibri" panose="020F0502020204030204" pitchFamily="34" charset="0"/>
              </a:rPr>
              <a:t>.</a:t>
            </a:r>
            <a:endParaRPr lang="fr-FR" sz="2800" dirty="0" smtClean="0">
              <a:latin typeface="Calibri" panose="020F0502020204030204" pitchFamily="34" charset="0"/>
            </a:endParaRPr>
          </a:p>
          <a:p>
            <a:r>
              <a:rPr lang="fr-FR" sz="1600" dirty="0" smtClean="0">
                <a:latin typeface="Calibri" panose="020F0502020204030204" pitchFamily="34" charset="0"/>
              </a:rPr>
              <a:t>Les terminaisons sont toutefois toujours les mêmes.</a:t>
            </a:r>
            <a:endParaRPr lang="fr-FR" sz="1600" dirty="0">
              <a:latin typeface="Calibri" panose="020F0502020204030204" pitchFamily="34" charset="0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7274000" y="2327076"/>
            <a:ext cx="1474464" cy="37856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 smtClean="0">
                <a:solidFill>
                  <a:srgbClr val="FF0000"/>
                </a:solidFill>
                <a:latin typeface="Cursive standard" pitchFamily="2" charset="0"/>
              </a:rPr>
              <a:t>ais</a:t>
            </a:r>
          </a:p>
          <a:p>
            <a:pPr algn="ctr"/>
            <a:r>
              <a:rPr lang="fr-FR" sz="4000" b="1" dirty="0" smtClean="0">
                <a:solidFill>
                  <a:srgbClr val="FF0000"/>
                </a:solidFill>
                <a:latin typeface="Cursive standard" pitchFamily="2" charset="0"/>
              </a:rPr>
              <a:t>ais</a:t>
            </a:r>
          </a:p>
          <a:p>
            <a:pPr algn="ctr"/>
            <a:r>
              <a:rPr lang="fr-FR" sz="4000" b="1" dirty="0" smtClean="0">
                <a:solidFill>
                  <a:srgbClr val="FF0000"/>
                </a:solidFill>
                <a:latin typeface="Cursive standard" pitchFamily="2" charset="0"/>
              </a:rPr>
              <a:t>ait</a:t>
            </a:r>
          </a:p>
          <a:p>
            <a:pPr algn="ctr"/>
            <a:r>
              <a:rPr lang="fr-FR" sz="4000" b="1" dirty="0" smtClean="0">
                <a:solidFill>
                  <a:srgbClr val="FF0000"/>
                </a:solidFill>
                <a:latin typeface="Cursive standard" pitchFamily="2" charset="0"/>
              </a:rPr>
              <a:t>ions</a:t>
            </a:r>
          </a:p>
          <a:p>
            <a:pPr algn="ctr"/>
            <a:r>
              <a:rPr lang="fr-FR" sz="4000" b="1" dirty="0" err="1" smtClean="0">
                <a:solidFill>
                  <a:srgbClr val="FF0000"/>
                </a:solidFill>
                <a:latin typeface="Cursive standard" pitchFamily="2" charset="0"/>
              </a:rPr>
              <a:t>iez</a:t>
            </a:r>
            <a:endParaRPr lang="fr-FR" sz="4000" b="1" dirty="0" smtClean="0">
              <a:solidFill>
                <a:srgbClr val="FF0000"/>
              </a:solidFill>
              <a:latin typeface="Cursive standard" pitchFamily="2" charset="0"/>
            </a:endParaRPr>
          </a:p>
          <a:p>
            <a:pPr algn="ctr"/>
            <a:r>
              <a:rPr lang="fr-FR" sz="4000" b="1" dirty="0" smtClean="0">
                <a:solidFill>
                  <a:srgbClr val="FF0000"/>
                </a:solidFill>
                <a:latin typeface="Cursive standard" pitchFamily="2" charset="0"/>
              </a:rPr>
              <a:t>aient</a:t>
            </a:r>
            <a:endParaRPr lang="fr-FR" sz="4000" b="1" dirty="0">
              <a:solidFill>
                <a:srgbClr val="FF0000"/>
              </a:solidFill>
              <a:latin typeface="Cursive standard" pitchFamily="2" charset="0"/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938165" y="2354622"/>
            <a:ext cx="5669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Je conjugue « </a:t>
            </a:r>
            <a:r>
              <a:rPr lang="fr-FR" sz="2800" dirty="0" smtClean="0">
                <a:latin typeface="Calibri" panose="020F0502020204030204" pitchFamily="34" charset="0"/>
              </a:rPr>
              <a:t>faire</a:t>
            </a:r>
            <a:r>
              <a:rPr lang="fr-FR" sz="2800" dirty="0" smtClean="0">
                <a:latin typeface="Calibri" panose="020F0502020204030204" pitchFamily="34" charset="0"/>
              </a:rPr>
              <a:t> </a:t>
            </a:r>
            <a:r>
              <a:rPr lang="fr-FR" sz="2800" dirty="0" smtClean="0">
                <a:latin typeface="Calibri" panose="020F0502020204030204" pitchFamily="34" charset="0"/>
              </a:rPr>
              <a:t>».</a:t>
            </a:r>
            <a:endParaRPr lang="fr-FR" sz="2800" dirty="0">
              <a:latin typeface="Calibri" panose="020F0502020204030204" pitchFamily="34" charset="0"/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992152" y="2901568"/>
            <a:ext cx="61189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Je fai</a:t>
            </a:r>
            <a:r>
              <a:rPr lang="fr-FR" sz="2800" b="1" dirty="0" smtClean="0">
                <a:solidFill>
                  <a:srgbClr val="FF0000"/>
                </a:solidFill>
                <a:latin typeface="Cursive standard" pitchFamily="2" charset="0"/>
              </a:rPr>
              <a:t>s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ais, tu fai</a:t>
            </a:r>
            <a:r>
              <a:rPr lang="fr-FR" sz="2800" b="1" dirty="0" smtClean="0">
                <a:solidFill>
                  <a:srgbClr val="FF0000"/>
                </a:solidFill>
                <a:latin typeface="Cursive standard" pitchFamily="2" charset="0"/>
              </a:rPr>
              <a:t>s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ais, il fai</a:t>
            </a:r>
            <a:r>
              <a:rPr lang="fr-FR" sz="2800" b="1" dirty="0" smtClean="0">
                <a:solidFill>
                  <a:srgbClr val="FF0000"/>
                </a:solidFill>
                <a:latin typeface="Cursive standard" pitchFamily="2" charset="0"/>
              </a:rPr>
              <a:t>s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ait, nous fai</a:t>
            </a:r>
            <a:r>
              <a:rPr lang="fr-FR" sz="2800" b="1" dirty="0" smtClean="0">
                <a:solidFill>
                  <a:srgbClr val="FF0000"/>
                </a:solidFill>
                <a:latin typeface="Cursive standard" pitchFamily="2" charset="0"/>
              </a:rPr>
              <a:t>s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ions, vous fai</a:t>
            </a:r>
            <a:r>
              <a:rPr lang="fr-FR" sz="2800" b="1" dirty="0" smtClean="0">
                <a:solidFill>
                  <a:srgbClr val="FF0000"/>
                </a:solidFill>
                <a:latin typeface="Cursive standard" pitchFamily="2" charset="0"/>
              </a:rPr>
              <a:t>s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iez, ils fai</a:t>
            </a:r>
            <a:r>
              <a:rPr lang="fr-FR" sz="2800" b="1" dirty="0" smtClean="0">
                <a:solidFill>
                  <a:srgbClr val="FF0000"/>
                </a:solidFill>
                <a:latin typeface="Cursive standard" pitchFamily="2" charset="0"/>
              </a:rPr>
              <a:t>s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aient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989858" y="3840039"/>
            <a:ext cx="5669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Je conjugue « </a:t>
            </a:r>
            <a:r>
              <a:rPr lang="fr-FR" sz="2800" dirty="0" smtClean="0">
                <a:latin typeface="Calibri" panose="020F0502020204030204" pitchFamily="34" charset="0"/>
              </a:rPr>
              <a:t>prendre».</a:t>
            </a:r>
            <a:endParaRPr lang="fr-FR" sz="2800" dirty="0">
              <a:latin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989858" y="4293411"/>
            <a:ext cx="58903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Je prenais, tu prenais, il prenait, nous prenions, vous preniez, ils prenaient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000912" y="5131503"/>
            <a:ext cx="5669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Je conjugue «</a:t>
            </a:r>
            <a:r>
              <a:rPr lang="fr-FR" sz="2800" smtClean="0">
                <a:latin typeface="Calibri" panose="020F0502020204030204" pitchFamily="34" charset="0"/>
              </a:rPr>
              <a:t> </a:t>
            </a:r>
            <a:r>
              <a:rPr lang="fr-FR" sz="2800" smtClean="0">
                <a:latin typeface="Calibri" panose="020F0502020204030204" pitchFamily="34" charset="0"/>
              </a:rPr>
              <a:t>dire».</a:t>
            </a:r>
            <a:endParaRPr lang="fr-FR" sz="2800" dirty="0">
              <a:latin typeface="Calibri" panose="020F0502020204030204" pitchFamily="34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994937" y="5654723"/>
            <a:ext cx="61189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Je di</a:t>
            </a:r>
            <a:r>
              <a:rPr lang="fr-FR" sz="2800" b="1" dirty="0" smtClean="0">
                <a:solidFill>
                  <a:srgbClr val="FF0000"/>
                </a:solidFill>
                <a:latin typeface="Cursive standard" pitchFamily="2" charset="0"/>
              </a:rPr>
              <a:t>s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ais, </a:t>
            </a:r>
            <a:r>
              <a:rPr lang="fr-FR" sz="2800" b="1" dirty="0">
                <a:solidFill>
                  <a:srgbClr val="0070C0"/>
                </a:solidFill>
                <a:latin typeface="Cursive standard" pitchFamily="2" charset="0"/>
              </a:rPr>
              <a:t>tu di</a:t>
            </a:r>
            <a:r>
              <a:rPr lang="fr-FR" sz="2800" b="1" dirty="0" smtClean="0">
                <a:solidFill>
                  <a:srgbClr val="FF0000"/>
                </a:solidFill>
                <a:latin typeface="Cursive standard" pitchFamily="2" charset="0"/>
              </a:rPr>
              <a:t>s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ais, </a:t>
            </a:r>
            <a:r>
              <a:rPr lang="fr-FR" sz="2800" b="1" dirty="0">
                <a:solidFill>
                  <a:srgbClr val="0070C0"/>
                </a:solidFill>
                <a:latin typeface="Cursive standard" pitchFamily="2" charset="0"/>
              </a:rPr>
              <a:t>il di</a:t>
            </a:r>
            <a:r>
              <a:rPr lang="fr-FR" sz="2800" b="1" dirty="0" smtClean="0">
                <a:solidFill>
                  <a:srgbClr val="FF0000"/>
                </a:solidFill>
                <a:latin typeface="Cursive standard" pitchFamily="2" charset="0"/>
              </a:rPr>
              <a:t>s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ait, </a:t>
            </a:r>
            <a:r>
              <a:rPr lang="fr-FR" sz="2800" b="1" dirty="0">
                <a:solidFill>
                  <a:srgbClr val="0070C0"/>
                </a:solidFill>
                <a:latin typeface="Cursive standard" pitchFamily="2" charset="0"/>
              </a:rPr>
              <a:t>nous 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di</a:t>
            </a:r>
            <a:r>
              <a:rPr lang="fr-FR" sz="2800" b="1" dirty="0" smtClean="0">
                <a:solidFill>
                  <a:srgbClr val="FF0000"/>
                </a:solidFill>
                <a:latin typeface="Cursive standard" pitchFamily="2" charset="0"/>
              </a:rPr>
              <a:t>s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ions, </a:t>
            </a:r>
            <a:r>
              <a:rPr lang="fr-FR" sz="2800" b="1" dirty="0">
                <a:solidFill>
                  <a:srgbClr val="0070C0"/>
                </a:solidFill>
                <a:latin typeface="Cursive standard" pitchFamily="2" charset="0"/>
              </a:rPr>
              <a:t>vous 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di</a:t>
            </a:r>
            <a:r>
              <a:rPr lang="fr-FR" sz="2800" b="1" dirty="0" smtClean="0">
                <a:solidFill>
                  <a:srgbClr val="FF0000"/>
                </a:solidFill>
                <a:latin typeface="Cursive standard" pitchFamily="2" charset="0"/>
              </a:rPr>
              <a:t>s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iez, </a:t>
            </a:r>
            <a:r>
              <a:rPr lang="fr-FR" sz="2800" b="1" dirty="0">
                <a:solidFill>
                  <a:srgbClr val="0070C0"/>
                </a:solidFill>
                <a:latin typeface="Cursive standard" pitchFamily="2" charset="0"/>
              </a:rPr>
              <a:t>ils 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di</a:t>
            </a:r>
            <a:r>
              <a:rPr lang="fr-FR" sz="2800" b="1" dirty="0" smtClean="0">
                <a:solidFill>
                  <a:srgbClr val="FF0000"/>
                </a:solidFill>
                <a:latin typeface="Cursive standard" pitchFamily="2" charset="0"/>
              </a:rPr>
              <a:t>s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aient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9231697"/>
      </p:ext>
    </p:extLst>
  </p:cSld>
  <p:clrMapOvr>
    <a:masterClrMapping/>
  </p:clrMapOvr>
  <p:transition spd="slow" advTm="2958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50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40" grpId="0" animBg="1"/>
      <p:bldP spid="40" grpId="1" animBg="1"/>
      <p:bldP spid="46" grpId="0"/>
      <p:bldP spid="47" grpId="0"/>
      <p:bldP spid="9" grpId="0"/>
      <p:bldP spid="10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8444" y="51920"/>
            <a:ext cx="7704856" cy="1442674"/>
          </a:xfrm>
        </p:spPr>
        <p:txBody>
          <a:bodyPr/>
          <a:lstStyle/>
          <a:p>
            <a:r>
              <a:rPr lang="fr-FR" sz="3200" dirty="0" smtClean="0">
                <a:solidFill>
                  <a:srgbClr val="0070C0"/>
                </a:solidFill>
                <a:latin typeface="Mrs Chocolat" pitchFamily="2" charset="0"/>
              </a:rPr>
              <a:t>L’imparfait des autres verbes</a:t>
            </a:r>
            <a:endParaRPr lang="fr-FR" sz="32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7274000" y="2327076"/>
            <a:ext cx="1474464" cy="37856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 smtClean="0">
                <a:solidFill>
                  <a:srgbClr val="FF0000"/>
                </a:solidFill>
                <a:latin typeface="Cursive standard" pitchFamily="2" charset="0"/>
              </a:rPr>
              <a:t>ais</a:t>
            </a:r>
          </a:p>
          <a:p>
            <a:pPr algn="ctr"/>
            <a:r>
              <a:rPr lang="fr-FR" sz="4000" b="1" dirty="0" smtClean="0">
                <a:solidFill>
                  <a:srgbClr val="FF0000"/>
                </a:solidFill>
                <a:latin typeface="Cursive standard" pitchFamily="2" charset="0"/>
              </a:rPr>
              <a:t>ais</a:t>
            </a:r>
          </a:p>
          <a:p>
            <a:pPr algn="ctr"/>
            <a:r>
              <a:rPr lang="fr-FR" sz="4000" b="1" dirty="0" smtClean="0">
                <a:solidFill>
                  <a:srgbClr val="FF0000"/>
                </a:solidFill>
                <a:latin typeface="Cursive standard" pitchFamily="2" charset="0"/>
              </a:rPr>
              <a:t>ait</a:t>
            </a:r>
          </a:p>
          <a:p>
            <a:pPr algn="ctr"/>
            <a:r>
              <a:rPr lang="fr-FR" sz="4000" b="1" dirty="0" smtClean="0">
                <a:solidFill>
                  <a:srgbClr val="FF0000"/>
                </a:solidFill>
                <a:latin typeface="Cursive standard" pitchFamily="2" charset="0"/>
              </a:rPr>
              <a:t>ions</a:t>
            </a:r>
          </a:p>
          <a:p>
            <a:pPr algn="ctr"/>
            <a:r>
              <a:rPr lang="fr-FR" sz="4000" b="1" dirty="0" err="1" smtClean="0">
                <a:solidFill>
                  <a:srgbClr val="FF0000"/>
                </a:solidFill>
                <a:latin typeface="Cursive standard" pitchFamily="2" charset="0"/>
              </a:rPr>
              <a:t>iez</a:t>
            </a:r>
            <a:endParaRPr lang="fr-FR" sz="4000" b="1" dirty="0" smtClean="0">
              <a:solidFill>
                <a:srgbClr val="FF0000"/>
              </a:solidFill>
              <a:latin typeface="Cursive standard" pitchFamily="2" charset="0"/>
            </a:endParaRPr>
          </a:p>
          <a:p>
            <a:pPr algn="ctr"/>
            <a:r>
              <a:rPr lang="fr-FR" sz="4000" b="1" dirty="0" smtClean="0">
                <a:solidFill>
                  <a:srgbClr val="FF0000"/>
                </a:solidFill>
                <a:latin typeface="Cursive standard" pitchFamily="2" charset="0"/>
              </a:rPr>
              <a:t>aient</a:t>
            </a:r>
            <a:endParaRPr lang="fr-FR" sz="4000" b="1" dirty="0">
              <a:solidFill>
                <a:srgbClr val="FF0000"/>
              </a:solidFill>
              <a:latin typeface="Cursive standard" pitchFamily="2" charset="0"/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987929" y="1308532"/>
            <a:ext cx="5669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Je conjugue « </a:t>
            </a:r>
            <a:r>
              <a:rPr lang="fr-FR" sz="2800" dirty="0" smtClean="0">
                <a:latin typeface="Calibri" panose="020F0502020204030204" pitchFamily="34" charset="0"/>
              </a:rPr>
              <a:t>voir</a:t>
            </a:r>
            <a:r>
              <a:rPr lang="fr-FR" sz="2800" dirty="0" smtClean="0">
                <a:latin typeface="Calibri" panose="020F0502020204030204" pitchFamily="34" charset="0"/>
              </a:rPr>
              <a:t> </a:t>
            </a:r>
            <a:r>
              <a:rPr lang="fr-FR" sz="2800" dirty="0" smtClean="0">
                <a:latin typeface="Calibri" panose="020F0502020204030204" pitchFamily="34" charset="0"/>
              </a:rPr>
              <a:t>».</a:t>
            </a:r>
            <a:endParaRPr lang="fr-FR" sz="2800" dirty="0">
              <a:latin typeface="Calibri" panose="020F0502020204030204" pitchFamily="34" charset="0"/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1032833" y="1832193"/>
            <a:ext cx="61189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Je </a:t>
            </a:r>
            <a:r>
              <a:rPr lang="fr-FR" sz="2800" b="1" dirty="0">
                <a:solidFill>
                  <a:srgbClr val="0070C0"/>
                </a:solidFill>
                <a:latin typeface="Cursive standard" pitchFamily="2" charset="0"/>
              </a:rPr>
              <a:t>v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o</a:t>
            </a:r>
            <a:r>
              <a:rPr lang="fr-FR" sz="2800" b="1" dirty="0" smtClean="0">
                <a:solidFill>
                  <a:srgbClr val="FF0000"/>
                </a:solidFill>
                <a:latin typeface="Cursive standard" pitchFamily="2" charset="0"/>
              </a:rPr>
              <a:t>y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ais, tu vo</a:t>
            </a:r>
            <a:r>
              <a:rPr lang="fr-FR" sz="2800" b="1" dirty="0" smtClean="0">
                <a:solidFill>
                  <a:srgbClr val="FF0000"/>
                </a:solidFill>
                <a:latin typeface="Cursive standard" pitchFamily="2" charset="0"/>
              </a:rPr>
              <a:t>y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ais, il vo</a:t>
            </a:r>
            <a:r>
              <a:rPr lang="fr-FR" sz="2800" b="1" dirty="0" smtClean="0">
                <a:solidFill>
                  <a:srgbClr val="FF0000"/>
                </a:solidFill>
                <a:latin typeface="Cursive standard" pitchFamily="2" charset="0"/>
              </a:rPr>
              <a:t>y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ait, nous vo</a:t>
            </a:r>
            <a:r>
              <a:rPr lang="fr-FR" sz="2800" b="1" dirty="0" smtClean="0">
                <a:solidFill>
                  <a:srgbClr val="FF0000"/>
                </a:solidFill>
                <a:latin typeface="Cursive standard" pitchFamily="2" charset="0"/>
              </a:rPr>
              <a:t>y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ions, vous vo</a:t>
            </a:r>
            <a:r>
              <a:rPr lang="fr-FR" sz="2800" b="1" dirty="0" smtClean="0">
                <a:solidFill>
                  <a:srgbClr val="FF0000"/>
                </a:solidFill>
                <a:latin typeface="Cursive standard" pitchFamily="2" charset="0"/>
              </a:rPr>
              <a:t>y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iez, ils vo</a:t>
            </a:r>
            <a:r>
              <a:rPr lang="fr-FR" sz="2800" b="1" dirty="0" smtClean="0">
                <a:solidFill>
                  <a:srgbClr val="FF0000"/>
                </a:solidFill>
                <a:latin typeface="Cursive standard" pitchFamily="2" charset="0"/>
              </a:rPr>
              <a:t>y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aient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987929" y="2927566"/>
            <a:ext cx="5669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Je conjugue « </a:t>
            </a:r>
            <a:r>
              <a:rPr lang="fr-FR" sz="2800" dirty="0" smtClean="0">
                <a:latin typeface="Calibri" panose="020F0502020204030204" pitchFamily="34" charset="0"/>
              </a:rPr>
              <a:t>peindre».</a:t>
            </a:r>
            <a:endParaRPr lang="fr-FR" sz="2800" dirty="0">
              <a:latin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987929" y="3450786"/>
            <a:ext cx="58903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Je p</a:t>
            </a:r>
            <a:r>
              <a:rPr lang="fr-FR" sz="2800" b="1" dirty="0" smtClean="0">
                <a:solidFill>
                  <a:srgbClr val="FF0000"/>
                </a:solidFill>
                <a:latin typeface="Cursive standard" pitchFamily="2" charset="0"/>
              </a:rPr>
              <a:t>eign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ais, </a:t>
            </a:r>
            <a:r>
              <a:rPr lang="fr-FR" sz="2800" b="1" dirty="0">
                <a:solidFill>
                  <a:srgbClr val="0070C0"/>
                </a:solidFill>
                <a:latin typeface="Cursive standard" pitchFamily="2" charset="0"/>
              </a:rPr>
              <a:t>tu p</a:t>
            </a:r>
            <a:r>
              <a:rPr lang="fr-FR" sz="2800" b="1" dirty="0">
                <a:solidFill>
                  <a:srgbClr val="FF0000"/>
                </a:solidFill>
                <a:latin typeface="Cursive standard" pitchFamily="2" charset="0"/>
              </a:rPr>
              <a:t>eign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ais, </a:t>
            </a:r>
            <a:r>
              <a:rPr lang="fr-FR" sz="2800" b="1" dirty="0">
                <a:solidFill>
                  <a:srgbClr val="0070C0"/>
                </a:solidFill>
                <a:latin typeface="Cursive standard" pitchFamily="2" charset="0"/>
              </a:rPr>
              <a:t>il p</a:t>
            </a:r>
            <a:r>
              <a:rPr lang="fr-FR" sz="2800" b="1" dirty="0">
                <a:solidFill>
                  <a:srgbClr val="FF0000"/>
                </a:solidFill>
                <a:latin typeface="Cursive standard" pitchFamily="2" charset="0"/>
              </a:rPr>
              <a:t>eign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ait, </a:t>
            </a:r>
            <a:r>
              <a:rPr lang="fr-FR" sz="2800" b="1" dirty="0">
                <a:solidFill>
                  <a:srgbClr val="0070C0"/>
                </a:solidFill>
                <a:latin typeface="Cursive standard" pitchFamily="2" charset="0"/>
              </a:rPr>
              <a:t>nous p</a:t>
            </a:r>
            <a:r>
              <a:rPr lang="fr-FR" sz="2800" b="1" dirty="0">
                <a:solidFill>
                  <a:srgbClr val="FF0000"/>
                </a:solidFill>
                <a:latin typeface="Cursive standard" pitchFamily="2" charset="0"/>
              </a:rPr>
              <a:t>eign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ions, </a:t>
            </a:r>
            <a:r>
              <a:rPr lang="fr-FR" sz="2800" b="1" dirty="0">
                <a:solidFill>
                  <a:srgbClr val="0070C0"/>
                </a:solidFill>
                <a:latin typeface="Cursive standard" pitchFamily="2" charset="0"/>
              </a:rPr>
              <a:t>vous p</a:t>
            </a:r>
            <a:r>
              <a:rPr lang="fr-FR" sz="2800" b="1" dirty="0">
                <a:solidFill>
                  <a:srgbClr val="FF0000"/>
                </a:solidFill>
                <a:latin typeface="Cursive standard" pitchFamily="2" charset="0"/>
              </a:rPr>
              <a:t>eign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iez, </a:t>
            </a:r>
            <a:r>
              <a:rPr lang="fr-FR" sz="2800" b="1" dirty="0">
                <a:solidFill>
                  <a:srgbClr val="0070C0"/>
                </a:solidFill>
                <a:latin typeface="Cursive standard" pitchFamily="2" charset="0"/>
              </a:rPr>
              <a:t>ils p</a:t>
            </a:r>
            <a:r>
              <a:rPr lang="fr-FR" sz="2800" b="1" dirty="0">
                <a:solidFill>
                  <a:srgbClr val="FF0000"/>
                </a:solidFill>
                <a:latin typeface="Cursive standard" pitchFamily="2" charset="0"/>
              </a:rPr>
              <a:t>eign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aient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016422" y="4517081"/>
            <a:ext cx="5669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Je conjugue « </a:t>
            </a:r>
            <a:r>
              <a:rPr lang="fr-FR" sz="2800" dirty="0" smtClean="0">
                <a:latin typeface="Calibri" panose="020F0502020204030204" pitchFamily="34" charset="0"/>
              </a:rPr>
              <a:t>joindre».</a:t>
            </a:r>
            <a:endParaRPr lang="fr-FR" sz="2800" dirty="0">
              <a:latin typeface="Calibri" panose="020F050202020403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988891" y="5069379"/>
            <a:ext cx="58903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Je j</a:t>
            </a:r>
            <a:r>
              <a:rPr lang="fr-FR" sz="2800" b="1" dirty="0" smtClean="0">
                <a:solidFill>
                  <a:srgbClr val="FF0000"/>
                </a:solidFill>
                <a:latin typeface="Cursive standard" pitchFamily="2" charset="0"/>
              </a:rPr>
              <a:t>oign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ais, </a:t>
            </a:r>
            <a:r>
              <a:rPr lang="fr-FR" sz="2800" b="1" dirty="0">
                <a:solidFill>
                  <a:srgbClr val="0070C0"/>
                </a:solidFill>
                <a:latin typeface="Cursive standard" pitchFamily="2" charset="0"/>
              </a:rPr>
              <a:t>tu j</a:t>
            </a:r>
            <a:r>
              <a:rPr lang="fr-FR" sz="2800" b="1" dirty="0">
                <a:solidFill>
                  <a:srgbClr val="FF0000"/>
                </a:solidFill>
                <a:latin typeface="Cursive standard" pitchFamily="2" charset="0"/>
              </a:rPr>
              <a:t>oign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ais, </a:t>
            </a:r>
            <a:r>
              <a:rPr lang="fr-FR" sz="2800" b="1" dirty="0">
                <a:solidFill>
                  <a:srgbClr val="0070C0"/>
                </a:solidFill>
                <a:latin typeface="Cursive standard" pitchFamily="2" charset="0"/>
              </a:rPr>
              <a:t>il j</a:t>
            </a:r>
            <a:r>
              <a:rPr lang="fr-FR" sz="2800" b="1" dirty="0">
                <a:solidFill>
                  <a:srgbClr val="FF0000"/>
                </a:solidFill>
                <a:latin typeface="Cursive standard" pitchFamily="2" charset="0"/>
              </a:rPr>
              <a:t>oign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ait, </a:t>
            </a:r>
            <a:r>
              <a:rPr lang="fr-FR" sz="2800" b="1" dirty="0">
                <a:solidFill>
                  <a:srgbClr val="0070C0"/>
                </a:solidFill>
                <a:latin typeface="Cursive standard" pitchFamily="2" charset="0"/>
              </a:rPr>
              <a:t>nous j</a:t>
            </a:r>
            <a:r>
              <a:rPr lang="fr-FR" sz="2800" b="1" dirty="0">
                <a:solidFill>
                  <a:srgbClr val="FF0000"/>
                </a:solidFill>
                <a:latin typeface="Cursive standard" pitchFamily="2" charset="0"/>
              </a:rPr>
              <a:t>oign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ions, </a:t>
            </a:r>
            <a:r>
              <a:rPr lang="fr-FR" sz="2800" b="1" dirty="0">
                <a:solidFill>
                  <a:srgbClr val="0070C0"/>
                </a:solidFill>
                <a:latin typeface="Cursive standard" pitchFamily="2" charset="0"/>
              </a:rPr>
              <a:t>vous j</a:t>
            </a:r>
            <a:r>
              <a:rPr lang="fr-FR" sz="2800" b="1" dirty="0">
                <a:solidFill>
                  <a:srgbClr val="FF0000"/>
                </a:solidFill>
                <a:latin typeface="Cursive standard" pitchFamily="2" charset="0"/>
              </a:rPr>
              <a:t>oign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iez, </a:t>
            </a:r>
            <a:r>
              <a:rPr lang="fr-FR" sz="2800" b="1" dirty="0">
                <a:solidFill>
                  <a:srgbClr val="0070C0"/>
                </a:solidFill>
                <a:latin typeface="Cursive standard" pitchFamily="2" charset="0"/>
              </a:rPr>
              <a:t>ils j</a:t>
            </a:r>
            <a:r>
              <a:rPr lang="fr-FR" sz="2800" b="1" dirty="0">
                <a:solidFill>
                  <a:srgbClr val="FF0000"/>
                </a:solidFill>
                <a:latin typeface="Cursive standard" pitchFamily="2" charset="0"/>
              </a:rPr>
              <a:t>oign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aient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6188803"/>
      </p:ext>
    </p:extLst>
  </p:cSld>
  <p:clrMapOvr>
    <a:masterClrMapping/>
  </p:clrMapOvr>
  <p:transition spd="slow" advTm="2958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50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0" grpId="0" animBg="1"/>
      <p:bldP spid="40" grpId="1" animBg="1"/>
      <p:bldP spid="46" grpId="0"/>
      <p:bldP spid="47" grpId="0"/>
      <p:bldP spid="9" grpId="0"/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 txBox="1">
            <a:spLocks/>
          </p:cNvSpPr>
          <p:nvPr/>
        </p:nvSpPr>
        <p:spPr>
          <a:xfrm>
            <a:off x="611560" y="1898877"/>
            <a:ext cx="6361484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Conjugue </a:t>
            </a:r>
            <a:r>
              <a:rPr lang="fr-FR" sz="2800" dirty="0" smtClean="0">
                <a:latin typeface="Calibri" panose="020F0502020204030204" pitchFamily="34" charset="0"/>
              </a:rPr>
              <a:t>à l’imparfait</a:t>
            </a:r>
            <a:r>
              <a:rPr lang="fr-FR" sz="2800" dirty="0" smtClean="0">
                <a:latin typeface="Calibri" panose="020F0502020204030204" pitchFamily="34" charset="0"/>
              </a:rPr>
              <a:t>: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Tu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(faire)</a:t>
            </a:r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Ils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(prendre)</a:t>
            </a:r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Nous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(voir)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Je (rejoindre)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Vous (repeindre)</a:t>
            </a:r>
          </a:p>
          <a:p>
            <a:r>
              <a:rPr lang="fr-FR" sz="280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Elle (dire)</a:t>
            </a:r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1484784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58312837"/>
      </p:ext>
    </p:extLst>
  </p:cSld>
  <p:clrMapOvr>
    <a:masterClrMapping/>
  </p:clrMapOvr>
  <p:transition spd="slow" advTm="2958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Mrs Chocolat" pitchFamily="2" charset="0"/>
              </a:rPr>
              <a:t>En résumé</a:t>
            </a:r>
            <a:endParaRPr lang="fr-FR" dirty="0">
              <a:solidFill>
                <a:srgbClr val="0070C0"/>
              </a:solidFill>
              <a:latin typeface="Mrs Chocolat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3500" y="1397000"/>
            <a:ext cx="7126932" cy="4471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69676118"/>
      </p:ext>
    </p:extLst>
  </p:cSld>
  <p:clrMapOvr>
    <a:masterClrMapping/>
  </p:clrMapOvr>
  <p:transition spd="slow" advTm="2958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5.1|1.4|11.9|1.9|1.3|1|2.8|1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5.1|1.4|11.9|1.9|1.3|1|2.8|1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5.1|1.4|11.9|1.9|1.3|1|2.8|1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5.1|1.4|11.9|1.9|1.3|1|2.8|1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5.1|1.4|11.9|1.9|1.3|1|2.8|1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8|5.4|6.2|1.5|1.9|0.7|1.8|1.3|2.5|1.3|0.6|1.2|1.6|0.8|1.5|0.7|1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5.1|1.4|11.9|1.9|1.3|1|2.8|1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5.1|1.4|11.9|1.9|1.3|1|2.8|1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5.1|1.4|11.9|1.9|1.3|1|2.8|1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5.1|1.4|11.9|1.9|1.3|1|2.8|1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5.1|1.4|11.9|1.9|1.3|1|2.8|1.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5.1|1.4|11.9|1.9|1.3|1|2.8|1.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5.1|1.4|11.9|1.9|1.3|1|2.8|1.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5.1|1.4|11.9|1.9|1.3|1|2.8|1.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2122</TotalTime>
  <Words>633</Words>
  <Application>Microsoft Macintosh PowerPoint</Application>
  <PresentationFormat>Présentation à l'écran (4:3)</PresentationFormat>
  <Paragraphs>138</Paragraphs>
  <Slides>15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5" baseType="lpstr">
      <vt:lpstr>Austie Bost Chunky Description</vt:lpstr>
      <vt:lpstr>Bradley Hand ITC TT-Bold</vt:lpstr>
      <vt:lpstr>Calibri</vt:lpstr>
      <vt:lpstr>Cambria</vt:lpstr>
      <vt:lpstr>Cursive standard</vt:lpstr>
      <vt:lpstr>Mangal</vt:lpstr>
      <vt:lpstr>Mrs Chocolat</vt:lpstr>
      <vt:lpstr>Rage Italic</vt:lpstr>
      <vt:lpstr>Trebuchet MS</vt:lpstr>
      <vt:lpstr>Sketchbook</vt:lpstr>
      <vt:lpstr>Conjugaison</vt:lpstr>
      <vt:lpstr>Objectif de la séance</vt:lpstr>
      <vt:lpstr>Présentation PowerPoint</vt:lpstr>
      <vt:lpstr>Pré-requis : Qu’est-ce-qu’un verbe ?</vt:lpstr>
      <vt:lpstr>Pré-requis : savoir conjuguer les verbes en -er</vt:lpstr>
      <vt:lpstr>Présentation PowerPoint</vt:lpstr>
      <vt:lpstr>Pré-requis : savoir conjuguer les verbes en –ir comme finir (2ème groupe)</vt:lpstr>
      <vt:lpstr>Présentation PowerPoint</vt:lpstr>
      <vt:lpstr>L’imparfait de la plupart des autres verbes</vt:lpstr>
      <vt:lpstr>L’imparfait de la plupart des autres verbes</vt:lpstr>
      <vt:lpstr>Présentation PowerPoint</vt:lpstr>
      <vt:lpstr>L’imparfait des autres verbes</vt:lpstr>
      <vt:lpstr>L’imparfait des autres verbes</vt:lpstr>
      <vt:lpstr>Présentation PowerPoint</vt:lpstr>
      <vt:lpstr>En résumé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Monhard mallory</cp:lastModifiedBy>
  <cp:revision>59</cp:revision>
  <dcterms:created xsi:type="dcterms:W3CDTF">2014-04-03T15:57:20Z</dcterms:created>
  <dcterms:modified xsi:type="dcterms:W3CDTF">2017-12-14T05:22:19Z</dcterms:modified>
</cp:coreProperties>
</file>