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5"/>
  </p:notesMasterIdLst>
  <p:handoutMasterIdLst>
    <p:handoutMasterId r:id="rId16"/>
  </p:handoutMasterIdLst>
  <p:sldIdLst>
    <p:sldId id="256" r:id="rId2"/>
    <p:sldId id="280" r:id="rId3"/>
    <p:sldId id="292" r:id="rId4"/>
    <p:sldId id="295" r:id="rId5"/>
    <p:sldId id="296" r:id="rId6"/>
    <p:sldId id="299" r:id="rId7"/>
    <p:sldId id="300" r:id="rId8"/>
    <p:sldId id="307" r:id="rId9"/>
    <p:sldId id="308" r:id="rId10"/>
    <p:sldId id="309" r:id="rId11"/>
    <p:sldId id="310" r:id="rId12"/>
    <p:sldId id="311" r:id="rId13"/>
    <p:sldId id="290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773"/>
    <a:srgbClr val="67AB0D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37" autoAdjust="0"/>
    <p:restoredTop sz="86425" autoAdjust="0"/>
  </p:normalViewPr>
  <p:slideViewPr>
    <p:cSldViewPr>
      <p:cViewPr>
        <p:scale>
          <a:sx n="134" d="100"/>
          <a:sy n="134" d="100"/>
        </p:scale>
        <p:origin x="968" y="3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04/05/2017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04/05/2017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04/05/2017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04/05/2017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04/05/2017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04/05/2017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04/05/2017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04/05/2017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04/05/2017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04/05/2017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2.png"/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>
                <a:latin typeface="Mrs Chocolat" charset="0"/>
                <a:ea typeface="Mrs Chocolat" charset="0"/>
                <a:cs typeface="Mrs Chocolat" charset="0"/>
              </a:rPr>
              <a:t>Les niveaux de langage</a:t>
            </a:r>
            <a:endParaRPr lang="fr-FR" sz="2800" dirty="0">
              <a:latin typeface="Always In My Heart" charset="0"/>
              <a:ea typeface="Always In My Heart" charset="0"/>
              <a:cs typeface="Always In My Hear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 smtClean="0">
              <a:latin typeface="Trebuchet MS" panose="020B0603020202020204" pitchFamily="34" charset="0"/>
            </a:endParaRPr>
          </a:p>
          <a:p>
            <a:pPr algn="ctr"/>
            <a:r>
              <a:rPr lang="fr-FR" sz="1000" smtClean="0">
                <a:latin typeface="Trebuchet MS" panose="020B0603020202020204" pitchFamily="34" charset="0"/>
              </a:rPr>
              <a:t>www.laclassedemallory.net</a:t>
            </a:r>
            <a:endParaRPr lang="fr-FR" sz="1000" dirty="0">
              <a:latin typeface="Trebuchet MS" panose="020B0603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 rot="375999">
            <a:off x="3611599" y="3408256"/>
            <a:ext cx="4332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latin typeface="American Typewriter" charset="0"/>
                <a:ea typeface="American Typewriter" charset="0"/>
                <a:cs typeface="American Typewriter" charset="0"/>
              </a:rPr>
              <a:t>Vocabulaire </a:t>
            </a:r>
            <a:endParaRPr lang="fr-FR" sz="4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  <a:endParaRPr lang="fr-FR" dirty="0">
              <a:solidFill>
                <a:srgbClr val="7030A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002487" y="1313105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A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ujourd’hui, nous allons travailler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en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vocabulaire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Nous allons apprendre à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distinguer les niveaux de langage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</a:t>
            </a:r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6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7" y="4293097"/>
            <a:ext cx="199426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à coins arrondis 6"/>
          <p:cNvSpPr/>
          <p:nvPr/>
        </p:nvSpPr>
        <p:spPr>
          <a:xfrm>
            <a:off x="3188390" y="4509119"/>
            <a:ext cx="5112568" cy="1751251"/>
          </a:xfrm>
          <a:prstGeom prst="wedgeRoundRectCallout">
            <a:avLst>
              <a:gd name="adj1" fmla="val -74761"/>
              <a:gd name="adj2" fmla="val -2876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347864" y="4784579"/>
            <a:ext cx="49530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Il est important de savoir </a:t>
            </a:r>
            <a:r>
              <a:rPr lang="fr-FR" dirty="0" smtClean="0"/>
              <a:t>distinguer les niveaux de langage et de savoir s’adresser à </a:t>
            </a:r>
            <a:r>
              <a:rPr lang="fr-FR" smtClean="0"/>
              <a:t>son interlocuteur </a:t>
            </a:r>
            <a:r>
              <a:rPr lang="fr-FR" dirty="0" smtClean="0"/>
              <a:t>dans un niveau de </a:t>
            </a:r>
            <a:r>
              <a:rPr lang="fr-FR" smtClean="0"/>
              <a:t>langage approprié.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5" grpId="0" animBg="1"/>
      <p:bldP spid="5" grpId="1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611560" y="1898877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Dans quelle matière va-t-on travailler?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Qu’allons-nous découvrir?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Pourquoi cela nous sera-t-il utile?</a:t>
            </a: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534952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Les niveaux de langage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103463" y="1101587"/>
            <a:ext cx="7513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En français, il existe 3 niveaux de langage:</a:t>
            </a:r>
            <a:endParaRPr lang="fr-FR" sz="2000" dirty="0">
              <a:effectLst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024560" y="3429000"/>
            <a:ext cx="5112568" cy="2821357"/>
          </a:xfrm>
          <a:prstGeom prst="wedgeRoundRectCallout">
            <a:avLst>
              <a:gd name="adj1" fmla="val 62360"/>
              <a:gd name="adj2" fmla="val 9504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331640" y="1657688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Le langage familier</a:t>
            </a:r>
            <a:endParaRPr lang="fr-FR" sz="2000" b="1" dirty="0">
              <a:solidFill>
                <a:srgbClr val="0070C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331640" y="2111759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Le langage courant</a:t>
            </a:r>
            <a:endParaRPr lang="fr-FR" sz="2000" b="1" dirty="0">
              <a:solidFill>
                <a:srgbClr val="0070C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326332" y="2555277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Le langage soutenu</a:t>
            </a:r>
            <a:endParaRPr lang="fr-FR" sz="2000" b="1" dirty="0">
              <a:solidFill>
                <a:srgbClr val="0070C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326332" y="3588174"/>
            <a:ext cx="4547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Un mot </a:t>
            </a:r>
            <a:r>
              <a:rPr lang="fr-FR" sz="2000" b="1" dirty="0" smtClean="0">
                <a:solidFill>
                  <a:srgbClr val="0070C0"/>
                </a:solidFill>
              </a:rPr>
              <a:t>appartient à un seul niveau de langage</a:t>
            </a:r>
            <a:endParaRPr lang="fr-FR" sz="2000" dirty="0">
              <a:effectLst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126000" y="4610486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Une automobile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691268" y="4629714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soutenu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18" name="Connecteur droit avec flèche 17"/>
          <p:cNvCxnSpPr/>
          <p:nvPr/>
        </p:nvCxnSpPr>
        <p:spPr>
          <a:xfrm>
            <a:off x="2843808" y="4857685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478852" y="5088282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Une voiture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20" name="Connecteur droit avec flèche 19"/>
          <p:cNvCxnSpPr/>
          <p:nvPr/>
        </p:nvCxnSpPr>
        <p:spPr>
          <a:xfrm>
            <a:off x="2843808" y="5278571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3704795" y="5059262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courant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479873" y="5526892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Une bagnole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23" name="Connecteur droit avec flèche 22"/>
          <p:cNvCxnSpPr/>
          <p:nvPr/>
        </p:nvCxnSpPr>
        <p:spPr>
          <a:xfrm>
            <a:off x="2860764" y="5735147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3704795" y="5495578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familier</a:t>
            </a:r>
            <a:endParaRPr lang="fr-FR" sz="2000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025858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8" grpId="0"/>
      <p:bldP spid="10" grpId="0"/>
      <p:bldP spid="11" grpId="0"/>
      <p:bldP spid="14" grpId="0"/>
      <p:bldP spid="16" grpId="0"/>
      <p:bldP spid="17" grpId="0"/>
      <p:bldP spid="19" grpId="0"/>
      <p:bldP spid="21" grpId="0"/>
      <p:bldP spid="22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115616" y="264423"/>
            <a:ext cx="6480720" cy="30925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fr-FR" sz="1800" dirty="0"/>
          </a:p>
          <a:p>
            <a:pPr algn="l"/>
            <a:r>
              <a:rPr lang="fr-FR" sz="2400" dirty="0" smtClean="0"/>
              <a:t>Combien y-a-t-il de niveaux de langage?</a:t>
            </a:r>
          </a:p>
          <a:p>
            <a:pPr algn="l"/>
            <a:endParaRPr lang="fr-FR" sz="2400" dirty="0"/>
          </a:p>
          <a:p>
            <a:pPr algn="l"/>
            <a:endParaRPr lang="fr-FR" sz="2400" dirty="0" smtClean="0"/>
          </a:p>
          <a:p>
            <a:pPr algn="l"/>
            <a:r>
              <a:rPr lang="fr-FR" sz="2400" dirty="0" smtClean="0"/>
              <a:t>Cite les noms des différents niveaux de langage ?</a:t>
            </a:r>
            <a:endParaRPr lang="fr-FR" sz="2400" dirty="0" smtClean="0"/>
          </a:p>
          <a:p>
            <a:pPr algn="l"/>
            <a:endParaRPr lang="fr-FR" sz="2400" dirty="0" smtClean="0"/>
          </a:p>
          <a:p>
            <a:endParaRPr lang="fr-FR" sz="1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1436" y="2420888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2461617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Le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langage courant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103463" y="1101587"/>
            <a:ext cx="75137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000" dirty="0">
                <a:cs typeface="Times New Roman" pitchFamily="18"/>
              </a:rPr>
              <a:t>C’est le langage </a:t>
            </a:r>
            <a:r>
              <a:rPr lang="fr-FR" sz="2000" b="1" dirty="0">
                <a:solidFill>
                  <a:srgbClr val="0070C0"/>
                </a:solidFill>
                <a:cs typeface="Times New Roman" pitchFamily="18"/>
              </a:rPr>
              <a:t>le plus utilisé</a:t>
            </a:r>
            <a:r>
              <a:rPr lang="fr-FR" sz="2000" dirty="0">
                <a:cs typeface="Times New Roman" pitchFamily="18"/>
              </a:rPr>
              <a:t>. On l’emploie aussi bien </a:t>
            </a:r>
            <a:r>
              <a:rPr lang="fr-FR" sz="2000" b="1" dirty="0">
                <a:solidFill>
                  <a:srgbClr val="0070C0"/>
                </a:solidFill>
                <a:cs typeface="Times New Roman" pitchFamily="18"/>
              </a:rPr>
              <a:t>à l’oral qu’à l’écrit</a:t>
            </a:r>
            <a:r>
              <a:rPr lang="fr-FR" sz="2000" dirty="0">
                <a:cs typeface="Times New Roman" pitchFamily="18"/>
              </a:rPr>
              <a:t>. C’est le langage que </a:t>
            </a:r>
            <a:r>
              <a:rPr lang="fr-FR" sz="2000" b="1" dirty="0">
                <a:solidFill>
                  <a:srgbClr val="0070C0"/>
                </a:solidFill>
                <a:cs typeface="Times New Roman" pitchFamily="18"/>
              </a:rPr>
              <a:t>l’on utilise en classe</a:t>
            </a:r>
            <a:r>
              <a:rPr lang="fr-FR" sz="2000" dirty="0" smtClean="0">
                <a:cs typeface="Times New Roman" pitchFamily="18"/>
              </a:rPr>
              <a:t>.</a:t>
            </a:r>
            <a:endParaRPr lang="fr-FR" sz="2000" dirty="0">
              <a:cs typeface="Times New Roman" pitchFamily="18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024560" y="2276873"/>
            <a:ext cx="5112568" cy="3384376"/>
          </a:xfrm>
          <a:prstGeom prst="wedgeRoundRectCallout">
            <a:avLst>
              <a:gd name="adj1" fmla="val 62360"/>
              <a:gd name="adj2" fmla="val 9504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780644" y="2400081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Voici 3 phrases du langage courant.</a:t>
            </a:r>
            <a:endParaRPr lang="fr-FR" sz="2000" dirty="0">
              <a:effectLst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486636" y="3464585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Il </a:t>
            </a:r>
            <a:r>
              <a:rPr lang="fr-FR" dirty="0" smtClean="0">
                <a:solidFill>
                  <a:srgbClr val="0070C0"/>
                </a:solidFill>
              </a:rPr>
              <a:t>a mangé </a:t>
            </a:r>
            <a:r>
              <a:rPr lang="fr-FR" dirty="0" smtClean="0"/>
              <a:t>au restaurant.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486636" y="4129066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Elle a lu </a:t>
            </a:r>
            <a:r>
              <a:rPr lang="fr-FR" dirty="0" smtClean="0">
                <a:solidFill>
                  <a:srgbClr val="0070C0"/>
                </a:solidFill>
              </a:rPr>
              <a:t>un livre</a:t>
            </a:r>
            <a:r>
              <a:rPr lang="fr-FR" dirty="0" smtClean="0"/>
              <a:t>.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486636" y="4848035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Il adore son </a:t>
            </a:r>
            <a:r>
              <a:rPr lang="fr-FR" dirty="0" smtClean="0">
                <a:solidFill>
                  <a:srgbClr val="0070C0"/>
                </a:solidFill>
              </a:rPr>
              <a:t>cheval</a:t>
            </a:r>
            <a:r>
              <a:rPr lang="fr-FR" dirty="0" smtClean="0"/>
              <a:t>.</a:t>
            </a:r>
            <a:endParaRPr lang="fr-FR" sz="2000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3699539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14" grpId="0"/>
      <p:bldP spid="16" grpId="0"/>
      <p:bldP spid="19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115616" y="264423"/>
            <a:ext cx="6361484" cy="5972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fr-FR" sz="1800" dirty="0" smtClean="0"/>
          </a:p>
          <a:p>
            <a:pPr algn="l"/>
            <a:r>
              <a:rPr lang="fr-FR" sz="1800" dirty="0" smtClean="0"/>
              <a:t>Comment nomme-t-on le langage le plus utilisé?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Quand l’utilise-t-on ?</a:t>
            </a:r>
            <a:endParaRPr lang="fr-FR" sz="1800" dirty="0" smtClean="0"/>
          </a:p>
          <a:p>
            <a:pPr algn="l"/>
            <a:endParaRPr lang="fr-FR" sz="1800" dirty="0"/>
          </a:p>
          <a:p>
            <a:pPr algn="l"/>
            <a:endParaRPr lang="fr-FR" sz="1800" dirty="0" smtClean="0"/>
          </a:p>
          <a:p>
            <a:endParaRPr lang="fr-FR" sz="1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1700808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24707607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Le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langage familier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103463" y="1101587"/>
            <a:ext cx="75137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cs typeface="Times New Roman" pitchFamily="18"/>
              </a:rPr>
              <a:t>C’est un langage </a:t>
            </a:r>
            <a:r>
              <a:rPr lang="fr-FR" sz="2000" b="1" dirty="0">
                <a:solidFill>
                  <a:srgbClr val="0070C0"/>
                </a:solidFill>
                <a:cs typeface="Times New Roman" pitchFamily="18"/>
              </a:rPr>
              <a:t>essentiellement oral</a:t>
            </a:r>
            <a:r>
              <a:rPr lang="fr-FR" sz="2000" dirty="0">
                <a:cs typeface="Times New Roman" pitchFamily="18"/>
              </a:rPr>
              <a:t>. On l’utilise avec les personnes que l’on connaît très bien  comme ses amis par exemple.</a:t>
            </a:r>
          </a:p>
          <a:p>
            <a:pPr lvl="0"/>
            <a:endParaRPr lang="fr-FR" sz="2000" dirty="0">
              <a:cs typeface="Times New Roman" pitchFamily="18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024560" y="2276873"/>
            <a:ext cx="5112568" cy="3384376"/>
          </a:xfrm>
          <a:prstGeom prst="wedgeRoundRectCallout">
            <a:avLst>
              <a:gd name="adj1" fmla="val 62360"/>
              <a:gd name="adj2" fmla="val 9504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780644" y="2400081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Voici 3 phrases du langage familier.</a:t>
            </a:r>
            <a:endParaRPr lang="fr-FR" sz="2000" dirty="0">
              <a:effectLst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486636" y="3464585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Il </a:t>
            </a:r>
            <a:r>
              <a:rPr lang="fr-FR" dirty="0" smtClean="0">
                <a:solidFill>
                  <a:srgbClr val="0070C0"/>
                </a:solidFill>
              </a:rPr>
              <a:t>a bouffé </a:t>
            </a:r>
            <a:r>
              <a:rPr lang="fr-FR" dirty="0" smtClean="0"/>
              <a:t>au restaurant.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486636" y="4129066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Elle a lu </a:t>
            </a:r>
            <a:r>
              <a:rPr lang="fr-FR" dirty="0" smtClean="0">
                <a:solidFill>
                  <a:srgbClr val="0070C0"/>
                </a:solidFill>
              </a:rPr>
              <a:t>un bouquin</a:t>
            </a:r>
            <a:r>
              <a:rPr lang="fr-FR" dirty="0" smtClean="0"/>
              <a:t>.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486636" y="4848035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Il adore son </a:t>
            </a:r>
            <a:r>
              <a:rPr lang="fr-FR" dirty="0" smtClean="0">
                <a:solidFill>
                  <a:srgbClr val="0070C0"/>
                </a:solidFill>
              </a:rPr>
              <a:t>canasson</a:t>
            </a:r>
            <a:r>
              <a:rPr lang="fr-FR" dirty="0" smtClean="0"/>
              <a:t>.</a:t>
            </a:r>
            <a:endParaRPr lang="fr-FR" sz="2000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7875949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14" grpId="0"/>
      <p:bldP spid="16" grpId="0"/>
      <p:bldP spid="19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115616" y="264423"/>
            <a:ext cx="6361484" cy="33085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fr-FR" sz="1800" dirty="0"/>
          </a:p>
          <a:p>
            <a:pPr algn="l"/>
            <a:r>
              <a:rPr lang="fr-FR" sz="1800" dirty="0" smtClean="0"/>
              <a:t>Le langage familier s’utilise-t-il : à l’oral?, à l’écrit? Les deux</a:t>
            </a:r>
            <a:r>
              <a:rPr lang="fr-FR" sz="1800" dirty="0" smtClean="0"/>
              <a:t>?</a:t>
            </a:r>
            <a:endParaRPr lang="fr-FR" sz="1800" dirty="0" smtClean="0"/>
          </a:p>
          <a:p>
            <a:pPr algn="l"/>
            <a:endParaRPr lang="fr-FR" sz="1800" dirty="0"/>
          </a:p>
          <a:p>
            <a:pPr algn="l"/>
            <a:endParaRPr lang="fr-FR" sz="1800" dirty="0" smtClean="0"/>
          </a:p>
          <a:p>
            <a:r>
              <a:rPr lang="fr-FR" sz="1800" dirty="0" smtClean="0"/>
              <a:t>Avec qui utilise-t-on le langage familier ?</a:t>
            </a:r>
            <a:endParaRPr lang="fr-FR" sz="1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1700808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5078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Le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langage soutenu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70132" y="940058"/>
            <a:ext cx="751377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000" dirty="0">
                <a:cs typeface="Times New Roman" pitchFamily="18"/>
              </a:rPr>
              <a:t>C’est un langage </a:t>
            </a:r>
            <a:r>
              <a:rPr lang="fr-FR" sz="2000" b="1" dirty="0">
                <a:solidFill>
                  <a:srgbClr val="0070C0"/>
                </a:solidFill>
                <a:cs typeface="Times New Roman" pitchFamily="18"/>
              </a:rPr>
              <a:t>essentiellement écrit</a:t>
            </a:r>
            <a:r>
              <a:rPr lang="fr-FR" sz="2000" dirty="0">
                <a:cs typeface="Times New Roman" pitchFamily="18"/>
              </a:rPr>
              <a:t>. On l’utilise à l’oral avec des </a:t>
            </a:r>
            <a:r>
              <a:rPr lang="fr-FR" sz="2000" b="1" dirty="0">
                <a:solidFill>
                  <a:srgbClr val="0070C0"/>
                </a:solidFill>
                <a:cs typeface="Times New Roman" pitchFamily="18"/>
              </a:rPr>
              <a:t>personnes que l’on connaît peu</a:t>
            </a:r>
            <a:r>
              <a:rPr lang="fr-FR" sz="2000" dirty="0">
                <a:cs typeface="Times New Roman" pitchFamily="18"/>
              </a:rPr>
              <a:t>. C’est le langage qu’on utilise avec son supérieur hiérarchique par exemple.</a:t>
            </a:r>
          </a:p>
          <a:p>
            <a:endParaRPr lang="fr-FR" sz="2000" dirty="0">
              <a:cs typeface="Times New Roman" pitchFamily="18"/>
            </a:endParaRPr>
          </a:p>
          <a:p>
            <a:pPr lvl="0"/>
            <a:endParaRPr lang="fr-FR" sz="2000" dirty="0">
              <a:cs typeface="Times New Roman" pitchFamily="18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024560" y="2276873"/>
            <a:ext cx="5112568" cy="3384376"/>
          </a:xfrm>
          <a:prstGeom prst="wedgeRoundRectCallout">
            <a:avLst>
              <a:gd name="adj1" fmla="val 62360"/>
              <a:gd name="adj2" fmla="val 9504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780644" y="2400081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Voici 3 phrases du langage soutenu.</a:t>
            </a:r>
            <a:endParaRPr lang="fr-FR" sz="2000" dirty="0">
              <a:effectLst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486636" y="3464585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Il </a:t>
            </a:r>
            <a:r>
              <a:rPr lang="fr-FR" dirty="0" smtClean="0">
                <a:solidFill>
                  <a:srgbClr val="0070C0"/>
                </a:solidFill>
              </a:rPr>
              <a:t>s’est sustenté </a:t>
            </a:r>
            <a:r>
              <a:rPr lang="fr-FR" dirty="0" smtClean="0"/>
              <a:t>au restaurant.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486636" y="4129066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Elle a lu </a:t>
            </a:r>
            <a:r>
              <a:rPr lang="fr-FR" dirty="0" smtClean="0">
                <a:solidFill>
                  <a:srgbClr val="0070C0"/>
                </a:solidFill>
              </a:rPr>
              <a:t>un ouvrage</a:t>
            </a:r>
            <a:r>
              <a:rPr lang="fr-FR" dirty="0" smtClean="0"/>
              <a:t>.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486636" y="4848035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Il adore son </a:t>
            </a:r>
            <a:r>
              <a:rPr lang="fr-FR" dirty="0" smtClean="0">
                <a:solidFill>
                  <a:srgbClr val="0070C0"/>
                </a:solidFill>
              </a:rPr>
              <a:t>destrier</a:t>
            </a:r>
            <a:r>
              <a:rPr lang="fr-FR" dirty="0" smtClean="0"/>
              <a:t>.</a:t>
            </a:r>
            <a:endParaRPr lang="fr-FR" sz="2000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1364710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14" grpId="0"/>
      <p:bldP spid="16" grpId="0"/>
      <p:bldP spid="19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115616" y="264423"/>
            <a:ext cx="6361484" cy="33085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fr-FR" sz="1800" dirty="0"/>
          </a:p>
          <a:p>
            <a:pPr algn="l"/>
            <a:r>
              <a:rPr lang="fr-FR" sz="1800" dirty="0" smtClean="0"/>
              <a:t>Le langage soutenu s’utilise-t-il essentiellement : à l’oral?, à l’écrit? Les deux</a:t>
            </a:r>
            <a:r>
              <a:rPr lang="fr-FR" sz="1800" dirty="0" smtClean="0"/>
              <a:t>?</a:t>
            </a:r>
            <a:endParaRPr lang="fr-FR" sz="1800" dirty="0" smtClean="0"/>
          </a:p>
          <a:p>
            <a:pPr algn="l"/>
            <a:endParaRPr lang="fr-FR" sz="1800" dirty="0"/>
          </a:p>
          <a:p>
            <a:pPr algn="l"/>
            <a:endParaRPr lang="fr-FR" sz="1800" dirty="0" smtClean="0"/>
          </a:p>
          <a:p>
            <a:r>
              <a:rPr lang="fr-FR" sz="1800" dirty="0" smtClean="0"/>
              <a:t>Avec qui utilise-t-on le langage soutenu ?</a:t>
            </a:r>
            <a:endParaRPr lang="fr-FR" sz="1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1700808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43905030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115616" y="476672"/>
            <a:ext cx="6696744" cy="3956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fr-FR" sz="1800" dirty="0"/>
          </a:p>
          <a:p>
            <a:pPr lvl="0" algn="l"/>
            <a:r>
              <a:rPr lang="fr-FR" sz="1800" dirty="0" smtClean="0"/>
              <a:t>Classe les </a:t>
            </a:r>
            <a:r>
              <a:rPr lang="fr-FR" sz="1800" dirty="0"/>
              <a:t>mots </a:t>
            </a:r>
            <a:r>
              <a:rPr lang="fr-FR" sz="1800" dirty="0" smtClean="0"/>
              <a:t>suivant leur niveau de langage : courant</a:t>
            </a:r>
            <a:r>
              <a:rPr lang="fr-FR" sz="1800" dirty="0"/>
              <a:t>, familier ou soutenu</a:t>
            </a:r>
            <a:r>
              <a:rPr lang="fr-FR" sz="1800" dirty="0" smtClean="0"/>
              <a:t>.</a:t>
            </a:r>
          </a:p>
          <a:p>
            <a:pPr lvl="0" algn="l"/>
            <a:endParaRPr lang="fr-FR" sz="1800" dirty="0"/>
          </a:p>
          <a:p>
            <a:pPr lvl="0" algn="l"/>
            <a:r>
              <a:rPr lang="fr-FR" sz="1800" dirty="0"/>
              <a:t>Picoler – se désaltérer – </a:t>
            </a:r>
            <a:r>
              <a:rPr lang="fr-FR" sz="1800" dirty="0" smtClean="0"/>
              <a:t>boire</a:t>
            </a:r>
            <a:endParaRPr lang="fr-FR" sz="1800" dirty="0"/>
          </a:p>
          <a:p>
            <a:pPr lvl="0" algn="l"/>
            <a:r>
              <a:rPr lang="fr-FR" sz="1800" dirty="0"/>
              <a:t>Se fourvoyer – se planter – se </a:t>
            </a:r>
            <a:r>
              <a:rPr lang="fr-FR" sz="1800" dirty="0" smtClean="0"/>
              <a:t>tromper</a:t>
            </a:r>
            <a:endParaRPr lang="fr-FR" sz="1800" dirty="0"/>
          </a:p>
          <a:p>
            <a:pPr lvl="0" algn="l"/>
            <a:r>
              <a:rPr lang="fr-FR" sz="1800" dirty="0"/>
              <a:t>Baraque – maison – </a:t>
            </a:r>
            <a:r>
              <a:rPr lang="fr-FR" sz="1800" dirty="0" smtClean="0"/>
              <a:t>demeure</a:t>
            </a:r>
            <a:endParaRPr lang="fr-FR" sz="1800" dirty="0"/>
          </a:p>
          <a:p>
            <a:pPr lvl="0" algn="l"/>
            <a:r>
              <a:rPr lang="fr-FR" sz="1800" dirty="0"/>
              <a:t>Chien- clébard – </a:t>
            </a:r>
            <a:r>
              <a:rPr lang="fr-FR" sz="1800" dirty="0" smtClean="0"/>
              <a:t>quadrupède</a:t>
            </a:r>
          </a:p>
          <a:p>
            <a:pPr lvl="0" algn="l"/>
            <a:endParaRPr lang="fr-FR" sz="1800" dirty="0"/>
          </a:p>
          <a:p>
            <a:pPr lvl="0" algn="l"/>
            <a:endParaRPr lang="fr-FR" sz="1800" dirty="0" smtClean="0"/>
          </a:p>
          <a:p>
            <a:pPr lvl="0" algn="l"/>
            <a:endParaRPr lang="fr-FR" sz="1800" dirty="0" smtClean="0"/>
          </a:p>
          <a:p>
            <a:pPr lvl="0" algn="l"/>
            <a:endParaRPr lang="fr-FR" sz="1800" dirty="0"/>
          </a:p>
          <a:p>
            <a:pPr lvl="0" algn="l"/>
            <a:endParaRPr lang="fr-FR" sz="1800" dirty="0" smtClean="0"/>
          </a:p>
          <a:p>
            <a:pPr lvl="0" algn="l"/>
            <a:endParaRPr lang="fr-FR" sz="1800" dirty="0"/>
          </a:p>
          <a:p>
            <a:pPr lvl="0" algn="l"/>
            <a:endParaRPr lang="fr-FR" sz="1800" dirty="0" smtClean="0"/>
          </a:p>
          <a:p>
            <a:pPr lvl="0" algn="l"/>
            <a:endParaRPr lang="fr-FR" sz="1800" dirty="0"/>
          </a:p>
          <a:p>
            <a:pPr lvl="0" algn="l"/>
            <a:r>
              <a:rPr lang="fr-FR" sz="1800" dirty="0"/>
              <a:t>Cherche un synonyme en langage familier de crier</a:t>
            </a:r>
            <a:r>
              <a:rPr lang="fr-FR" sz="1800" dirty="0" smtClean="0"/>
              <a:t>.</a:t>
            </a:r>
          </a:p>
          <a:p>
            <a:pPr lvl="0" algn="l"/>
            <a:endParaRPr lang="fr-FR" sz="1800" dirty="0"/>
          </a:p>
          <a:p>
            <a:pPr lvl="0" algn="l"/>
            <a:r>
              <a:rPr lang="fr-FR" sz="1800" dirty="0"/>
              <a:t>Cherche un synonyme en langage courant de se vêtir.</a:t>
            </a:r>
            <a:endParaRPr lang="fr-FR" sz="1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2280" y="1628800"/>
            <a:ext cx="2209800" cy="3683000"/>
          </a:xfrm>
          <a:prstGeom prst="rect">
            <a:avLst/>
          </a:prstGeom>
        </p:spPr>
      </p:pic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084275"/>
              </p:ext>
            </p:extLst>
          </p:nvPr>
        </p:nvGraphicFramePr>
        <p:xfrm>
          <a:off x="1151087" y="2204864"/>
          <a:ext cx="6096000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Familier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Courant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Soutenu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 smtClean="0"/>
                    </a:p>
                    <a:p>
                      <a:endParaRPr lang="fr-FR" dirty="0" smtClean="0"/>
                    </a:p>
                    <a:p>
                      <a:endParaRPr lang="fr-FR" dirty="0" smtClean="0"/>
                    </a:p>
                    <a:p>
                      <a:endParaRPr lang="fr-FR" dirty="0" smtClean="0"/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92055956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En résumé</a:t>
            </a:r>
            <a:endParaRPr lang="fr-FR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9372" y="764704"/>
            <a:ext cx="7109396" cy="5328592"/>
          </a:xfrm>
          <a:prstGeom prst="rect">
            <a:avLst/>
          </a:prstGeom>
          <a:noFill/>
          <a:ln cap="flat"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500985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3876</TotalTime>
  <Words>400</Words>
  <Application>Microsoft Macintosh PowerPoint</Application>
  <PresentationFormat>Présentation à l'écran (4:3)</PresentationFormat>
  <Paragraphs>95</Paragraphs>
  <Slides>13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3" baseType="lpstr">
      <vt:lpstr>Always In My Heart</vt:lpstr>
      <vt:lpstr>American Typewriter</vt:lpstr>
      <vt:lpstr>Bradley Hand ITC TT-Bold</vt:lpstr>
      <vt:lpstr>Calibri</vt:lpstr>
      <vt:lpstr>Cambria</vt:lpstr>
      <vt:lpstr>Mrs Chocolat</vt:lpstr>
      <vt:lpstr>Rage Italic</vt:lpstr>
      <vt:lpstr>Times New Roman</vt:lpstr>
      <vt:lpstr>Trebuchet MS</vt:lpstr>
      <vt:lpstr>Sketchbook</vt:lpstr>
      <vt:lpstr>Présentation PowerPoint</vt:lpstr>
      <vt:lpstr>Objectif de la séance</vt:lpstr>
      <vt:lpstr>Présentation PowerPoint</vt:lpstr>
      <vt:lpstr>Les niveaux de langage</vt:lpstr>
      <vt:lpstr>Présentation PowerPoint</vt:lpstr>
      <vt:lpstr>Le langage courant</vt:lpstr>
      <vt:lpstr>Présentation PowerPoint</vt:lpstr>
      <vt:lpstr>Le langage familier</vt:lpstr>
      <vt:lpstr>Présentation PowerPoint</vt:lpstr>
      <vt:lpstr>Le langage soutenu</vt:lpstr>
      <vt:lpstr>Présentation PowerPoint</vt:lpstr>
      <vt:lpstr>Présentation PowerPoint</vt:lpstr>
      <vt:lpstr>En résumé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Monhard mallory</cp:lastModifiedBy>
  <cp:revision>97</cp:revision>
  <dcterms:created xsi:type="dcterms:W3CDTF">2014-04-03T15:57:20Z</dcterms:created>
  <dcterms:modified xsi:type="dcterms:W3CDTF">2017-05-04T04:25:47Z</dcterms:modified>
</cp:coreProperties>
</file>