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0" r:id="rId3"/>
    <p:sldId id="292" r:id="rId4"/>
    <p:sldId id="286" r:id="rId5"/>
    <p:sldId id="293" r:id="rId6"/>
    <p:sldId id="295" r:id="rId7"/>
    <p:sldId id="296" r:id="rId8"/>
    <p:sldId id="297" r:id="rId9"/>
    <p:sldId id="298" r:id="rId10"/>
    <p:sldId id="290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67" autoAdjust="0"/>
    <p:restoredTop sz="86404" autoAdjust="0"/>
  </p:normalViewPr>
  <p:slideViewPr>
    <p:cSldViewPr>
      <p:cViewPr>
        <p:scale>
          <a:sx n="134" d="100"/>
          <a:sy n="134" d="100"/>
        </p:scale>
        <p:origin x="80" y="-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15/03/2017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Les fonctions sujet et prédicat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611599" y="3408256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Grammaire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grammaire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apprendre à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identifier le sujet et le prédicat dans une phrase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563888" y="4797152"/>
            <a:ext cx="4737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est important de savoir reconnaître sujet et prédicat car cela va nous aider à marquer l’accord sujet/verbe dans la phrase.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Qu’allons-nous découvrir?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Pourquoi cela nous sera-t-il utile?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verbe de la phrase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3463" y="1101587"/>
            <a:ext cx="75137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 verbe est un </a:t>
            </a:r>
            <a:r>
              <a:rPr lang="fr-FR" sz="2000" dirty="0" err="1"/>
              <a:t>élément</a:t>
            </a:r>
            <a:r>
              <a:rPr lang="fr-FR" sz="2000" dirty="0"/>
              <a:t> essentiel de la phrase. </a:t>
            </a:r>
            <a:r>
              <a:rPr lang="fr-FR" sz="2000" b="1" dirty="0">
                <a:solidFill>
                  <a:srgbClr val="0070C0"/>
                </a:solidFill>
              </a:rPr>
              <a:t>Il indique l'action </a:t>
            </a:r>
            <a:r>
              <a:rPr lang="fr-FR" sz="2000" b="1" dirty="0" err="1">
                <a:solidFill>
                  <a:srgbClr val="0070C0"/>
                </a:solidFill>
              </a:rPr>
              <a:t>réalisée</a:t>
            </a:r>
            <a:r>
              <a:rPr lang="fr-FR" sz="2000" b="1" dirty="0">
                <a:solidFill>
                  <a:srgbClr val="0070C0"/>
                </a:solidFill>
              </a:rPr>
              <a:t> par le sujet ou son </a:t>
            </a:r>
            <a:r>
              <a:rPr lang="fr-FR" sz="2000" b="1" dirty="0" err="1">
                <a:solidFill>
                  <a:srgbClr val="0070C0"/>
                </a:solidFill>
              </a:rPr>
              <a:t>état</a:t>
            </a:r>
            <a:r>
              <a:rPr lang="fr-FR" sz="2000" b="1" dirty="0">
                <a:solidFill>
                  <a:srgbClr val="0070C0"/>
                </a:solidFill>
              </a:rPr>
              <a:t>.</a:t>
            </a:r>
            <a:r>
              <a:rPr lang="fr-FR" sz="2000" b="1" dirty="0"/>
              <a:t> </a:t>
            </a:r>
            <a:endParaRPr lang="fr-FR" sz="2000" b="1" dirty="0" smtClean="0"/>
          </a:p>
          <a:p>
            <a:r>
              <a:rPr lang="fr-FR" sz="2000" b="1" dirty="0" smtClean="0">
                <a:solidFill>
                  <a:srgbClr val="0070C0"/>
                </a:solidFill>
              </a:rPr>
              <a:t>Il </a:t>
            </a:r>
            <a:r>
              <a:rPr lang="fr-FR" sz="2000" b="1" dirty="0">
                <a:solidFill>
                  <a:srgbClr val="0070C0"/>
                </a:solidFill>
              </a:rPr>
              <a:t>existe des verbes d'action : </a:t>
            </a:r>
            <a:r>
              <a:rPr lang="fr-FR" sz="2000" i="1" dirty="0" err="1"/>
              <a:t>écrire</a:t>
            </a:r>
            <a:r>
              <a:rPr lang="fr-FR" sz="2000" i="1" dirty="0"/>
              <a:t>, chanter, naviguer... </a:t>
            </a:r>
            <a:r>
              <a:rPr lang="fr-FR" sz="2000" b="1" dirty="0">
                <a:solidFill>
                  <a:srgbClr val="0070C0"/>
                </a:solidFill>
              </a:rPr>
              <a:t>et des verbes d'</a:t>
            </a:r>
            <a:r>
              <a:rPr lang="fr-FR" sz="2000" b="1" dirty="0" err="1">
                <a:solidFill>
                  <a:srgbClr val="0070C0"/>
                </a:solidFill>
              </a:rPr>
              <a:t>état</a:t>
            </a:r>
            <a:r>
              <a:rPr lang="fr-FR" sz="2000" b="1" dirty="0">
                <a:solidFill>
                  <a:srgbClr val="0070C0"/>
                </a:solidFill>
              </a:rPr>
              <a:t> : </a:t>
            </a:r>
            <a:r>
              <a:rPr lang="fr-FR" sz="2000" i="1" dirty="0" err="1"/>
              <a:t>être</a:t>
            </a:r>
            <a:r>
              <a:rPr lang="fr-FR" sz="2000" i="1" dirty="0"/>
              <a:t>, </a:t>
            </a:r>
            <a:r>
              <a:rPr lang="fr-FR" sz="2000" i="1" dirty="0" err="1"/>
              <a:t>paraître</a:t>
            </a:r>
            <a:r>
              <a:rPr lang="fr-FR" sz="2000" i="1" dirty="0"/>
              <a:t>, sembler, devenir, rester,...</a:t>
            </a:r>
            <a:br>
              <a:rPr lang="fr-FR" sz="2000" i="1" dirty="0"/>
            </a:b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50326" y="3229719"/>
            <a:ext cx="5112568" cy="3037381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00772" y="3453373"/>
            <a:ext cx="502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t’aider à trouver le verbe, tu peux essayer de l'encadrer par « ne ... pas ».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195549" y="4231220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Les enfants font du vélo.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1200772" y="4820274"/>
            <a:ext cx="4909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842126" y="460915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Les enfants </a:t>
            </a:r>
            <a:r>
              <a:rPr lang="fr-FR" u="sng" dirty="0" smtClean="0">
                <a:solidFill>
                  <a:srgbClr val="0070C0"/>
                </a:solidFill>
              </a:rPr>
              <a:t>ne</a:t>
            </a:r>
            <a:r>
              <a:rPr lang="fr-FR" dirty="0" smtClean="0">
                <a:solidFill>
                  <a:srgbClr val="0070C0"/>
                </a:solidFill>
              </a:rPr>
              <a:t> font </a:t>
            </a:r>
            <a:r>
              <a:rPr lang="fr-FR" u="sng" dirty="0" smtClean="0">
                <a:solidFill>
                  <a:srgbClr val="0070C0"/>
                </a:solidFill>
              </a:rPr>
              <a:t>pas </a:t>
            </a:r>
            <a:r>
              <a:rPr lang="fr-FR" dirty="0" smtClean="0">
                <a:solidFill>
                  <a:srgbClr val="0070C0"/>
                </a:solidFill>
              </a:rPr>
              <a:t>du vélo.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3606610" y="4978483"/>
            <a:ext cx="0" cy="466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3102554" y="5491373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>
                <a:solidFill>
                  <a:srgbClr val="0070C0"/>
                </a:solidFill>
              </a:rPr>
              <a:t>VERBE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9" grpId="0"/>
      <p:bldP spid="22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Trouve les verbes conjugués de ces phrases.</a:t>
            </a:r>
          </a:p>
          <a:p>
            <a:pPr algn="l"/>
            <a:endParaRPr lang="fr-FR" sz="1800" dirty="0" smtClean="0"/>
          </a:p>
          <a:p>
            <a:pPr algn="l"/>
            <a:r>
              <a:rPr lang="fr-FR" sz="1800" dirty="0" smtClean="0"/>
              <a:t>Nous mangerons à la cantine ce midi.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Les garçons de la classe collectionnent les cartes Pokémon.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Mon frère apprend sa leçon de grammaire.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Les alpinistes sont arrivés au sommet du Mont-Blanc.</a:t>
            </a:r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491511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sujet de la phrase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3463" y="1101587"/>
            <a:ext cx="7513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 sujet est un </a:t>
            </a:r>
            <a:r>
              <a:rPr lang="fr-FR" sz="2000" b="1" dirty="0" err="1">
                <a:solidFill>
                  <a:srgbClr val="0070C0"/>
                </a:solidFill>
              </a:rPr>
              <a:t>élément</a:t>
            </a:r>
            <a:r>
              <a:rPr lang="fr-FR" sz="2000" b="1" dirty="0">
                <a:solidFill>
                  <a:srgbClr val="0070C0"/>
                </a:solidFill>
              </a:rPr>
              <a:t> essentiel de la </a:t>
            </a:r>
            <a:r>
              <a:rPr lang="fr-FR" sz="2000" b="1" dirty="0" smtClean="0">
                <a:solidFill>
                  <a:srgbClr val="0070C0"/>
                </a:solidFill>
              </a:rPr>
              <a:t>phrase</a:t>
            </a:r>
            <a:r>
              <a:rPr lang="fr-FR" sz="2000" dirty="0"/>
              <a:t> </a:t>
            </a:r>
            <a:r>
              <a:rPr lang="fr-FR" sz="2000" dirty="0" smtClean="0"/>
              <a:t>(on ne peut pas le supprimer). </a:t>
            </a:r>
            <a:r>
              <a:rPr lang="fr-FR" sz="2000" dirty="0"/>
              <a:t>Il indique </a:t>
            </a:r>
            <a:r>
              <a:rPr lang="fr-FR" sz="2000" b="1" dirty="0">
                <a:solidFill>
                  <a:srgbClr val="0070C0"/>
                </a:solidFill>
              </a:rPr>
              <a:t>qui fait l'action</a:t>
            </a:r>
            <a:r>
              <a:rPr lang="fr-FR" sz="2000" dirty="0"/>
              <a:t>. </a:t>
            </a:r>
            <a:endParaRPr lang="fr-FR" sz="2000" dirty="0" smtClean="0"/>
          </a:p>
          <a:p>
            <a:r>
              <a:rPr lang="fr-FR" sz="2000" dirty="0" smtClean="0"/>
              <a:t>Le </a:t>
            </a:r>
            <a:r>
              <a:rPr lang="fr-FR" sz="2000" dirty="0"/>
              <a:t>sujet </a:t>
            </a:r>
            <a:r>
              <a:rPr lang="fr-FR" sz="2000" dirty="0" err="1"/>
              <a:t>peut-être</a:t>
            </a:r>
            <a:r>
              <a:rPr lang="fr-FR" sz="2000" dirty="0"/>
              <a:t> placé </a:t>
            </a:r>
            <a:r>
              <a:rPr lang="fr-FR" sz="2000" dirty="0" smtClean="0"/>
              <a:t>avant ou </a:t>
            </a:r>
            <a:r>
              <a:rPr lang="fr-FR" sz="2000" dirty="0" err="1" smtClean="0"/>
              <a:t>après</a:t>
            </a:r>
            <a:r>
              <a:rPr lang="fr-FR" sz="2000" dirty="0" smtClean="0"/>
              <a:t> </a:t>
            </a:r>
            <a:r>
              <a:rPr lang="fr-FR" sz="2000" dirty="0"/>
              <a:t>le verbe </a:t>
            </a:r>
            <a:r>
              <a:rPr lang="fr-FR" sz="2000" dirty="0" smtClean="0"/>
              <a:t>(c’est </a:t>
            </a:r>
            <a:r>
              <a:rPr lang="fr-FR" sz="2000" dirty="0"/>
              <a:t>un </a:t>
            </a:r>
            <a:r>
              <a:rPr lang="fr-FR" sz="2000" b="1" dirty="0"/>
              <a:t>sujet </a:t>
            </a:r>
            <a:r>
              <a:rPr lang="fr-FR" sz="2000" b="1" dirty="0" smtClean="0"/>
              <a:t>inversé)</a:t>
            </a:r>
            <a:r>
              <a:rPr lang="fr-FR" sz="2000" dirty="0" smtClean="0"/>
              <a:t>. 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3212976"/>
            <a:ext cx="5112568" cy="3037381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169782" y="3429000"/>
            <a:ext cx="502151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sujet </a:t>
            </a:r>
            <a:r>
              <a:rPr lang="fr-FR" dirty="0" err="1"/>
              <a:t>peut-être</a:t>
            </a:r>
            <a:r>
              <a:rPr lang="fr-FR" dirty="0"/>
              <a:t>: 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un </a:t>
            </a:r>
            <a:r>
              <a:rPr lang="fr-FR" b="1" dirty="0"/>
              <a:t>groupe nominal </a:t>
            </a:r>
            <a:r>
              <a:rPr lang="fr-FR" dirty="0"/>
              <a:t>:</a:t>
            </a:r>
            <a:r>
              <a:rPr lang="fr-FR" sz="2000" dirty="0">
                <a:solidFill>
                  <a:srgbClr val="0070C0"/>
                </a:solidFill>
              </a:rPr>
              <a:t/>
            </a:r>
            <a:br>
              <a:rPr lang="fr-FR" sz="2000" dirty="0">
                <a:solidFill>
                  <a:srgbClr val="0070C0"/>
                </a:solidFill>
              </a:rPr>
            </a:br>
            <a:r>
              <a:rPr lang="fr-FR" i="1" dirty="0">
                <a:solidFill>
                  <a:srgbClr val="0070C0"/>
                </a:solidFill>
              </a:rPr>
              <a:t>La camionnette cahotait sur la piste de terre rouge</a:t>
            </a:r>
            <a:r>
              <a:rPr lang="fr-FR" i="1" dirty="0" smtClean="0">
                <a:solidFill>
                  <a:srgbClr val="0070C0"/>
                </a:solidFill>
              </a:rPr>
              <a:t>. </a:t>
            </a:r>
            <a:endParaRPr lang="fr-FR" dirty="0" smtClean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dirty="0" smtClean="0"/>
              <a:t>un </a:t>
            </a:r>
            <a:r>
              <a:rPr lang="fr-FR" b="1" dirty="0"/>
              <a:t>pronom </a:t>
            </a:r>
            <a:r>
              <a:rPr lang="fr-FR" dirty="0"/>
              <a:t>: </a:t>
            </a:r>
            <a:r>
              <a:rPr lang="fr-FR" i="1" dirty="0" smtClean="0">
                <a:solidFill>
                  <a:srgbClr val="0070C0"/>
                </a:solidFill>
              </a:rPr>
              <a:t>Je </a:t>
            </a:r>
            <a:r>
              <a:rPr lang="fr-FR" i="1" dirty="0">
                <a:solidFill>
                  <a:srgbClr val="0070C0"/>
                </a:solidFill>
              </a:rPr>
              <a:t>vis des hippopotames. </a:t>
            </a:r>
            <a:endParaRPr lang="fr-FR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dirty="0"/>
              <a:t> un </a:t>
            </a:r>
            <a:r>
              <a:rPr lang="fr-FR" b="1" dirty="0"/>
              <a:t>nom propre </a:t>
            </a:r>
            <a:r>
              <a:rPr lang="fr-FR" dirty="0"/>
              <a:t>:</a:t>
            </a:r>
            <a:r>
              <a:rPr lang="fr-FR" dirty="0">
                <a:solidFill>
                  <a:srgbClr val="0070C0"/>
                </a:solidFill>
              </a:rPr>
              <a:t/>
            </a:r>
            <a:br>
              <a:rPr lang="fr-FR" dirty="0">
                <a:solidFill>
                  <a:srgbClr val="0070C0"/>
                </a:solidFill>
              </a:rPr>
            </a:br>
            <a:r>
              <a:rPr lang="fr-FR" i="1" dirty="0" err="1">
                <a:solidFill>
                  <a:srgbClr val="0070C0"/>
                </a:solidFill>
              </a:rPr>
              <a:t>Rene</a:t>
            </a:r>
            <a:r>
              <a:rPr lang="fr-FR" i="1" dirty="0">
                <a:solidFill>
                  <a:srgbClr val="0070C0"/>
                </a:solidFill>
              </a:rPr>
              <a:t>́ Guillot a </a:t>
            </a:r>
            <a:r>
              <a:rPr lang="fr-FR" i="1" dirty="0" err="1">
                <a:solidFill>
                  <a:srgbClr val="0070C0"/>
                </a:solidFill>
              </a:rPr>
              <a:t>écrit</a:t>
            </a:r>
            <a:r>
              <a:rPr lang="fr-FR" i="1" dirty="0">
                <a:solidFill>
                  <a:srgbClr val="0070C0"/>
                </a:solidFill>
              </a:rPr>
              <a:t> « Le </a:t>
            </a:r>
            <a:r>
              <a:rPr lang="fr-FR" i="1" dirty="0" err="1">
                <a:solidFill>
                  <a:srgbClr val="0070C0"/>
                </a:solidFill>
              </a:rPr>
              <a:t>maître</a:t>
            </a:r>
            <a:r>
              <a:rPr lang="fr-FR" i="1" dirty="0">
                <a:solidFill>
                  <a:srgbClr val="0070C0"/>
                </a:solidFill>
              </a:rPr>
              <a:t> des </a:t>
            </a:r>
            <a:r>
              <a:rPr lang="fr-FR" i="1" dirty="0" err="1">
                <a:solidFill>
                  <a:srgbClr val="0070C0"/>
                </a:solidFill>
              </a:rPr>
              <a:t>éléphants</a:t>
            </a:r>
            <a:r>
              <a:rPr lang="fr-FR" i="1" dirty="0">
                <a:solidFill>
                  <a:srgbClr val="0070C0"/>
                </a:solidFill>
              </a:rPr>
              <a:t> ». </a:t>
            </a:r>
            <a:endParaRPr lang="fr-FR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dirty="0"/>
              <a:t> un </a:t>
            </a:r>
            <a:r>
              <a:rPr lang="fr-FR" b="1" dirty="0"/>
              <a:t>infinitif </a:t>
            </a:r>
            <a:r>
              <a:rPr lang="fr-FR" dirty="0"/>
              <a:t>ou un </a:t>
            </a:r>
            <a:r>
              <a:rPr lang="fr-FR" b="1" dirty="0"/>
              <a:t>groupe infinitif </a:t>
            </a:r>
            <a:r>
              <a:rPr lang="fr-FR" dirty="0" smtClean="0"/>
              <a:t>: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i="1" dirty="0" smtClean="0">
                <a:solidFill>
                  <a:srgbClr val="0070C0"/>
                </a:solidFill>
              </a:rPr>
              <a:t>Voir </a:t>
            </a:r>
            <a:r>
              <a:rPr lang="fr-FR" i="1" dirty="0">
                <a:solidFill>
                  <a:srgbClr val="0070C0"/>
                </a:solidFill>
              </a:rPr>
              <a:t>des hippopotames a </a:t>
            </a:r>
            <a:r>
              <a:rPr lang="fr-FR" i="1" dirty="0" err="1">
                <a:solidFill>
                  <a:srgbClr val="0070C0"/>
                </a:solidFill>
              </a:rPr>
              <a:t>éte</a:t>
            </a:r>
            <a:r>
              <a:rPr lang="fr-FR" i="1" dirty="0">
                <a:solidFill>
                  <a:srgbClr val="0070C0"/>
                </a:solidFill>
              </a:rPr>
              <a:t>́ extraordinair</a:t>
            </a:r>
            <a:r>
              <a:rPr lang="fr-FR" sz="2000" i="1" dirty="0">
                <a:solidFill>
                  <a:srgbClr val="0070C0"/>
                </a:solidFill>
              </a:rPr>
              <a:t>e. 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Trouve les sujets des phrases suivantes.</a:t>
            </a:r>
          </a:p>
          <a:p>
            <a:pPr algn="l"/>
            <a:endParaRPr lang="fr-FR" sz="1800" dirty="0" smtClean="0"/>
          </a:p>
          <a:p>
            <a:pPr algn="l"/>
            <a:r>
              <a:rPr lang="fr-FR" sz="1800" dirty="0" smtClean="0"/>
              <a:t>Les élèves de CM2 font de la grammaire.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Demain, tu apprendras à diviser des nombres décimaux.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Manger des fruits est très bon pour la santé.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Julien aime le chocolat.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Quand viendras-tu nous voir?</a:t>
            </a:r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461617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prédicat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3463" y="1101587"/>
            <a:ext cx="75137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 </a:t>
            </a:r>
            <a:r>
              <a:rPr lang="fr-FR" sz="2000" dirty="0" err="1"/>
              <a:t>prédicat</a:t>
            </a:r>
            <a:r>
              <a:rPr lang="fr-FR" sz="2000" dirty="0"/>
              <a:t> est la </a:t>
            </a:r>
            <a:r>
              <a:rPr lang="fr-FR" sz="2000" b="1" dirty="0">
                <a:solidFill>
                  <a:srgbClr val="0070C0"/>
                </a:solidFill>
              </a:rPr>
              <a:t>fonction </a:t>
            </a:r>
            <a:r>
              <a:rPr lang="fr-FR" sz="2000" b="1" dirty="0" err="1">
                <a:solidFill>
                  <a:srgbClr val="0070C0"/>
                </a:solidFill>
              </a:rPr>
              <a:t>assurée</a:t>
            </a:r>
            <a:r>
              <a:rPr lang="fr-FR" sz="2000" b="1" dirty="0">
                <a:solidFill>
                  <a:srgbClr val="0070C0"/>
                </a:solidFill>
              </a:rPr>
              <a:t> par le groupe verbal</a:t>
            </a:r>
            <a:r>
              <a:rPr lang="fr-FR" sz="2000" dirty="0"/>
              <a:t>. Il indique </a:t>
            </a:r>
            <a:r>
              <a:rPr lang="fr-FR" sz="2000" b="1" dirty="0">
                <a:solidFill>
                  <a:srgbClr val="0070C0"/>
                </a:solidFill>
              </a:rPr>
              <a:t>ce qu’on dit à propos du sujet</a:t>
            </a:r>
            <a:r>
              <a:rPr lang="fr-FR" sz="2000" dirty="0"/>
              <a:t>. Il est </a:t>
            </a:r>
            <a:r>
              <a:rPr lang="fr-FR" sz="2000" b="1" dirty="0">
                <a:solidFill>
                  <a:srgbClr val="0070C0"/>
                </a:solidFill>
              </a:rPr>
              <a:t>composé du verbe et d’une expansion </a:t>
            </a:r>
            <a:r>
              <a:rPr lang="fr-FR" sz="2000" dirty="0"/>
              <a:t>: </a:t>
            </a:r>
            <a:r>
              <a:rPr lang="fr-FR" sz="2000" dirty="0" err="1"/>
              <a:t>complément</a:t>
            </a:r>
            <a:r>
              <a:rPr lang="fr-FR" sz="2000" dirty="0"/>
              <a:t> de verbe ou attribut du sujet. Le </a:t>
            </a:r>
            <a:r>
              <a:rPr lang="fr-FR" sz="2000" dirty="0" err="1"/>
              <a:t>prédicat</a:t>
            </a:r>
            <a:r>
              <a:rPr lang="fr-FR" sz="2000" dirty="0"/>
              <a:t> n’est </a:t>
            </a:r>
            <a:r>
              <a:rPr lang="fr-FR" sz="2000" b="1" dirty="0">
                <a:solidFill>
                  <a:srgbClr val="0070C0"/>
                </a:solidFill>
              </a:rPr>
              <a:t>pas supprimable </a:t>
            </a:r>
            <a:r>
              <a:rPr lang="fr-FR" sz="2000" dirty="0"/>
              <a:t>ni </a:t>
            </a:r>
            <a:r>
              <a:rPr lang="fr-FR" sz="2000" dirty="0" err="1"/>
              <a:t>déplaçable</a:t>
            </a:r>
            <a:r>
              <a:rPr lang="fr-FR" sz="2000" dirty="0" smtClean="0"/>
              <a:t>.</a:t>
            </a:r>
          </a:p>
          <a:p>
            <a:endParaRPr lang="fr-FR" sz="2000" dirty="0"/>
          </a:p>
          <a:p>
            <a:r>
              <a:rPr lang="fr-FR" sz="2000" dirty="0"/>
              <a:t/>
            </a:r>
            <a:br>
              <a:rPr lang="fr-FR" sz="2000" dirty="0"/>
            </a:br>
            <a:endParaRPr lang="fr-FR" sz="2000" dirty="0" smtClean="0"/>
          </a:p>
          <a:p>
            <a:r>
              <a:rPr lang="fr-FR" sz="2000" i="1" dirty="0">
                <a:solidFill>
                  <a:srgbClr val="0070C0"/>
                </a:solidFill>
              </a:rPr>
              <a:t>Je vis des hippopotames. 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i="1" dirty="0" smtClean="0">
                <a:solidFill>
                  <a:srgbClr val="0070C0"/>
                </a:solidFill>
              </a:rPr>
              <a:t>	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4380635"/>
            <a:ext cx="5112568" cy="1869722"/>
          </a:xfrm>
          <a:prstGeom prst="wedgeRoundRectCallout">
            <a:avLst>
              <a:gd name="adj1" fmla="val 62174"/>
              <a:gd name="adj2" fmla="val -2666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139281" y="4809955"/>
            <a:ext cx="5021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trouver le </a:t>
            </a:r>
            <a:r>
              <a:rPr lang="fr-FR" dirty="0" err="1"/>
              <a:t>prédicat</a:t>
            </a:r>
            <a:r>
              <a:rPr lang="fr-FR" dirty="0"/>
              <a:t>, il faut </a:t>
            </a:r>
            <a:r>
              <a:rPr lang="fr-FR" b="1" dirty="0"/>
              <a:t>trouver le verbe puis regarder si le verbe comporte une expansion</a:t>
            </a:r>
            <a:r>
              <a:rPr lang="fr-FR" dirty="0"/>
              <a:t>. </a:t>
            </a:r>
            <a:endParaRPr lang="fr-FR" dirty="0">
              <a:effectLst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51720" y="3584020"/>
            <a:ext cx="7513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smtClean="0"/>
              <a:t>prédicat</a:t>
            </a:r>
            <a:endParaRPr lang="fr-FR" sz="2000" dirty="0">
              <a:effectLst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445155" y="3590494"/>
            <a:ext cx="22048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5431672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Souligne le sujet et entoure le prédicat.</a:t>
            </a:r>
          </a:p>
          <a:p>
            <a:pPr algn="l"/>
            <a:endParaRPr lang="fr-FR" sz="1800" dirty="0" smtClean="0"/>
          </a:p>
          <a:p>
            <a:pPr algn="l"/>
            <a:r>
              <a:rPr lang="fr-FR" sz="1800" dirty="0" smtClean="0"/>
              <a:t>Vous écrivez à vos amis.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Ma sœur et moi deviendrons vétérinaires dans quelques années.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Chaque jour, le facteur distribue le courrier aux villageois.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Le bébé suce son pouce pour s’endormir.</a:t>
            </a:r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80557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40" y="1093819"/>
            <a:ext cx="7632700" cy="4648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3797</TotalTime>
  <Words>421</Words>
  <Application>Microsoft Macintosh PowerPoint</Application>
  <PresentationFormat>Présentation à l'écran (4:3)</PresentationFormat>
  <Paragraphs>72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Always In My Heart</vt:lpstr>
      <vt:lpstr>American Typewriter</vt:lpstr>
      <vt:lpstr>Bradley Hand ITC TT-Bold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Le verbe de la phrase</vt:lpstr>
      <vt:lpstr>Présentation PowerPoint</vt:lpstr>
      <vt:lpstr>Le sujet de la phrase</vt:lpstr>
      <vt:lpstr>Présentation PowerPoint</vt:lpstr>
      <vt:lpstr>Le prédicat</vt:lpstr>
      <vt:lpstr>Présentation PowerPoint</vt:lpstr>
      <vt:lpstr>En résumé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87</cp:revision>
  <dcterms:created xsi:type="dcterms:W3CDTF">2014-04-03T15:57:20Z</dcterms:created>
  <dcterms:modified xsi:type="dcterms:W3CDTF">2017-03-15T15:22:18Z</dcterms:modified>
</cp:coreProperties>
</file>