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5"/>
  </p:notesMasterIdLst>
  <p:handoutMasterIdLst>
    <p:handoutMasterId r:id="rId16"/>
  </p:handoutMasterIdLst>
  <p:sldIdLst>
    <p:sldId id="256" r:id="rId2"/>
    <p:sldId id="280" r:id="rId3"/>
    <p:sldId id="292" r:id="rId4"/>
    <p:sldId id="286" r:id="rId5"/>
    <p:sldId id="300" r:id="rId6"/>
    <p:sldId id="295" r:id="rId7"/>
    <p:sldId id="309" r:id="rId8"/>
    <p:sldId id="310" r:id="rId9"/>
    <p:sldId id="311" r:id="rId10"/>
    <p:sldId id="304" r:id="rId11"/>
    <p:sldId id="299" r:id="rId12"/>
    <p:sldId id="305" r:id="rId13"/>
    <p:sldId id="290"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AB0D"/>
    <a:srgbClr val="941651"/>
    <a:srgbClr val="A90773"/>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2152" autoAdjust="0"/>
    <p:restoredTop sz="86364" autoAdjust="0"/>
  </p:normalViewPr>
  <p:slideViewPr>
    <p:cSldViewPr>
      <p:cViewPr>
        <p:scale>
          <a:sx n="81" d="100"/>
          <a:sy n="81" d="100"/>
        </p:scale>
        <p:origin x="304" y="55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62055C-F7C1-41B5-9DDE-96AFA07810D7}" type="datetimeFigureOut">
              <a:rPr lang="fr-FR" smtClean="0"/>
              <a:t>05/04/2017</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5B25AF-BBB9-411B-996C-E1336B8902FD}" type="slidenum">
              <a:rPr lang="fr-FR" smtClean="0"/>
              <a:t>‹#›</a:t>
            </a:fld>
            <a:endParaRPr lang="fr-FR"/>
          </a:p>
        </p:txBody>
      </p:sp>
    </p:spTree>
    <p:extLst>
      <p:ext uri="{BB962C8B-B14F-4D97-AF65-F5344CB8AC3E}">
        <p14:creationId xmlns:p14="http://schemas.microsoft.com/office/powerpoint/2010/main" val="2740366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AE2C44-1C68-45F4-928A-E28EF90B13BF}" type="datetimeFigureOut">
              <a:rPr lang="fr-FR" smtClean="0"/>
              <a:t>05/04/2017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066C57-2612-4AD3-905D-69039BBA0C59}" type="slidenum">
              <a:rPr lang="fr-FR" smtClean="0"/>
              <a:t>‹#›</a:t>
            </a:fld>
            <a:endParaRPr lang="fr-FR"/>
          </a:p>
        </p:txBody>
      </p:sp>
    </p:spTree>
    <p:extLst>
      <p:ext uri="{BB962C8B-B14F-4D97-AF65-F5344CB8AC3E}">
        <p14:creationId xmlns:p14="http://schemas.microsoft.com/office/powerpoint/2010/main" val="242368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E066C57-2612-4AD3-905D-69039BBA0C59}" type="slidenum">
              <a:rPr lang="fr-FR" smtClean="0"/>
              <a:t>1</a:t>
            </a:fld>
            <a:endParaRPr lang="fr-FR"/>
          </a:p>
        </p:txBody>
      </p:sp>
    </p:spTree>
    <p:extLst>
      <p:ext uri="{BB962C8B-B14F-4D97-AF65-F5344CB8AC3E}">
        <p14:creationId xmlns:p14="http://schemas.microsoft.com/office/powerpoint/2010/main" val="2696229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E066C57-2612-4AD3-905D-69039BBA0C59}" type="slidenum">
              <a:rPr lang="fr-FR" smtClean="0"/>
              <a:t>4</a:t>
            </a:fld>
            <a:endParaRPr lang="fr-FR"/>
          </a:p>
        </p:txBody>
      </p:sp>
    </p:spTree>
    <p:extLst>
      <p:ext uri="{BB962C8B-B14F-4D97-AF65-F5344CB8AC3E}">
        <p14:creationId xmlns:p14="http://schemas.microsoft.com/office/powerpoint/2010/main" val="1802434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E066C57-2612-4AD3-905D-69039BBA0C59}" type="slidenum">
              <a:rPr lang="fr-FR" smtClean="0"/>
              <a:t>11</a:t>
            </a:fld>
            <a:endParaRPr lang="fr-FR"/>
          </a:p>
        </p:txBody>
      </p:sp>
    </p:spTree>
    <p:extLst>
      <p:ext uri="{BB962C8B-B14F-4D97-AF65-F5344CB8AC3E}">
        <p14:creationId xmlns:p14="http://schemas.microsoft.com/office/powerpoint/2010/main" val="527931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fr-FR" smtClean="0"/>
              <a:t>Modifiez le style du titre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FB3426F5-3CDA-4D27-A4C8-67B3F64DA014}" type="datetimeFigureOut">
              <a:rPr lang="fr-FR" smtClean="0"/>
              <a:t>05/04/2017</a:t>
            </a:fld>
            <a:endParaRPr lang="fr-F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fr-F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ADBAD8EB-CB48-4351-9C65-8E4A2A41DDF4}" type="slidenum">
              <a:rPr lang="fr-FR" smtClean="0"/>
              <a:t>‹#›</a:t>
            </a:fld>
            <a:endParaRPr lang="fr-FR"/>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05/04/2017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3426F5-3CDA-4D27-A4C8-67B3F64DA014}" type="datetimeFigureOut">
              <a:rPr lang="fr-FR" smtClean="0"/>
              <a:t>05/04/2017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FB3426F5-3CDA-4D27-A4C8-67B3F64DA014}" type="datetimeFigureOut">
              <a:rPr lang="fr-FR" smtClean="0"/>
              <a:t>05/04/2017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a:t>
            </a:fld>
            <a:endParaRPr lang="fr-FR"/>
          </a:p>
        </p:txBody>
      </p:sp>
      <p:sp>
        <p:nvSpPr>
          <p:cNvPr id="9" name="Content Placeholder 8"/>
          <p:cNvSpPr>
            <a:spLocks noGrp="1"/>
          </p:cNvSpPr>
          <p:nvPr>
            <p:ph sz="quarter" idx="13"/>
          </p:nvPr>
        </p:nvSpPr>
        <p:spPr>
          <a:xfrm>
            <a:off x="841248" y="2039112"/>
            <a:ext cx="3657600" cy="395020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7" name="Date Placeholder 6"/>
          <p:cNvSpPr>
            <a:spLocks noGrp="1"/>
          </p:cNvSpPr>
          <p:nvPr>
            <p:ph type="dt" sz="half" idx="10"/>
          </p:nvPr>
        </p:nvSpPr>
        <p:spPr/>
        <p:txBody>
          <a:bodyPr/>
          <a:lstStyle/>
          <a:p>
            <a:fld id="{FB3426F5-3CDA-4D27-A4C8-67B3F64DA014}" type="datetimeFigureOut">
              <a:rPr lang="fr-FR" smtClean="0"/>
              <a:t>05/04/2017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DBAD8EB-CB48-4351-9C65-8E4A2A41DDF4}" type="slidenum">
              <a:rPr lang="fr-FR" smtClean="0"/>
              <a:t>‹#›</a:t>
            </a:fld>
            <a:endParaRPr lang="fr-F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FB3426F5-3CDA-4D27-A4C8-67B3F64DA014}" type="datetimeFigureOut">
              <a:rPr lang="fr-FR" smtClean="0"/>
              <a:t>05/04/2017</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3426F5-3CDA-4D27-A4C8-67B3F64DA014}" type="datetimeFigureOut">
              <a:rPr lang="fr-FR" smtClean="0"/>
              <a:t>05/04/2017</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fr-FR" smtClean="0"/>
              <a:t>Modifiez le style du titre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05/04/2017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05/04/2017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05/04/2017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fr-FR" smtClean="0"/>
              <a:t>Modifiez le style du titre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05/04/2017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fr-FR" smtClean="0"/>
              <a:t>Modifiez le style du titre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FB3426F5-3CDA-4D27-A4C8-67B3F64DA014}" type="datetimeFigureOut">
              <a:rPr lang="fr-FR" smtClean="0"/>
              <a:t>05/04/2017</a:t>
            </a:fld>
            <a:endParaRPr lang="fr-F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fr-F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ADBAD8EB-CB48-4351-9C65-8E4A2A41DDF4}" type="slidenum">
              <a:rPr lang="fr-FR" smtClean="0"/>
              <a:t>‹#›</a:t>
            </a:fld>
            <a:endParaRPr lang="fr-F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1.tiff"/><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9.jpg"/><Relationship Id="rId5" Type="http://schemas.openxmlformats.org/officeDocument/2006/relationships/image" Target="../media/image10.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1.tiff"/><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png"/><Relationship Id="rId1" Type="http://schemas.openxmlformats.org/officeDocument/2006/relationships/tags" Target="../tags/tag5.x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1.tiff"/><Relationship Id="rId1" Type="http://schemas.openxmlformats.org/officeDocument/2006/relationships/tags" Target="../tags/tag6.x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png"/><Relationship Id="rId1" Type="http://schemas.openxmlformats.org/officeDocument/2006/relationships/tags" Target="../tags/tag7.x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png"/><Relationship Id="rId1" Type="http://schemas.openxmlformats.org/officeDocument/2006/relationships/tags" Target="../tags/tag8.x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1.tiff"/><Relationship Id="rId1" Type="http://schemas.openxmlformats.org/officeDocument/2006/relationships/tags" Target="../tags/tag9.x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9.jpg"/><Relationship Id="rId5" Type="http://schemas.openxmlformats.org/officeDocument/2006/relationships/image" Target="../media/image10.png"/><Relationship Id="rId1" Type="http://schemas.openxmlformats.org/officeDocument/2006/relationships/tags" Target="../tags/tag10.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1.tiff"/><Relationship Id="rId1" Type="http://schemas.openxmlformats.org/officeDocument/2006/relationships/tags" Target="../tags/tag11.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2.png"/><Relationship Id="rId1" Type="http://schemas.openxmlformats.org/officeDocument/2006/relationships/tags" Target="../tags/tag12.x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rot="360000">
            <a:off x="3218068" y="4431673"/>
            <a:ext cx="4836456" cy="1377009"/>
          </a:xfrm>
        </p:spPr>
        <p:txBody>
          <a:bodyPr>
            <a:normAutofit/>
          </a:bodyPr>
          <a:lstStyle/>
          <a:p>
            <a:r>
              <a:rPr lang="fr-FR" sz="2800" dirty="0" smtClean="0">
                <a:latin typeface="Mrs Chocolat" charset="0"/>
                <a:ea typeface="Mrs Chocolat" charset="0"/>
                <a:cs typeface="Mrs Chocolat" charset="0"/>
              </a:rPr>
              <a:t>Les compléments de verbe : le COD et le COI</a:t>
            </a:r>
            <a:endParaRPr lang="fr-FR" sz="2800" dirty="0">
              <a:latin typeface="Always In My Heart" charset="0"/>
              <a:ea typeface="Always In My Heart" charset="0"/>
              <a:cs typeface="Always In My Heart" charset="0"/>
            </a:endParaRPr>
          </a:p>
        </p:txBody>
      </p:sp>
      <p:sp>
        <p:nvSpPr>
          <p:cNvPr id="4" name="ZoneTexte 3"/>
          <p:cNvSpPr txBox="1"/>
          <p:nvPr/>
        </p:nvSpPr>
        <p:spPr>
          <a:xfrm rot="20575078">
            <a:off x="818247" y="4156700"/>
            <a:ext cx="1872208" cy="923330"/>
          </a:xfrm>
          <a:prstGeom prst="rect">
            <a:avLst/>
          </a:prstGeom>
          <a:noFill/>
        </p:spPr>
        <p:txBody>
          <a:bodyPr wrap="square" rtlCol="0">
            <a:spAutoFit/>
          </a:bodyPr>
          <a:lstStyle/>
          <a:p>
            <a:pPr algn="ctr"/>
            <a:r>
              <a:rPr lang="fr-FR" sz="2400" dirty="0" smtClean="0">
                <a:latin typeface="Trebuchet MS" panose="020B0603020202020204" pitchFamily="34" charset="0"/>
              </a:rPr>
              <a:t>CM</a:t>
            </a:r>
          </a:p>
          <a:p>
            <a:pPr algn="ctr"/>
            <a:endParaRPr lang="fr-FR" sz="1000" dirty="0">
              <a:latin typeface="Trebuchet MS" panose="020B0603020202020204" pitchFamily="34" charset="0"/>
            </a:endParaRPr>
          </a:p>
          <a:p>
            <a:pPr algn="ctr"/>
            <a:endParaRPr lang="fr-FR" sz="1000" dirty="0" smtClean="0">
              <a:latin typeface="Trebuchet MS" panose="020B0603020202020204" pitchFamily="34" charset="0"/>
            </a:endParaRPr>
          </a:p>
          <a:p>
            <a:pPr algn="ctr"/>
            <a:r>
              <a:rPr lang="fr-FR" sz="1000" smtClean="0">
                <a:latin typeface="Trebuchet MS" panose="020B0603020202020204" pitchFamily="34" charset="0"/>
              </a:rPr>
              <a:t>www.laclassedemallory.net</a:t>
            </a:r>
            <a:endParaRPr lang="fr-FR" sz="1000" dirty="0">
              <a:latin typeface="Trebuchet MS" panose="020B0603020202020204" pitchFamily="34" charset="0"/>
            </a:endParaRPr>
          </a:p>
        </p:txBody>
      </p:sp>
      <p:sp>
        <p:nvSpPr>
          <p:cNvPr id="2" name="ZoneTexte 1"/>
          <p:cNvSpPr txBox="1"/>
          <p:nvPr/>
        </p:nvSpPr>
        <p:spPr>
          <a:xfrm rot="375999">
            <a:off x="3592938" y="3303118"/>
            <a:ext cx="4332464" cy="769441"/>
          </a:xfrm>
          <a:prstGeom prst="rect">
            <a:avLst/>
          </a:prstGeom>
          <a:noFill/>
        </p:spPr>
        <p:txBody>
          <a:bodyPr wrap="square" rtlCol="0">
            <a:spAutoFit/>
          </a:bodyPr>
          <a:lstStyle/>
          <a:p>
            <a:pPr algn="ctr"/>
            <a:r>
              <a:rPr lang="fr-FR" sz="4400" dirty="0" smtClean="0">
                <a:latin typeface="American Typewriter" charset="0"/>
                <a:ea typeface="American Typewriter" charset="0"/>
                <a:cs typeface="American Typewriter" charset="0"/>
              </a:rPr>
              <a:t>Grammaire</a:t>
            </a:r>
          </a:p>
        </p:txBody>
      </p:sp>
    </p:spTree>
    <p:extLst>
      <p:ext uri="{BB962C8B-B14F-4D97-AF65-F5344CB8AC3E}">
        <p14:creationId xmlns:p14="http://schemas.microsoft.com/office/powerpoint/2010/main" val="268947373"/>
      </p:ext>
    </p:extLst>
  </p:cSld>
  <p:clrMapOvr>
    <a:masterClrMapping/>
  </p:clrMapOvr>
  <mc:AlternateContent xmlns:mc="http://schemas.openxmlformats.org/markup-compatibility/2006" xmlns:p14="http://schemas.microsoft.com/office/powerpoint/2010/main">
    <mc:Choice Requires="p14">
      <p:transition p14:dur="100" advTm="4616">
        <p:cut/>
      </p:transition>
    </mc:Choice>
    <mc:Fallback xmlns="">
      <p:transition advTm="4616">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43608" y="116632"/>
            <a:ext cx="7704856" cy="1442674"/>
          </a:xfrm>
        </p:spPr>
        <p:txBody>
          <a:bodyPr/>
          <a:lstStyle/>
          <a:p>
            <a:r>
              <a:rPr lang="fr-FR" dirty="0" smtClean="0">
                <a:solidFill>
                  <a:srgbClr val="7030A0"/>
                </a:solidFill>
                <a:latin typeface="Mrs Chocolat" pitchFamily="2" charset="0"/>
              </a:rPr>
              <a:t>Objectif de la séance</a:t>
            </a:r>
            <a:endParaRPr lang="fr-FR" dirty="0">
              <a:solidFill>
                <a:srgbClr val="7030A0"/>
              </a:solidFill>
              <a:latin typeface="Mrs Chocolat" pitchFamily="2" charset="0"/>
            </a:endParaRPr>
          </a:p>
        </p:txBody>
      </p:sp>
      <p:sp>
        <p:nvSpPr>
          <p:cNvPr id="25" name="Titre 1"/>
          <p:cNvSpPr txBox="1">
            <a:spLocks/>
          </p:cNvSpPr>
          <p:nvPr/>
        </p:nvSpPr>
        <p:spPr>
          <a:xfrm>
            <a:off x="1002487" y="1313105"/>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smtClean="0">
                <a:latin typeface="Calibri" panose="020F0502020204030204" pitchFamily="34" charset="0"/>
              </a:rPr>
              <a:t>A</a:t>
            </a:r>
            <a:r>
              <a:rPr lang="fr-FR" sz="2800" dirty="0">
                <a:solidFill>
                  <a:schemeClr val="tx1"/>
                </a:solidFill>
                <a:latin typeface="Calibri" panose="020F0502020204030204" pitchFamily="34" charset="0"/>
                <a:ea typeface="+mn-ea"/>
                <a:cs typeface="+mn-cs"/>
              </a:rPr>
              <a:t>ujourd’hui, nous allons travailler </a:t>
            </a:r>
            <a:r>
              <a:rPr lang="fr-FR" sz="2800" dirty="0" smtClean="0">
                <a:solidFill>
                  <a:schemeClr val="tx1"/>
                </a:solidFill>
                <a:latin typeface="Calibri" panose="020F0502020204030204" pitchFamily="34" charset="0"/>
                <a:ea typeface="+mn-ea"/>
                <a:cs typeface="+mn-cs"/>
              </a:rPr>
              <a:t>en </a:t>
            </a:r>
            <a:r>
              <a:rPr lang="fr-FR" sz="2800" dirty="0" smtClean="0">
                <a:solidFill>
                  <a:srgbClr val="7030A0"/>
                </a:solidFill>
                <a:latin typeface="Calibri" panose="020F0502020204030204" pitchFamily="34" charset="0"/>
                <a:ea typeface="+mn-ea"/>
                <a:cs typeface="+mn-cs"/>
              </a:rPr>
              <a:t>grammaire</a:t>
            </a:r>
            <a:r>
              <a:rPr lang="fr-FR" sz="2800" dirty="0" smtClean="0">
                <a:solidFill>
                  <a:schemeClr val="tx1"/>
                </a:solidFill>
                <a:latin typeface="Calibri" panose="020F0502020204030204" pitchFamily="34" charset="0"/>
                <a:ea typeface="+mn-ea"/>
                <a:cs typeface="+mn-cs"/>
              </a:rPr>
              <a:t>. </a:t>
            </a:r>
            <a:r>
              <a:rPr lang="fr-FR" sz="2800" dirty="0" smtClean="0">
                <a:solidFill>
                  <a:schemeClr val="tx1"/>
                </a:solidFill>
                <a:latin typeface="Calibri" panose="020F0502020204030204" pitchFamily="34" charset="0"/>
                <a:ea typeface="+mn-ea"/>
                <a:cs typeface="+mn-cs"/>
              </a:rPr>
              <a:t>Nous allons </a:t>
            </a:r>
            <a:r>
              <a:rPr lang="fr-FR" sz="2800" dirty="0" smtClean="0">
                <a:solidFill>
                  <a:schemeClr val="tx1"/>
                </a:solidFill>
                <a:latin typeface="Calibri" panose="020F0502020204030204" pitchFamily="34" charset="0"/>
                <a:ea typeface="+mn-ea"/>
                <a:cs typeface="+mn-cs"/>
              </a:rPr>
              <a:t>nous intéresser </a:t>
            </a:r>
            <a:r>
              <a:rPr lang="fr-FR" sz="2800" dirty="0" smtClean="0">
                <a:solidFill>
                  <a:schemeClr val="tx1"/>
                </a:solidFill>
                <a:latin typeface="Calibri" panose="020F0502020204030204" pitchFamily="34" charset="0"/>
                <a:ea typeface="+mn-ea"/>
                <a:cs typeface="+mn-cs"/>
              </a:rPr>
              <a:t>à la fonction des groupes de mots dans la phrase. Nous allons </a:t>
            </a:r>
            <a:r>
              <a:rPr lang="fr-FR" sz="2800" dirty="0" smtClean="0">
                <a:solidFill>
                  <a:schemeClr val="tx1"/>
                </a:solidFill>
                <a:latin typeface="Calibri" panose="020F0502020204030204" pitchFamily="34" charset="0"/>
                <a:ea typeface="+mn-ea"/>
                <a:cs typeface="+mn-cs"/>
              </a:rPr>
              <a:t>apprendre </a:t>
            </a:r>
            <a:r>
              <a:rPr lang="fr-FR" sz="2800" dirty="0" smtClean="0">
                <a:solidFill>
                  <a:schemeClr val="tx1"/>
                </a:solidFill>
                <a:latin typeface="Calibri" panose="020F0502020204030204" pitchFamily="34" charset="0"/>
                <a:ea typeface="+mn-ea"/>
                <a:cs typeface="+mn-cs"/>
              </a:rPr>
              <a:t>à </a:t>
            </a:r>
            <a:r>
              <a:rPr lang="fr-FR" sz="2800" dirty="0" smtClean="0">
                <a:solidFill>
                  <a:srgbClr val="7030A0"/>
                </a:solidFill>
                <a:latin typeface="Calibri" panose="020F0502020204030204" pitchFamily="34" charset="0"/>
                <a:ea typeface="+mn-ea"/>
                <a:cs typeface="+mn-cs"/>
              </a:rPr>
              <a:t>identifier et distinguer les compléments de verbe</a:t>
            </a:r>
            <a:r>
              <a:rPr lang="fr-FR" sz="2800" dirty="0" smtClean="0">
                <a:solidFill>
                  <a:schemeClr val="tx1"/>
                </a:solidFill>
                <a:latin typeface="Calibri" panose="020F0502020204030204" pitchFamily="34" charset="0"/>
                <a:ea typeface="+mn-ea"/>
                <a:cs typeface="+mn-cs"/>
              </a:rPr>
              <a:t>. </a:t>
            </a:r>
            <a:endParaRPr lang="fr-FR" sz="2800" dirty="0">
              <a:solidFill>
                <a:srgbClr val="FF0000"/>
              </a:solidFill>
              <a:latin typeface="Calibri" panose="020F0502020204030204" pitchFamily="34" charset="0"/>
              <a:ea typeface="+mn-ea"/>
              <a:cs typeface="+mn-cs"/>
            </a:endParaRPr>
          </a:p>
        </p:txBody>
      </p:sp>
      <p:pic>
        <p:nvPicPr>
          <p:cNvPr id="6"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717" y="4293097"/>
            <a:ext cx="1994261" cy="20882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à coins arrondis 6"/>
          <p:cNvSpPr/>
          <p:nvPr/>
        </p:nvSpPr>
        <p:spPr>
          <a:xfrm>
            <a:off x="3188390" y="4509119"/>
            <a:ext cx="5112568" cy="1751251"/>
          </a:xfrm>
          <a:prstGeom prst="wedgeRoundRectCallout">
            <a:avLst>
              <a:gd name="adj1" fmla="val -74761"/>
              <a:gd name="adj2" fmla="val -28768"/>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3347864" y="4582012"/>
            <a:ext cx="4780048" cy="1477328"/>
          </a:xfrm>
          <a:prstGeom prst="rect">
            <a:avLst/>
          </a:prstGeom>
          <a:noFill/>
        </p:spPr>
        <p:txBody>
          <a:bodyPr wrap="square" rtlCol="0">
            <a:spAutoFit/>
          </a:bodyPr>
          <a:lstStyle/>
          <a:p>
            <a:r>
              <a:rPr lang="fr-FR" dirty="0" smtClean="0"/>
              <a:t>Le travail sur les compléments de verbe est entamé en CM et se poursuivra au collège. </a:t>
            </a:r>
          </a:p>
          <a:p>
            <a:endParaRPr lang="fr-FR" dirty="0"/>
          </a:p>
          <a:p>
            <a:r>
              <a:rPr lang="fr-FR" dirty="0" smtClean="0"/>
              <a:t>Nous introduirons brièvement les notions de COD et COI qui seront étudiées plus tard.</a:t>
            </a:r>
            <a:endParaRPr lang="fr-FR" dirty="0"/>
          </a:p>
        </p:txBody>
      </p:sp>
    </p:spTree>
    <p:custDataLst>
      <p:tags r:id="rId1"/>
    </p:custDataLst>
    <p:extLst>
      <p:ext uri="{BB962C8B-B14F-4D97-AF65-F5344CB8AC3E}">
        <p14:creationId xmlns:p14="http://schemas.microsoft.com/office/powerpoint/2010/main" val="307457290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P spid="5" grpId="0" animBg="1"/>
      <p:bldP spid="5" grpId="1"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611560" y="1898877"/>
            <a:ext cx="6361484"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smtClean="0">
                <a:latin typeface="Calibri" panose="020F0502020204030204" pitchFamily="34" charset="0"/>
              </a:rPr>
              <a:t>Dans quelle matière va-t-on travailler?</a:t>
            </a:r>
          </a:p>
          <a:p>
            <a:endParaRPr lang="fr-FR" sz="2800" dirty="0">
              <a:solidFill>
                <a:schemeClr val="tx1"/>
              </a:solidFill>
              <a:latin typeface="Calibri" panose="020F0502020204030204" pitchFamily="34" charset="0"/>
              <a:ea typeface="+mn-ea"/>
              <a:cs typeface="+mn-cs"/>
            </a:endParaRPr>
          </a:p>
          <a:p>
            <a:r>
              <a:rPr lang="fr-FR" sz="2800" dirty="0" smtClean="0">
                <a:solidFill>
                  <a:schemeClr val="tx1"/>
                </a:solidFill>
                <a:latin typeface="Calibri" panose="020F0502020204030204" pitchFamily="34" charset="0"/>
                <a:ea typeface="+mn-ea"/>
                <a:cs typeface="+mn-cs"/>
              </a:rPr>
              <a:t>Qu’allons- nous apprendre?</a:t>
            </a:r>
            <a:endParaRPr lang="fr-FR" sz="2800" dirty="0" smtClean="0">
              <a:solidFill>
                <a:schemeClr val="tx1"/>
              </a:solidFill>
              <a:latin typeface="Calibri" panose="020F0502020204030204" pitchFamily="34" charset="0"/>
              <a:ea typeface="+mn-ea"/>
              <a:cs typeface="+mn-cs"/>
            </a:endParaRPr>
          </a:p>
          <a:p>
            <a:endParaRPr lang="fr-FR" sz="2800" dirty="0">
              <a:solidFill>
                <a:schemeClr val="tx1"/>
              </a:solidFill>
              <a:latin typeface="Calibri" panose="020F0502020204030204" pitchFamily="34" charset="0"/>
              <a:ea typeface="+mn-ea"/>
              <a:cs typeface="+mn-cs"/>
            </a:endParaRPr>
          </a:p>
          <a:p>
            <a:endParaRPr lang="fr-FR" sz="2800" dirty="0">
              <a:solidFill>
                <a:schemeClr val="tx1"/>
              </a:solidFill>
              <a:latin typeface="Calibri" panose="020F0502020204030204" pitchFamily="34" charset="0"/>
              <a:ea typeface="+mn-ea"/>
              <a:cs typeface="+mn-cs"/>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444208" y="1484784"/>
            <a:ext cx="2209800" cy="3683000"/>
          </a:xfrm>
          <a:prstGeom prst="rect">
            <a:avLst/>
          </a:prstGeom>
        </p:spPr>
      </p:pic>
    </p:spTree>
    <p:custDataLst>
      <p:tags r:id="rId1"/>
    </p:custDataLst>
    <p:extLst>
      <p:ext uri="{BB962C8B-B14F-4D97-AF65-F5344CB8AC3E}">
        <p14:creationId xmlns:p14="http://schemas.microsoft.com/office/powerpoint/2010/main" val="545349521"/>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6412" y="260317"/>
            <a:ext cx="7704856" cy="1442674"/>
          </a:xfrm>
        </p:spPr>
        <p:txBody>
          <a:bodyPr/>
          <a:lstStyle/>
          <a:p>
            <a:r>
              <a:rPr lang="fr-FR" sz="4000" dirty="0" err="1" smtClean="0">
                <a:solidFill>
                  <a:srgbClr val="00B050"/>
                </a:solidFill>
                <a:latin typeface="Mrs Chocolat" pitchFamily="2" charset="0"/>
              </a:rPr>
              <a:t>Pré-requis</a:t>
            </a:r>
            <a:r>
              <a:rPr lang="fr-FR" sz="4000" dirty="0" smtClean="0">
                <a:solidFill>
                  <a:srgbClr val="00B050"/>
                </a:solidFill>
                <a:latin typeface="Mrs Chocolat" pitchFamily="2" charset="0"/>
              </a:rPr>
              <a:t> : </a:t>
            </a:r>
            <a:r>
              <a:rPr lang="fr-FR" sz="4000" dirty="0" smtClean="0">
                <a:solidFill>
                  <a:srgbClr val="00B050"/>
                </a:solidFill>
                <a:latin typeface="Mrs Chocolat" pitchFamily="2" charset="0"/>
              </a:rPr>
              <a:t>savoir identifier le verbe et le sujet</a:t>
            </a:r>
            <a:endParaRPr lang="fr-FR" sz="4000" dirty="0">
              <a:solidFill>
                <a:srgbClr val="00B050"/>
              </a:solidFill>
              <a:latin typeface="Mrs Chocolat" pitchFamily="2" charset="0"/>
            </a:endParaRP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smtClean="0">
              <a:latin typeface="Calibri" panose="020F0502020204030204" pitchFamily="34" charset="0"/>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0233" y="4101092"/>
            <a:ext cx="2052548" cy="2149265"/>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1883844" y="1933987"/>
            <a:ext cx="5736352" cy="400110"/>
          </a:xfrm>
          <a:prstGeom prst="rect">
            <a:avLst/>
          </a:prstGeom>
          <a:noFill/>
        </p:spPr>
        <p:txBody>
          <a:bodyPr wrap="square" rtlCol="0">
            <a:spAutoFit/>
          </a:bodyPr>
          <a:lstStyle/>
          <a:p>
            <a:r>
              <a:rPr lang="fr-FR" sz="2000" b="1" dirty="0" smtClean="0"/>
              <a:t>Demain, les élèves de </a:t>
            </a:r>
            <a:r>
              <a:rPr lang="fr-FR" sz="2000" b="1" smtClean="0"/>
              <a:t>CM joueront au rugby.</a:t>
            </a:r>
            <a:endParaRPr lang="fr-FR" sz="2000" b="1" dirty="0">
              <a:effectLst/>
            </a:endParaRPr>
          </a:p>
        </p:txBody>
      </p:sp>
      <p:sp>
        <p:nvSpPr>
          <p:cNvPr id="7" name="Rectangle à coins arrondis 6"/>
          <p:cNvSpPr/>
          <p:nvPr/>
        </p:nvSpPr>
        <p:spPr>
          <a:xfrm>
            <a:off x="1139904" y="5373216"/>
            <a:ext cx="5060038" cy="1124631"/>
          </a:xfrm>
          <a:prstGeom prst="wedgeRoundRectCallout">
            <a:avLst>
              <a:gd name="adj1" fmla="val 60981"/>
              <a:gd name="adj2" fmla="val -101780"/>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p:cNvSpPr txBox="1"/>
          <p:nvPr/>
        </p:nvSpPr>
        <p:spPr>
          <a:xfrm>
            <a:off x="1236816" y="5637425"/>
            <a:ext cx="4978892" cy="646331"/>
          </a:xfrm>
          <a:prstGeom prst="rect">
            <a:avLst/>
          </a:prstGeom>
          <a:noFill/>
        </p:spPr>
        <p:txBody>
          <a:bodyPr wrap="square" rtlCol="0">
            <a:spAutoFit/>
          </a:bodyPr>
          <a:lstStyle/>
          <a:p>
            <a:pPr algn="ctr"/>
            <a:r>
              <a:rPr lang="fr-FR" dirty="0" smtClean="0"/>
              <a:t>Pour </a:t>
            </a:r>
            <a:r>
              <a:rPr lang="fr-FR" dirty="0" smtClean="0"/>
              <a:t> trouver les compléments de verbe, il faut d’abord savoir </a:t>
            </a:r>
            <a:r>
              <a:rPr lang="fr-FR" b="1" dirty="0" smtClean="0">
                <a:solidFill>
                  <a:srgbClr val="00B050"/>
                </a:solidFill>
              </a:rPr>
              <a:t>identifier le verbe et son sujet</a:t>
            </a:r>
            <a:r>
              <a:rPr lang="fr-FR" dirty="0" smtClean="0"/>
              <a:t>.</a:t>
            </a:r>
            <a:endParaRPr lang="fr-FR" dirty="0"/>
          </a:p>
        </p:txBody>
      </p:sp>
      <p:sp>
        <p:nvSpPr>
          <p:cNvPr id="26" name="ZoneTexte 25"/>
          <p:cNvSpPr txBox="1"/>
          <p:nvPr/>
        </p:nvSpPr>
        <p:spPr>
          <a:xfrm>
            <a:off x="4646900" y="3160419"/>
            <a:ext cx="2520280" cy="1323439"/>
          </a:xfrm>
          <a:prstGeom prst="rect">
            <a:avLst/>
          </a:prstGeom>
          <a:noFill/>
        </p:spPr>
        <p:txBody>
          <a:bodyPr wrap="square" rtlCol="0">
            <a:spAutoFit/>
          </a:bodyPr>
          <a:lstStyle/>
          <a:p>
            <a:r>
              <a:rPr lang="fr-FR" sz="2000" dirty="0" smtClean="0"/>
              <a:t>Le verbe indique l’action de la phrase. Ici, le verbe est « joueront »</a:t>
            </a:r>
            <a:endParaRPr lang="fr-FR" sz="2000" dirty="0">
              <a:effectLst/>
            </a:endParaRPr>
          </a:p>
        </p:txBody>
      </p:sp>
      <p:sp>
        <p:nvSpPr>
          <p:cNvPr id="33" name="ZoneTexte 32"/>
          <p:cNvSpPr txBox="1"/>
          <p:nvPr/>
        </p:nvSpPr>
        <p:spPr>
          <a:xfrm>
            <a:off x="1674247" y="3160419"/>
            <a:ext cx="2197999" cy="1938992"/>
          </a:xfrm>
          <a:prstGeom prst="rect">
            <a:avLst/>
          </a:prstGeom>
          <a:noFill/>
        </p:spPr>
        <p:txBody>
          <a:bodyPr wrap="square" rtlCol="0">
            <a:spAutoFit/>
          </a:bodyPr>
          <a:lstStyle/>
          <a:p>
            <a:r>
              <a:rPr lang="fr-FR" sz="2000" dirty="0" smtClean="0"/>
              <a:t>On trouve le sujet en posant la question qui-est-ce-qui  joueront ? : « les élèves de CM » est le sujet</a:t>
            </a:r>
            <a:endParaRPr lang="fr-FR" sz="2000" dirty="0" smtClean="0"/>
          </a:p>
        </p:txBody>
      </p:sp>
      <p:cxnSp>
        <p:nvCxnSpPr>
          <p:cNvPr id="4" name="Connecteur droit avec flèche 3"/>
          <p:cNvCxnSpPr/>
          <p:nvPr/>
        </p:nvCxnSpPr>
        <p:spPr>
          <a:xfrm flipH="1" flipV="1">
            <a:off x="5508104" y="2649503"/>
            <a:ext cx="144016" cy="5796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4858840" y="2331386"/>
            <a:ext cx="1048200"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5024346" y="2303443"/>
            <a:ext cx="936104" cy="369332"/>
          </a:xfrm>
          <a:prstGeom prst="rect">
            <a:avLst/>
          </a:prstGeom>
          <a:noFill/>
        </p:spPr>
        <p:txBody>
          <a:bodyPr wrap="square" rtlCol="0">
            <a:spAutoFit/>
          </a:bodyPr>
          <a:lstStyle/>
          <a:p>
            <a:r>
              <a:rPr lang="fr-FR" dirty="0" smtClean="0">
                <a:solidFill>
                  <a:srgbClr val="FF0000"/>
                </a:solidFill>
              </a:rPr>
              <a:t>verbe</a:t>
            </a:r>
            <a:endParaRPr lang="fr-FR" dirty="0">
              <a:solidFill>
                <a:srgbClr val="FF0000"/>
              </a:solidFill>
            </a:endParaRPr>
          </a:p>
        </p:txBody>
      </p:sp>
      <p:cxnSp>
        <p:nvCxnSpPr>
          <p:cNvPr id="18" name="Connecteur droit avec flèche 17"/>
          <p:cNvCxnSpPr/>
          <p:nvPr/>
        </p:nvCxnSpPr>
        <p:spPr>
          <a:xfrm flipV="1">
            <a:off x="3382087" y="2649503"/>
            <a:ext cx="344175" cy="5739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19"/>
          <p:cNvCxnSpPr>
            <a:endCxn id="6" idx="2"/>
          </p:cNvCxnSpPr>
          <p:nvPr/>
        </p:nvCxnSpPr>
        <p:spPr>
          <a:xfrm>
            <a:off x="3049927" y="2331386"/>
            <a:ext cx="1702093" cy="271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3395457" y="2327935"/>
            <a:ext cx="936104" cy="369332"/>
          </a:xfrm>
          <a:prstGeom prst="rect">
            <a:avLst/>
          </a:prstGeom>
          <a:noFill/>
        </p:spPr>
        <p:txBody>
          <a:bodyPr wrap="square" rtlCol="0">
            <a:spAutoFit/>
          </a:bodyPr>
          <a:lstStyle/>
          <a:p>
            <a:r>
              <a:rPr lang="fr-FR" dirty="0" smtClean="0">
                <a:solidFill>
                  <a:srgbClr val="0070C0"/>
                </a:solidFill>
              </a:rPr>
              <a:t>sujet</a:t>
            </a:r>
            <a:endParaRPr lang="fr-FR" dirty="0">
              <a:solidFill>
                <a:srgbClr val="0070C0"/>
              </a:solidFill>
            </a:endParaRPr>
          </a:p>
        </p:txBody>
      </p:sp>
    </p:spTree>
    <p:custDataLst>
      <p:tags r:id="rId1"/>
    </p:custDataLst>
    <p:extLst>
      <p:ext uri="{BB962C8B-B14F-4D97-AF65-F5344CB8AC3E}">
        <p14:creationId xmlns:p14="http://schemas.microsoft.com/office/powerpoint/2010/main" val="2179280363"/>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P spid="32" grpId="0"/>
      <p:bldP spid="26" grpId="0"/>
      <p:bldP spid="33" grpId="0"/>
      <p:bldP spid="1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683568" y="260648"/>
            <a:ext cx="8234505"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b="1" dirty="0" smtClean="0">
                <a:latin typeface="Calibri" panose="020F0502020204030204" pitchFamily="34" charset="0"/>
              </a:rPr>
              <a:t>Trouve le verbe et le sujet des phrases suivantes</a:t>
            </a:r>
            <a:r>
              <a:rPr lang="fr-FR" sz="2800" dirty="0" smtClean="0">
                <a:latin typeface="Calibri" panose="020F0502020204030204" pitchFamily="34" charset="0"/>
              </a:rPr>
              <a:t>:</a:t>
            </a:r>
            <a:endParaRPr lang="fr-FR" sz="2800" dirty="0" smtClean="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r>
              <a:rPr lang="fr-FR" sz="2800" dirty="0" smtClean="0">
                <a:solidFill>
                  <a:schemeClr val="tx1"/>
                </a:solidFill>
                <a:latin typeface="Calibri" panose="020F0502020204030204" pitchFamily="34" charset="0"/>
                <a:ea typeface="+mn-ea"/>
                <a:cs typeface="+mn-cs"/>
              </a:rPr>
              <a:t>Ma cousine </a:t>
            </a:r>
            <a:r>
              <a:rPr lang="fr-FR" sz="2800" dirty="0" smtClean="0">
                <a:solidFill>
                  <a:schemeClr val="tx1"/>
                </a:solidFill>
                <a:latin typeface="Calibri" panose="020F0502020204030204" pitchFamily="34" charset="0"/>
                <a:ea typeface="+mn-ea"/>
                <a:cs typeface="+mn-cs"/>
              </a:rPr>
              <a:t>a un </a:t>
            </a:r>
            <a:r>
              <a:rPr lang="fr-FR" sz="2800" dirty="0" smtClean="0">
                <a:solidFill>
                  <a:schemeClr val="tx1"/>
                </a:solidFill>
                <a:latin typeface="Calibri" panose="020F0502020204030204" pitchFamily="34" charset="0"/>
                <a:ea typeface="+mn-ea"/>
                <a:cs typeface="+mn-cs"/>
              </a:rPr>
              <a:t>vélo bleu.</a:t>
            </a:r>
          </a:p>
          <a:p>
            <a:r>
              <a:rPr lang="fr-FR" sz="2800" dirty="0" smtClean="0">
                <a:solidFill>
                  <a:schemeClr val="tx1"/>
                </a:solidFill>
                <a:latin typeface="Calibri" panose="020F0502020204030204" pitchFamily="34" charset="0"/>
                <a:ea typeface="+mn-ea"/>
                <a:cs typeface="+mn-cs"/>
              </a:rPr>
              <a:t>Jérôme et moi </a:t>
            </a:r>
            <a:r>
              <a:rPr lang="fr-FR" sz="2800" dirty="0" smtClean="0">
                <a:solidFill>
                  <a:schemeClr val="tx1"/>
                </a:solidFill>
                <a:latin typeface="Calibri" panose="020F0502020204030204" pitchFamily="34" charset="0"/>
                <a:ea typeface="+mn-ea"/>
                <a:cs typeface="+mn-cs"/>
              </a:rPr>
              <a:t>sommes amis</a:t>
            </a:r>
            <a:r>
              <a:rPr lang="fr-FR" sz="2800" dirty="0" smtClean="0">
                <a:solidFill>
                  <a:schemeClr val="tx1"/>
                </a:solidFill>
                <a:latin typeface="Calibri" panose="020F0502020204030204" pitchFamily="34" charset="0"/>
                <a:ea typeface="+mn-ea"/>
                <a:cs typeface="+mn-cs"/>
              </a:rPr>
              <a:t>.</a:t>
            </a:r>
          </a:p>
          <a:p>
            <a:r>
              <a:rPr lang="fr-FR" sz="2800" dirty="0" smtClean="0">
                <a:solidFill>
                  <a:schemeClr val="tx1"/>
                </a:solidFill>
                <a:latin typeface="Calibri" panose="020F0502020204030204" pitchFamily="34" charset="0"/>
                <a:ea typeface="+mn-ea"/>
                <a:cs typeface="+mn-cs"/>
              </a:rPr>
              <a:t>Demain, mes grands-parents viendront me chercher.</a:t>
            </a:r>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904278" y="2708920"/>
            <a:ext cx="2209800" cy="3683000"/>
          </a:xfrm>
          <a:prstGeom prst="rect">
            <a:avLst/>
          </a:prstGeom>
        </p:spPr>
      </p:pic>
    </p:spTree>
    <p:custDataLst>
      <p:tags r:id="rId1"/>
    </p:custDataLst>
    <p:extLst>
      <p:ext uri="{BB962C8B-B14F-4D97-AF65-F5344CB8AC3E}">
        <p14:creationId xmlns:p14="http://schemas.microsoft.com/office/powerpoint/2010/main" val="1112720286"/>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à coins arrondis 6"/>
          <p:cNvSpPr/>
          <p:nvPr/>
        </p:nvSpPr>
        <p:spPr>
          <a:xfrm>
            <a:off x="1045517" y="1305900"/>
            <a:ext cx="7237567" cy="2404380"/>
          </a:xfrm>
          <a:prstGeom prst="wedgeRoundRectCallout">
            <a:avLst>
              <a:gd name="adj1" fmla="val 31864"/>
              <a:gd name="adj2" fmla="val 67785"/>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04369" y="-1659"/>
            <a:ext cx="7704856" cy="1442674"/>
          </a:xfrm>
        </p:spPr>
        <p:txBody>
          <a:bodyPr/>
          <a:lstStyle/>
          <a:p>
            <a:r>
              <a:rPr lang="fr-FR" sz="4000" dirty="0" smtClean="0">
                <a:solidFill>
                  <a:srgbClr val="0070C0"/>
                </a:solidFill>
                <a:latin typeface="Mrs Chocolat" pitchFamily="2" charset="0"/>
              </a:rPr>
              <a:t>Qu’</a:t>
            </a:r>
            <a:r>
              <a:rPr lang="fr-FR" sz="4000" dirty="0" err="1" smtClean="0">
                <a:solidFill>
                  <a:srgbClr val="0070C0"/>
                </a:solidFill>
                <a:latin typeface="Mrs Chocolat" pitchFamily="2" charset="0"/>
              </a:rPr>
              <a:t>est-ce-qu’un</a:t>
            </a:r>
            <a:r>
              <a:rPr lang="fr-FR" sz="4000" dirty="0" smtClean="0">
                <a:solidFill>
                  <a:srgbClr val="0070C0"/>
                </a:solidFill>
                <a:latin typeface="Mrs Chocolat" pitchFamily="2" charset="0"/>
              </a:rPr>
              <a:t> complément du verbe?</a:t>
            </a:r>
            <a:endParaRPr lang="fr-FR" sz="4000" dirty="0">
              <a:solidFill>
                <a:srgbClr val="0070C0"/>
              </a:solidFill>
              <a:latin typeface="Mrs Chocolat" pitchFamily="2" charset="0"/>
            </a:endParaRPr>
          </a:p>
        </p:txBody>
      </p:sp>
      <p:sp>
        <p:nvSpPr>
          <p:cNvPr id="25" name="Titre 1"/>
          <p:cNvSpPr txBox="1">
            <a:spLocks/>
          </p:cNvSpPr>
          <p:nvPr/>
        </p:nvSpPr>
        <p:spPr>
          <a:xfrm>
            <a:off x="899592" y="1111728"/>
            <a:ext cx="7704856" cy="24807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smtClean="0">
              <a:latin typeface="Calibri" panose="020F0502020204030204" pitchFamily="34" charset="0"/>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4101093"/>
            <a:ext cx="1692508" cy="177226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1084196" y="1463511"/>
            <a:ext cx="7160211" cy="2246769"/>
          </a:xfrm>
          <a:prstGeom prst="rect">
            <a:avLst/>
          </a:prstGeom>
          <a:noFill/>
        </p:spPr>
        <p:txBody>
          <a:bodyPr wrap="square" rtlCol="0">
            <a:spAutoFit/>
          </a:bodyPr>
          <a:lstStyle/>
          <a:p>
            <a:r>
              <a:rPr lang="fr-FR" sz="2000" dirty="0" smtClean="0"/>
              <a:t>Les </a:t>
            </a:r>
            <a:r>
              <a:rPr lang="fr-FR" sz="2000" b="1" dirty="0" smtClean="0">
                <a:solidFill>
                  <a:srgbClr val="0070C0"/>
                </a:solidFill>
              </a:rPr>
              <a:t>compléments du verbe </a:t>
            </a:r>
            <a:r>
              <a:rPr lang="fr-FR" sz="2000" b="1" dirty="0">
                <a:solidFill>
                  <a:srgbClr val="0070C0"/>
                </a:solidFill>
              </a:rPr>
              <a:t> </a:t>
            </a:r>
            <a:r>
              <a:rPr lang="fr-FR" sz="2000" b="1" dirty="0" smtClean="0">
                <a:solidFill>
                  <a:srgbClr val="0070C0"/>
                </a:solidFill>
              </a:rPr>
              <a:t>accompagnent le verbe et donne des informations sur le verbe.</a:t>
            </a:r>
          </a:p>
          <a:p>
            <a:endParaRPr lang="fr-FR" sz="2000" dirty="0"/>
          </a:p>
          <a:p>
            <a:r>
              <a:rPr lang="fr-FR" sz="2000" dirty="0" smtClean="0"/>
              <a:t>Les compléments du verbe </a:t>
            </a:r>
            <a:r>
              <a:rPr lang="fr-FR" sz="2000" dirty="0" smtClean="0"/>
              <a:t>ne </a:t>
            </a:r>
            <a:r>
              <a:rPr lang="fr-FR" sz="2000" dirty="0"/>
              <a:t>peuvent être </a:t>
            </a:r>
            <a:r>
              <a:rPr lang="fr-FR" sz="2000" b="1" dirty="0">
                <a:solidFill>
                  <a:srgbClr val="0070C0"/>
                </a:solidFill>
              </a:rPr>
              <a:t>ni déplacés dans la phrase ni </a:t>
            </a:r>
            <a:r>
              <a:rPr lang="fr-FR" sz="2000" b="1" dirty="0" smtClean="0">
                <a:solidFill>
                  <a:srgbClr val="0070C0"/>
                </a:solidFill>
              </a:rPr>
              <a:t>supprimés</a:t>
            </a:r>
            <a:r>
              <a:rPr lang="fr-FR" sz="2000" dirty="0" smtClean="0"/>
              <a:t>. </a:t>
            </a:r>
            <a:r>
              <a:rPr lang="fr-FR" sz="2000" dirty="0"/>
              <a:t>Avec le verbe, ils occupent la fonction de prédicat de la phrase.</a:t>
            </a:r>
            <a:endParaRPr lang="fr-FR" sz="2000" dirty="0" smtClean="0"/>
          </a:p>
          <a:p>
            <a:endParaRPr lang="fr-FR" sz="2000" b="1" dirty="0">
              <a:solidFill>
                <a:srgbClr val="0070C0"/>
              </a:solidFill>
              <a:effectLst/>
            </a:endParaRPr>
          </a:p>
        </p:txBody>
      </p:sp>
      <p:sp>
        <p:nvSpPr>
          <p:cNvPr id="8" name="ZoneTexte 7"/>
          <p:cNvSpPr txBox="1"/>
          <p:nvPr/>
        </p:nvSpPr>
        <p:spPr>
          <a:xfrm>
            <a:off x="1919074" y="4107670"/>
            <a:ext cx="5490451" cy="369332"/>
          </a:xfrm>
          <a:prstGeom prst="rect">
            <a:avLst/>
          </a:prstGeom>
          <a:noFill/>
        </p:spPr>
        <p:txBody>
          <a:bodyPr wrap="square" rtlCol="0">
            <a:spAutoFit/>
          </a:bodyPr>
          <a:lstStyle/>
          <a:p>
            <a:r>
              <a:rPr lang="fr-FR" dirty="0" smtClean="0"/>
              <a:t>Tous les matins, </a:t>
            </a:r>
            <a:r>
              <a:rPr lang="fr-FR" smtClean="0"/>
              <a:t>Julie boit un café noir.</a:t>
            </a:r>
            <a:endParaRPr lang="fr-FR" dirty="0"/>
          </a:p>
        </p:txBody>
      </p:sp>
      <p:sp>
        <p:nvSpPr>
          <p:cNvPr id="15" name="ZoneTexte 14"/>
          <p:cNvSpPr txBox="1"/>
          <p:nvPr/>
        </p:nvSpPr>
        <p:spPr>
          <a:xfrm>
            <a:off x="4067943" y="4440956"/>
            <a:ext cx="1551407" cy="307777"/>
          </a:xfrm>
          <a:prstGeom prst="rect">
            <a:avLst/>
          </a:prstGeom>
          <a:noFill/>
        </p:spPr>
        <p:txBody>
          <a:bodyPr wrap="square" rtlCol="0">
            <a:spAutoFit/>
          </a:bodyPr>
          <a:lstStyle/>
          <a:p>
            <a:r>
              <a:rPr lang="fr-FR" sz="1400" dirty="0" smtClean="0">
                <a:solidFill>
                  <a:srgbClr val="FF0000"/>
                </a:solidFill>
              </a:rPr>
              <a:t>verbe</a:t>
            </a:r>
            <a:endParaRPr lang="fr-FR" sz="1400" dirty="0" smtClean="0">
              <a:solidFill>
                <a:srgbClr val="FF0000"/>
              </a:solidFill>
            </a:endParaRPr>
          </a:p>
        </p:txBody>
      </p:sp>
      <p:sp>
        <p:nvSpPr>
          <p:cNvPr id="16" name="ZoneTexte 15"/>
          <p:cNvSpPr txBox="1"/>
          <p:nvPr/>
        </p:nvSpPr>
        <p:spPr>
          <a:xfrm>
            <a:off x="1103594" y="4987223"/>
            <a:ext cx="5833476" cy="1477328"/>
          </a:xfrm>
          <a:prstGeom prst="rect">
            <a:avLst/>
          </a:prstGeom>
          <a:noFill/>
        </p:spPr>
        <p:txBody>
          <a:bodyPr wrap="square" rtlCol="0">
            <a:spAutoFit/>
          </a:bodyPr>
          <a:lstStyle/>
          <a:p>
            <a:pPr algn="just"/>
            <a:r>
              <a:rPr lang="fr-FR" b="1" dirty="0" smtClean="0">
                <a:solidFill>
                  <a:srgbClr val="FF0000"/>
                </a:solidFill>
              </a:rPr>
              <a:t>Le groupe de mots « un café noir » ne peut pas être déplacé ni supprimé sans que cela ne modifie le sens de la phrase. Ce groupe de mots donne des informations sur ce que boit Julie. C’est donc le complément du verbe</a:t>
            </a:r>
            <a:endParaRPr lang="fr-FR" b="1" dirty="0" smtClean="0">
              <a:solidFill>
                <a:srgbClr val="FF0000"/>
              </a:solidFill>
            </a:endParaRPr>
          </a:p>
        </p:txBody>
      </p:sp>
      <p:cxnSp>
        <p:nvCxnSpPr>
          <p:cNvPr id="4" name="Connecteur droit 3"/>
          <p:cNvCxnSpPr/>
          <p:nvPr/>
        </p:nvCxnSpPr>
        <p:spPr>
          <a:xfrm>
            <a:off x="4067943" y="4477002"/>
            <a:ext cx="43204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3635895" y="4477002"/>
            <a:ext cx="432048"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508263" y="4449629"/>
            <a:ext cx="1551407" cy="307777"/>
          </a:xfrm>
          <a:prstGeom prst="rect">
            <a:avLst/>
          </a:prstGeom>
          <a:noFill/>
        </p:spPr>
        <p:txBody>
          <a:bodyPr wrap="square" rtlCol="0">
            <a:spAutoFit/>
          </a:bodyPr>
          <a:lstStyle/>
          <a:p>
            <a:r>
              <a:rPr lang="fr-FR" sz="1400" dirty="0" smtClean="0">
                <a:solidFill>
                  <a:srgbClr val="0070C0"/>
                </a:solidFill>
              </a:rPr>
              <a:t>sujet</a:t>
            </a:r>
            <a:endParaRPr lang="fr-FR" sz="1400" dirty="0" smtClean="0">
              <a:solidFill>
                <a:srgbClr val="0070C0"/>
              </a:solidFill>
            </a:endParaRPr>
          </a:p>
        </p:txBody>
      </p:sp>
      <p:cxnSp>
        <p:nvCxnSpPr>
          <p:cNvPr id="13" name="Connecteur droit 12"/>
          <p:cNvCxnSpPr/>
          <p:nvPr/>
        </p:nvCxnSpPr>
        <p:spPr>
          <a:xfrm>
            <a:off x="4664299" y="4477002"/>
            <a:ext cx="1119359"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4909185" y="4432283"/>
            <a:ext cx="1551407" cy="307777"/>
          </a:xfrm>
          <a:prstGeom prst="rect">
            <a:avLst/>
          </a:prstGeom>
          <a:noFill/>
          <a:ln>
            <a:noFill/>
          </a:ln>
        </p:spPr>
        <p:txBody>
          <a:bodyPr wrap="square" rtlCol="0">
            <a:spAutoFit/>
          </a:bodyPr>
          <a:lstStyle/>
          <a:p>
            <a:r>
              <a:rPr lang="fr-FR" sz="1400" dirty="0" smtClean="0">
                <a:solidFill>
                  <a:srgbClr val="00B050"/>
                </a:solidFill>
              </a:rPr>
              <a:t>CDV</a:t>
            </a:r>
            <a:endParaRPr lang="fr-FR" sz="1400" dirty="0" smtClean="0">
              <a:solidFill>
                <a:srgbClr val="00B050"/>
              </a:solidFill>
            </a:endParaRPr>
          </a:p>
        </p:txBody>
      </p:sp>
    </p:spTree>
    <p:custDataLst>
      <p:tags r:id="rId1"/>
    </p:custDataLst>
    <p:extLst>
      <p:ext uri="{BB962C8B-B14F-4D97-AF65-F5344CB8AC3E}">
        <p14:creationId xmlns:p14="http://schemas.microsoft.com/office/powerpoint/2010/main" val="332025858"/>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6" grpId="0"/>
      <p:bldP spid="8" grpId="0"/>
      <p:bldP spid="15" grpId="0"/>
      <p:bldP spid="16" grpId="0"/>
      <p:bldP spid="18"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683568" y="260648"/>
            <a:ext cx="8234505"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solidFill>
                <a:schemeClr val="tx1"/>
              </a:solidFill>
              <a:latin typeface="Calibri" panose="020F0502020204030204" pitchFamily="34" charset="0"/>
              <a:ea typeface="+mn-ea"/>
              <a:cs typeface="+mn-cs"/>
            </a:endParaRPr>
          </a:p>
          <a:p>
            <a:r>
              <a:rPr lang="fr-FR" sz="2800" dirty="0" smtClean="0">
                <a:solidFill>
                  <a:schemeClr val="tx1"/>
                </a:solidFill>
                <a:latin typeface="Calibri" panose="020F0502020204030204" pitchFamily="34" charset="0"/>
                <a:ea typeface="+mn-ea"/>
                <a:cs typeface="+mn-cs"/>
              </a:rPr>
              <a:t>Peut-on supprimer le complément du verbe ?</a:t>
            </a:r>
          </a:p>
          <a:p>
            <a:r>
              <a:rPr lang="fr-FR" sz="2800" dirty="0" smtClean="0">
                <a:solidFill>
                  <a:schemeClr val="tx1"/>
                </a:solidFill>
                <a:latin typeface="Calibri" panose="020F0502020204030204" pitchFamily="34" charset="0"/>
                <a:ea typeface="+mn-ea"/>
                <a:cs typeface="+mn-cs"/>
              </a:rPr>
              <a:t>Peut on déplacer le complément du verbe?</a:t>
            </a:r>
          </a:p>
          <a:p>
            <a:endParaRPr lang="fr-FR" sz="2800" dirty="0" smtClean="0">
              <a:solidFill>
                <a:schemeClr val="tx1"/>
              </a:solidFill>
              <a:latin typeface="Calibri" panose="020F0502020204030204" pitchFamily="34" charset="0"/>
              <a:ea typeface="+mn-ea"/>
              <a:cs typeface="+mn-cs"/>
            </a:endParaRPr>
          </a:p>
          <a:p>
            <a:r>
              <a:rPr lang="fr-FR" sz="2800" dirty="0" smtClean="0">
                <a:solidFill>
                  <a:schemeClr val="tx1"/>
                </a:solidFill>
                <a:latin typeface="Calibri" panose="020F0502020204030204" pitchFamily="34" charset="0"/>
                <a:ea typeface="+mn-ea"/>
                <a:cs typeface="+mn-cs"/>
              </a:rPr>
              <a:t>A quoi sert le complément du verbe?</a:t>
            </a:r>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904278" y="2708920"/>
            <a:ext cx="2209800" cy="3683000"/>
          </a:xfrm>
          <a:prstGeom prst="rect">
            <a:avLst/>
          </a:prstGeom>
        </p:spPr>
      </p:pic>
    </p:spTree>
    <p:custDataLst>
      <p:tags r:id="rId1"/>
    </p:custDataLst>
    <p:extLst>
      <p:ext uri="{BB962C8B-B14F-4D97-AF65-F5344CB8AC3E}">
        <p14:creationId xmlns:p14="http://schemas.microsoft.com/office/powerpoint/2010/main" val="76839404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à coins arrondis 6"/>
          <p:cNvSpPr/>
          <p:nvPr/>
        </p:nvSpPr>
        <p:spPr>
          <a:xfrm>
            <a:off x="1045517" y="1305900"/>
            <a:ext cx="7237567" cy="1788827"/>
          </a:xfrm>
          <a:prstGeom prst="wedgeRoundRectCallout">
            <a:avLst>
              <a:gd name="adj1" fmla="val 35567"/>
              <a:gd name="adj2" fmla="val 90700"/>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04369" y="-1659"/>
            <a:ext cx="7704856" cy="1442674"/>
          </a:xfrm>
        </p:spPr>
        <p:txBody>
          <a:bodyPr/>
          <a:lstStyle/>
          <a:p>
            <a:r>
              <a:rPr lang="fr-FR" sz="4000" dirty="0" smtClean="0">
                <a:solidFill>
                  <a:srgbClr val="0070C0"/>
                </a:solidFill>
                <a:latin typeface="Mrs Chocolat" pitchFamily="2" charset="0"/>
              </a:rPr>
              <a:t>Comment identifier le complément du verbe?</a:t>
            </a:r>
            <a:endParaRPr lang="fr-FR" sz="4000" dirty="0">
              <a:solidFill>
                <a:srgbClr val="0070C0"/>
              </a:solidFill>
              <a:latin typeface="Mrs Chocolat" pitchFamily="2" charset="0"/>
            </a:endParaRPr>
          </a:p>
        </p:txBody>
      </p:sp>
      <p:sp>
        <p:nvSpPr>
          <p:cNvPr id="25" name="Titre 1"/>
          <p:cNvSpPr txBox="1">
            <a:spLocks/>
          </p:cNvSpPr>
          <p:nvPr/>
        </p:nvSpPr>
        <p:spPr>
          <a:xfrm>
            <a:off x="899592" y="1111728"/>
            <a:ext cx="7704856" cy="24807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smtClean="0">
              <a:latin typeface="Calibri" panose="020F0502020204030204" pitchFamily="34" charset="0"/>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4101093"/>
            <a:ext cx="1692508" cy="177226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1084196" y="1463511"/>
            <a:ext cx="7160211" cy="1631216"/>
          </a:xfrm>
          <a:prstGeom prst="rect">
            <a:avLst/>
          </a:prstGeom>
          <a:noFill/>
        </p:spPr>
        <p:txBody>
          <a:bodyPr wrap="square" rtlCol="0">
            <a:spAutoFit/>
          </a:bodyPr>
          <a:lstStyle/>
          <a:p>
            <a:r>
              <a:rPr lang="fr-FR" sz="2000" dirty="0" smtClean="0"/>
              <a:t>Pour identifier le complément du verbe,  </a:t>
            </a:r>
            <a:r>
              <a:rPr lang="fr-FR" sz="2000" b="1" dirty="0" smtClean="0">
                <a:solidFill>
                  <a:srgbClr val="0070C0"/>
                </a:solidFill>
              </a:rPr>
              <a:t>on cherche le verbe et son sujet </a:t>
            </a:r>
            <a:r>
              <a:rPr lang="fr-FR" sz="2000" dirty="0" smtClean="0"/>
              <a:t>puis on pose une des </a:t>
            </a:r>
            <a:r>
              <a:rPr lang="fr-FR" sz="2000" b="1" dirty="0" smtClean="0">
                <a:solidFill>
                  <a:srgbClr val="0070C0"/>
                </a:solidFill>
              </a:rPr>
              <a:t>questions suivantes : qui? quoi? à qui? à quoi? de qui? </a:t>
            </a:r>
            <a:r>
              <a:rPr lang="fr-FR" sz="2000" b="1" dirty="0">
                <a:solidFill>
                  <a:srgbClr val="0070C0"/>
                </a:solidFill>
              </a:rPr>
              <a:t>o</a:t>
            </a:r>
            <a:r>
              <a:rPr lang="fr-FR" sz="2000" b="1" dirty="0" smtClean="0">
                <a:solidFill>
                  <a:srgbClr val="0070C0"/>
                </a:solidFill>
              </a:rPr>
              <a:t>u de quoi?</a:t>
            </a:r>
            <a:r>
              <a:rPr lang="fr-FR" sz="2000" b="1" dirty="0" smtClean="0">
                <a:solidFill>
                  <a:srgbClr val="0070C0"/>
                </a:solidFill>
              </a:rPr>
              <a:t>...</a:t>
            </a:r>
            <a:endParaRPr lang="fr-FR" sz="2000" dirty="0"/>
          </a:p>
          <a:p>
            <a:r>
              <a:rPr lang="fr-FR" sz="2000" dirty="0" smtClean="0"/>
              <a:t>Le compléments du verbe </a:t>
            </a:r>
            <a:r>
              <a:rPr lang="fr-FR" sz="2000" b="1" dirty="0" smtClean="0">
                <a:solidFill>
                  <a:srgbClr val="0070C0"/>
                </a:solidFill>
              </a:rPr>
              <a:t>est le groupe de mots ou le mot qui répond à l’une de ces questions</a:t>
            </a:r>
            <a:r>
              <a:rPr lang="fr-FR" sz="2000" dirty="0" smtClean="0"/>
              <a:t>. </a:t>
            </a:r>
            <a:endParaRPr lang="fr-FR" sz="2000" b="1" dirty="0">
              <a:solidFill>
                <a:srgbClr val="0070C0"/>
              </a:solidFill>
              <a:effectLst/>
            </a:endParaRPr>
          </a:p>
        </p:txBody>
      </p:sp>
      <p:sp>
        <p:nvSpPr>
          <p:cNvPr id="8" name="ZoneTexte 7"/>
          <p:cNvSpPr txBox="1"/>
          <p:nvPr/>
        </p:nvSpPr>
        <p:spPr>
          <a:xfrm>
            <a:off x="1322717" y="3658869"/>
            <a:ext cx="5490451" cy="369332"/>
          </a:xfrm>
          <a:prstGeom prst="rect">
            <a:avLst/>
          </a:prstGeom>
          <a:noFill/>
        </p:spPr>
        <p:txBody>
          <a:bodyPr wrap="square" rtlCol="0">
            <a:spAutoFit/>
          </a:bodyPr>
          <a:lstStyle/>
          <a:p>
            <a:r>
              <a:rPr lang="fr-FR" dirty="0" smtClean="0"/>
              <a:t>Tous les soirs , mon père regarde le journal télévis</a:t>
            </a:r>
            <a:r>
              <a:rPr lang="fr-FR" dirty="0"/>
              <a:t>é</a:t>
            </a:r>
            <a:r>
              <a:rPr lang="fr-FR" dirty="0" smtClean="0"/>
              <a:t>.</a:t>
            </a:r>
            <a:endParaRPr lang="fr-FR" dirty="0"/>
          </a:p>
        </p:txBody>
      </p:sp>
      <p:sp>
        <p:nvSpPr>
          <p:cNvPr id="15" name="ZoneTexte 14"/>
          <p:cNvSpPr txBox="1"/>
          <p:nvPr/>
        </p:nvSpPr>
        <p:spPr>
          <a:xfrm>
            <a:off x="3855226" y="3985899"/>
            <a:ext cx="1551407" cy="307777"/>
          </a:xfrm>
          <a:prstGeom prst="rect">
            <a:avLst/>
          </a:prstGeom>
          <a:noFill/>
        </p:spPr>
        <p:txBody>
          <a:bodyPr wrap="square" rtlCol="0">
            <a:spAutoFit/>
          </a:bodyPr>
          <a:lstStyle/>
          <a:p>
            <a:r>
              <a:rPr lang="fr-FR" sz="1400" dirty="0" smtClean="0">
                <a:solidFill>
                  <a:srgbClr val="FF0000"/>
                </a:solidFill>
              </a:rPr>
              <a:t>verbe</a:t>
            </a:r>
            <a:endParaRPr lang="fr-FR" sz="1400" dirty="0" smtClean="0">
              <a:solidFill>
                <a:srgbClr val="FF0000"/>
              </a:solidFill>
            </a:endParaRPr>
          </a:p>
        </p:txBody>
      </p:sp>
      <p:sp>
        <p:nvSpPr>
          <p:cNvPr id="16" name="ZoneTexte 15"/>
          <p:cNvSpPr txBox="1"/>
          <p:nvPr/>
        </p:nvSpPr>
        <p:spPr>
          <a:xfrm>
            <a:off x="1104655" y="4734760"/>
            <a:ext cx="5833476" cy="369332"/>
          </a:xfrm>
          <a:prstGeom prst="rect">
            <a:avLst/>
          </a:prstGeom>
          <a:noFill/>
        </p:spPr>
        <p:txBody>
          <a:bodyPr wrap="square" rtlCol="0">
            <a:spAutoFit/>
          </a:bodyPr>
          <a:lstStyle/>
          <a:p>
            <a:pPr algn="just"/>
            <a:r>
              <a:rPr lang="fr-FR" dirty="0" smtClean="0"/>
              <a:t>Mon père regarde QUOI? </a:t>
            </a:r>
            <a:endParaRPr lang="fr-FR" dirty="0" smtClean="0"/>
          </a:p>
        </p:txBody>
      </p:sp>
      <p:cxnSp>
        <p:nvCxnSpPr>
          <p:cNvPr id="4" name="Connecteur droit 3"/>
          <p:cNvCxnSpPr>
            <a:stCxn id="18" idx="0"/>
          </p:cNvCxnSpPr>
          <p:nvPr/>
        </p:nvCxnSpPr>
        <p:spPr>
          <a:xfrm>
            <a:off x="3772024" y="3975533"/>
            <a:ext cx="892275" cy="1036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a:endCxn id="18" idx="0"/>
          </p:cNvCxnSpPr>
          <p:nvPr/>
        </p:nvCxnSpPr>
        <p:spPr>
          <a:xfrm flipV="1">
            <a:off x="2780296" y="3975533"/>
            <a:ext cx="991728" cy="2073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2996320" y="3975533"/>
            <a:ext cx="1551407" cy="307777"/>
          </a:xfrm>
          <a:prstGeom prst="rect">
            <a:avLst/>
          </a:prstGeom>
          <a:noFill/>
        </p:spPr>
        <p:txBody>
          <a:bodyPr wrap="square" rtlCol="0">
            <a:spAutoFit/>
          </a:bodyPr>
          <a:lstStyle/>
          <a:p>
            <a:r>
              <a:rPr lang="fr-FR" sz="1400" dirty="0" smtClean="0">
                <a:solidFill>
                  <a:srgbClr val="0070C0"/>
                </a:solidFill>
              </a:rPr>
              <a:t>sujet</a:t>
            </a:r>
            <a:endParaRPr lang="fr-FR" sz="1400" dirty="0" smtClean="0">
              <a:solidFill>
                <a:srgbClr val="0070C0"/>
              </a:solidFill>
            </a:endParaRPr>
          </a:p>
        </p:txBody>
      </p:sp>
      <p:cxnSp>
        <p:nvCxnSpPr>
          <p:cNvPr id="13" name="Connecteur droit 12"/>
          <p:cNvCxnSpPr/>
          <p:nvPr/>
        </p:nvCxnSpPr>
        <p:spPr>
          <a:xfrm flipV="1">
            <a:off x="4664299" y="3985899"/>
            <a:ext cx="1779909" cy="15361"/>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5276587" y="4038567"/>
            <a:ext cx="1551407" cy="307777"/>
          </a:xfrm>
          <a:prstGeom prst="rect">
            <a:avLst/>
          </a:prstGeom>
          <a:noFill/>
          <a:ln>
            <a:noFill/>
          </a:ln>
        </p:spPr>
        <p:txBody>
          <a:bodyPr wrap="square" rtlCol="0">
            <a:spAutoFit/>
          </a:bodyPr>
          <a:lstStyle/>
          <a:p>
            <a:r>
              <a:rPr lang="fr-FR" sz="1400" dirty="0" smtClean="0">
                <a:solidFill>
                  <a:srgbClr val="00B050"/>
                </a:solidFill>
              </a:rPr>
              <a:t>CDV</a:t>
            </a:r>
            <a:endParaRPr lang="fr-FR" sz="1400" dirty="0" smtClean="0">
              <a:solidFill>
                <a:srgbClr val="00B050"/>
              </a:solidFill>
            </a:endParaRPr>
          </a:p>
        </p:txBody>
      </p:sp>
      <p:sp>
        <p:nvSpPr>
          <p:cNvPr id="19" name="ZoneTexte 18"/>
          <p:cNvSpPr txBox="1"/>
          <p:nvPr/>
        </p:nvSpPr>
        <p:spPr>
          <a:xfrm>
            <a:off x="3772023" y="4745126"/>
            <a:ext cx="5833476" cy="369332"/>
          </a:xfrm>
          <a:prstGeom prst="rect">
            <a:avLst/>
          </a:prstGeom>
          <a:noFill/>
        </p:spPr>
        <p:txBody>
          <a:bodyPr wrap="square" rtlCol="0">
            <a:spAutoFit/>
          </a:bodyPr>
          <a:lstStyle/>
          <a:p>
            <a:pPr algn="just"/>
            <a:r>
              <a:rPr lang="fr-FR" i="1" dirty="0" smtClean="0"/>
              <a:t>Le journal télévisé</a:t>
            </a:r>
            <a:endParaRPr lang="fr-FR" i="1" dirty="0" smtClean="0"/>
          </a:p>
        </p:txBody>
      </p:sp>
      <p:sp>
        <p:nvSpPr>
          <p:cNvPr id="20" name="ZoneTexte 19"/>
          <p:cNvSpPr txBox="1"/>
          <p:nvPr/>
        </p:nvSpPr>
        <p:spPr>
          <a:xfrm>
            <a:off x="1145726" y="5389159"/>
            <a:ext cx="5833476" cy="369332"/>
          </a:xfrm>
          <a:prstGeom prst="rect">
            <a:avLst/>
          </a:prstGeom>
          <a:noFill/>
        </p:spPr>
        <p:txBody>
          <a:bodyPr wrap="square" rtlCol="0">
            <a:spAutoFit/>
          </a:bodyPr>
          <a:lstStyle/>
          <a:p>
            <a:pPr algn="just"/>
            <a:r>
              <a:rPr lang="fr-FR" dirty="0" smtClean="0">
                <a:solidFill>
                  <a:srgbClr val="FF0000"/>
                </a:solidFill>
              </a:rPr>
              <a:t>« </a:t>
            </a:r>
            <a:r>
              <a:rPr lang="fr-FR" dirty="0" smtClean="0">
                <a:solidFill>
                  <a:srgbClr val="FF0000"/>
                </a:solidFill>
              </a:rPr>
              <a:t>le journal télévisé » est le complément </a:t>
            </a:r>
            <a:r>
              <a:rPr lang="fr-FR" smtClean="0">
                <a:solidFill>
                  <a:srgbClr val="FF0000"/>
                </a:solidFill>
              </a:rPr>
              <a:t>du verbe.</a:t>
            </a:r>
            <a:endParaRPr lang="fr-FR" dirty="0" smtClean="0">
              <a:solidFill>
                <a:srgbClr val="FF0000"/>
              </a:solidFill>
            </a:endParaRPr>
          </a:p>
        </p:txBody>
      </p:sp>
    </p:spTree>
    <p:custDataLst>
      <p:tags r:id="rId1"/>
    </p:custDataLst>
    <p:extLst>
      <p:ext uri="{BB962C8B-B14F-4D97-AF65-F5344CB8AC3E}">
        <p14:creationId xmlns:p14="http://schemas.microsoft.com/office/powerpoint/2010/main" val="177780930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6" grpId="0"/>
      <p:bldP spid="8" grpId="0"/>
      <p:bldP spid="15" grpId="0"/>
      <p:bldP spid="16" grpId="0"/>
      <p:bldP spid="18" grpId="0"/>
      <p:bldP spid="22"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à coins arrondis 6"/>
          <p:cNvSpPr/>
          <p:nvPr/>
        </p:nvSpPr>
        <p:spPr>
          <a:xfrm>
            <a:off x="5724128" y="1305901"/>
            <a:ext cx="2558956" cy="779148"/>
          </a:xfrm>
          <a:prstGeom prst="wedgeRoundRectCallout">
            <a:avLst>
              <a:gd name="adj1" fmla="val 25710"/>
              <a:gd name="adj2" fmla="val 297090"/>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04369" y="-1659"/>
            <a:ext cx="7704856" cy="1442674"/>
          </a:xfrm>
        </p:spPr>
        <p:txBody>
          <a:bodyPr/>
          <a:lstStyle/>
          <a:p>
            <a:r>
              <a:rPr lang="fr-FR" sz="4000" dirty="0" smtClean="0">
                <a:solidFill>
                  <a:srgbClr val="0070C0"/>
                </a:solidFill>
                <a:latin typeface="Mrs Chocolat" pitchFamily="2" charset="0"/>
              </a:rPr>
              <a:t>Comment identifier le complément du verbe?</a:t>
            </a:r>
            <a:endParaRPr lang="fr-FR" sz="4000" dirty="0">
              <a:solidFill>
                <a:srgbClr val="0070C0"/>
              </a:solidFill>
              <a:latin typeface="Mrs Chocolat" pitchFamily="2" charset="0"/>
            </a:endParaRPr>
          </a:p>
        </p:txBody>
      </p:sp>
      <p:sp>
        <p:nvSpPr>
          <p:cNvPr id="25" name="Titre 1"/>
          <p:cNvSpPr txBox="1">
            <a:spLocks/>
          </p:cNvSpPr>
          <p:nvPr/>
        </p:nvSpPr>
        <p:spPr>
          <a:xfrm>
            <a:off x="899592" y="1111728"/>
            <a:ext cx="7704856" cy="3517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smtClean="0">
              <a:latin typeface="Calibri" panose="020F0502020204030204" pitchFamily="34" charset="0"/>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4101093"/>
            <a:ext cx="1692508" cy="177226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5940152" y="1463511"/>
            <a:ext cx="2304255" cy="400110"/>
          </a:xfrm>
          <a:prstGeom prst="rect">
            <a:avLst/>
          </a:prstGeom>
          <a:noFill/>
        </p:spPr>
        <p:txBody>
          <a:bodyPr wrap="square" rtlCol="0">
            <a:spAutoFit/>
          </a:bodyPr>
          <a:lstStyle/>
          <a:p>
            <a:r>
              <a:rPr lang="fr-FR" sz="2000" smtClean="0"/>
              <a:t>Autre exemple</a:t>
            </a:r>
            <a:endParaRPr lang="fr-FR" sz="2000" b="1" dirty="0">
              <a:solidFill>
                <a:srgbClr val="0070C0"/>
              </a:solidFill>
              <a:effectLst/>
            </a:endParaRPr>
          </a:p>
        </p:txBody>
      </p:sp>
      <p:sp>
        <p:nvSpPr>
          <p:cNvPr id="8" name="ZoneTexte 7"/>
          <p:cNvSpPr txBox="1"/>
          <p:nvPr/>
        </p:nvSpPr>
        <p:spPr>
          <a:xfrm>
            <a:off x="1104656" y="2390474"/>
            <a:ext cx="5833476" cy="369332"/>
          </a:xfrm>
          <a:prstGeom prst="rect">
            <a:avLst/>
          </a:prstGeom>
          <a:noFill/>
        </p:spPr>
        <p:txBody>
          <a:bodyPr wrap="square" rtlCol="0">
            <a:spAutoFit/>
          </a:bodyPr>
          <a:lstStyle/>
          <a:p>
            <a:r>
              <a:rPr lang="fr-FR" dirty="0" smtClean="0"/>
              <a:t>Toutes les semaines, </a:t>
            </a:r>
            <a:r>
              <a:rPr lang="fr-FR" dirty="0"/>
              <a:t> </a:t>
            </a:r>
            <a:r>
              <a:rPr lang="fr-FR" dirty="0" smtClean="0"/>
              <a:t>les </a:t>
            </a:r>
            <a:r>
              <a:rPr lang="fr-FR" smtClean="0"/>
              <a:t>enfants </a:t>
            </a:r>
            <a:r>
              <a:rPr lang="fr-FR" smtClean="0"/>
              <a:t>écrivent à leurs </a:t>
            </a:r>
            <a:r>
              <a:rPr lang="fr-FR" dirty="0" smtClean="0"/>
              <a:t>parents.</a:t>
            </a:r>
            <a:endParaRPr lang="fr-FR" dirty="0"/>
          </a:p>
        </p:txBody>
      </p:sp>
      <p:sp>
        <p:nvSpPr>
          <p:cNvPr id="15" name="ZoneTexte 14"/>
          <p:cNvSpPr txBox="1"/>
          <p:nvPr/>
        </p:nvSpPr>
        <p:spPr>
          <a:xfrm>
            <a:off x="4452177" y="2756625"/>
            <a:ext cx="1551407" cy="307777"/>
          </a:xfrm>
          <a:prstGeom prst="rect">
            <a:avLst/>
          </a:prstGeom>
          <a:noFill/>
        </p:spPr>
        <p:txBody>
          <a:bodyPr wrap="square" rtlCol="0">
            <a:spAutoFit/>
          </a:bodyPr>
          <a:lstStyle/>
          <a:p>
            <a:r>
              <a:rPr lang="fr-FR" sz="1400" dirty="0" smtClean="0">
                <a:solidFill>
                  <a:srgbClr val="FF0000"/>
                </a:solidFill>
              </a:rPr>
              <a:t>verbe</a:t>
            </a:r>
            <a:endParaRPr lang="fr-FR" sz="1400" dirty="0" smtClean="0">
              <a:solidFill>
                <a:srgbClr val="FF0000"/>
              </a:solidFill>
            </a:endParaRPr>
          </a:p>
        </p:txBody>
      </p:sp>
      <p:sp>
        <p:nvSpPr>
          <p:cNvPr id="16" name="ZoneTexte 15"/>
          <p:cNvSpPr txBox="1"/>
          <p:nvPr/>
        </p:nvSpPr>
        <p:spPr>
          <a:xfrm>
            <a:off x="1258803" y="3709777"/>
            <a:ext cx="5833476" cy="369332"/>
          </a:xfrm>
          <a:prstGeom prst="rect">
            <a:avLst/>
          </a:prstGeom>
          <a:noFill/>
        </p:spPr>
        <p:txBody>
          <a:bodyPr wrap="square" rtlCol="0">
            <a:spAutoFit/>
          </a:bodyPr>
          <a:lstStyle/>
          <a:p>
            <a:pPr algn="just"/>
            <a:r>
              <a:rPr lang="fr-FR" dirty="0" smtClean="0"/>
              <a:t>Les enfants écrivent A QUI? </a:t>
            </a:r>
            <a:endParaRPr lang="fr-FR" dirty="0" smtClean="0"/>
          </a:p>
        </p:txBody>
      </p:sp>
      <p:cxnSp>
        <p:nvCxnSpPr>
          <p:cNvPr id="4" name="Connecteur droit 3"/>
          <p:cNvCxnSpPr>
            <a:stCxn id="18" idx="0"/>
          </p:cNvCxnSpPr>
          <p:nvPr/>
        </p:nvCxnSpPr>
        <p:spPr>
          <a:xfrm>
            <a:off x="4335605" y="2759806"/>
            <a:ext cx="892275" cy="1036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a:endCxn id="18" idx="0"/>
          </p:cNvCxnSpPr>
          <p:nvPr/>
        </p:nvCxnSpPr>
        <p:spPr>
          <a:xfrm flipV="1">
            <a:off x="3343877" y="2759806"/>
            <a:ext cx="991728" cy="2073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559901" y="2759806"/>
            <a:ext cx="1551407" cy="307777"/>
          </a:xfrm>
          <a:prstGeom prst="rect">
            <a:avLst/>
          </a:prstGeom>
          <a:noFill/>
        </p:spPr>
        <p:txBody>
          <a:bodyPr wrap="square" rtlCol="0">
            <a:spAutoFit/>
          </a:bodyPr>
          <a:lstStyle/>
          <a:p>
            <a:r>
              <a:rPr lang="fr-FR" sz="1400" dirty="0" smtClean="0">
                <a:solidFill>
                  <a:srgbClr val="0070C0"/>
                </a:solidFill>
              </a:rPr>
              <a:t>sujet</a:t>
            </a:r>
            <a:endParaRPr lang="fr-FR" sz="1400" dirty="0" smtClean="0">
              <a:solidFill>
                <a:srgbClr val="0070C0"/>
              </a:solidFill>
            </a:endParaRPr>
          </a:p>
        </p:txBody>
      </p:sp>
      <p:cxnSp>
        <p:nvCxnSpPr>
          <p:cNvPr id="13" name="Connecteur droit 12"/>
          <p:cNvCxnSpPr/>
          <p:nvPr/>
        </p:nvCxnSpPr>
        <p:spPr>
          <a:xfrm flipV="1">
            <a:off x="5340894" y="2742272"/>
            <a:ext cx="1347867" cy="12917"/>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5799122" y="2762328"/>
            <a:ext cx="1551407" cy="307777"/>
          </a:xfrm>
          <a:prstGeom prst="rect">
            <a:avLst/>
          </a:prstGeom>
          <a:noFill/>
          <a:ln>
            <a:noFill/>
          </a:ln>
        </p:spPr>
        <p:txBody>
          <a:bodyPr wrap="square" rtlCol="0">
            <a:spAutoFit/>
          </a:bodyPr>
          <a:lstStyle/>
          <a:p>
            <a:r>
              <a:rPr lang="fr-FR" sz="1400" dirty="0" smtClean="0">
                <a:solidFill>
                  <a:srgbClr val="00B050"/>
                </a:solidFill>
              </a:rPr>
              <a:t>CDV</a:t>
            </a:r>
            <a:endParaRPr lang="fr-FR" sz="1400" dirty="0" smtClean="0">
              <a:solidFill>
                <a:srgbClr val="00B050"/>
              </a:solidFill>
            </a:endParaRPr>
          </a:p>
        </p:txBody>
      </p:sp>
      <p:sp>
        <p:nvSpPr>
          <p:cNvPr id="19" name="ZoneTexte 18"/>
          <p:cNvSpPr txBox="1"/>
          <p:nvPr/>
        </p:nvSpPr>
        <p:spPr>
          <a:xfrm>
            <a:off x="4175541" y="3741387"/>
            <a:ext cx="5833476" cy="369332"/>
          </a:xfrm>
          <a:prstGeom prst="rect">
            <a:avLst/>
          </a:prstGeom>
          <a:noFill/>
        </p:spPr>
        <p:txBody>
          <a:bodyPr wrap="square" rtlCol="0">
            <a:spAutoFit/>
          </a:bodyPr>
          <a:lstStyle/>
          <a:p>
            <a:pPr algn="just"/>
            <a:r>
              <a:rPr lang="fr-FR" i="1"/>
              <a:t>à</a:t>
            </a:r>
            <a:r>
              <a:rPr lang="fr-FR" i="1" smtClean="0"/>
              <a:t> leurs parents</a:t>
            </a:r>
            <a:endParaRPr lang="fr-FR" i="1" dirty="0" smtClean="0"/>
          </a:p>
        </p:txBody>
      </p:sp>
      <p:sp>
        <p:nvSpPr>
          <p:cNvPr id="20" name="ZoneTexte 19"/>
          <p:cNvSpPr txBox="1"/>
          <p:nvPr/>
        </p:nvSpPr>
        <p:spPr>
          <a:xfrm>
            <a:off x="1170130" y="4596218"/>
            <a:ext cx="5833476" cy="369332"/>
          </a:xfrm>
          <a:prstGeom prst="rect">
            <a:avLst/>
          </a:prstGeom>
          <a:noFill/>
        </p:spPr>
        <p:txBody>
          <a:bodyPr wrap="square" rtlCol="0">
            <a:spAutoFit/>
          </a:bodyPr>
          <a:lstStyle/>
          <a:p>
            <a:pPr algn="just"/>
            <a:r>
              <a:rPr lang="fr-FR" dirty="0" smtClean="0">
                <a:solidFill>
                  <a:srgbClr val="FF0000"/>
                </a:solidFill>
              </a:rPr>
              <a:t>« </a:t>
            </a:r>
            <a:r>
              <a:rPr lang="fr-FR" dirty="0" smtClean="0">
                <a:solidFill>
                  <a:srgbClr val="FF0000"/>
                </a:solidFill>
              </a:rPr>
              <a:t>à leurs parents » est le complément du verbe.</a:t>
            </a:r>
            <a:endParaRPr lang="fr-FR" dirty="0" smtClean="0">
              <a:solidFill>
                <a:srgbClr val="FF0000"/>
              </a:solidFill>
            </a:endParaRPr>
          </a:p>
        </p:txBody>
      </p:sp>
    </p:spTree>
    <p:custDataLst>
      <p:tags r:id="rId1"/>
    </p:custDataLst>
    <p:extLst>
      <p:ext uri="{BB962C8B-B14F-4D97-AF65-F5344CB8AC3E}">
        <p14:creationId xmlns:p14="http://schemas.microsoft.com/office/powerpoint/2010/main" val="1688407835"/>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6" grpId="0"/>
      <p:bldP spid="8" grpId="0"/>
      <p:bldP spid="15" grpId="0"/>
      <p:bldP spid="16" grpId="0"/>
      <p:bldP spid="18" grpId="0"/>
      <p:bldP spid="22"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1043608" y="1052736"/>
            <a:ext cx="7488832" cy="489654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smtClean="0">
                <a:latin typeface="Calibri" panose="020F0502020204030204" pitchFamily="34" charset="0"/>
              </a:rPr>
              <a:t>Identifie les compléments du verbe dans les phrases suivantes.</a:t>
            </a:r>
          </a:p>
          <a:p>
            <a:pPr algn="l"/>
            <a:endParaRPr lang="fr-FR" sz="2800" dirty="0">
              <a:latin typeface="Calibri" panose="020F0502020204030204" pitchFamily="34" charset="0"/>
            </a:endParaRPr>
          </a:p>
          <a:p>
            <a:pPr algn="l"/>
            <a:r>
              <a:rPr lang="fr-FR" sz="2800" dirty="0" smtClean="0">
                <a:latin typeface="Calibri" panose="020F0502020204030204" pitchFamily="34" charset="0"/>
              </a:rPr>
              <a:t>Ma mère a acheté des oranges pour le goûter.</a:t>
            </a:r>
          </a:p>
          <a:p>
            <a:pPr algn="l"/>
            <a:endParaRPr lang="fr-FR" sz="2800" dirty="0">
              <a:latin typeface="Calibri" panose="020F0502020204030204" pitchFamily="34" charset="0"/>
            </a:endParaRPr>
          </a:p>
          <a:p>
            <a:pPr algn="l"/>
            <a:r>
              <a:rPr lang="fr-FR" sz="2800" dirty="0" smtClean="0">
                <a:latin typeface="Calibri" panose="020F0502020204030204" pitchFamily="34" charset="0"/>
              </a:rPr>
              <a:t>Nous pensons beaucoup à nos amis.</a:t>
            </a:r>
          </a:p>
          <a:p>
            <a:pPr algn="l"/>
            <a:endParaRPr lang="fr-FR" sz="2800" dirty="0">
              <a:latin typeface="Calibri" panose="020F0502020204030204" pitchFamily="34" charset="0"/>
            </a:endParaRPr>
          </a:p>
          <a:p>
            <a:pPr algn="l"/>
            <a:r>
              <a:rPr lang="fr-FR" sz="2800" dirty="0" smtClean="0">
                <a:latin typeface="Calibri" panose="020F0502020204030204" pitchFamily="34" charset="0"/>
              </a:rPr>
              <a:t>Je leur écrirai demain.</a:t>
            </a:r>
          </a:p>
          <a:p>
            <a:pPr algn="l"/>
            <a:endParaRPr lang="fr-FR" sz="2800" dirty="0">
              <a:latin typeface="Calibri" panose="020F0502020204030204" pitchFamily="34" charset="0"/>
            </a:endParaRPr>
          </a:p>
          <a:p>
            <a:pPr algn="l"/>
            <a:r>
              <a:rPr lang="fr-FR" sz="2800" dirty="0" smtClean="0">
                <a:latin typeface="Calibri" panose="020F0502020204030204" pitchFamily="34" charset="0"/>
              </a:rPr>
              <a:t>Nous aimons skier.</a:t>
            </a:r>
            <a:endParaRPr lang="fr-FR" sz="2800" dirty="0" smtClean="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chemeClr val="tx1"/>
              </a:solidFill>
              <a:latin typeface="Calibri" panose="020F0502020204030204" pitchFamily="34" charset="0"/>
              <a:ea typeface="+mn-ea"/>
              <a:cs typeface="+mn-cs"/>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516216" y="2636912"/>
            <a:ext cx="2209800" cy="3683000"/>
          </a:xfrm>
          <a:prstGeom prst="rect">
            <a:avLst/>
          </a:prstGeom>
        </p:spPr>
      </p:pic>
    </p:spTree>
    <p:custDataLst>
      <p:tags r:id="rId1"/>
    </p:custDataLst>
    <p:extLst>
      <p:ext uri="{BB962C8B-B14F-4D97-AF65-F5344CB8AC3E}">
        <p14:creationId xmlns:p14="http://schemas.microsoft.com/office/powerpoint/2010/main" val="487527959"/>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7925" y="49971"/>
            <a:ext cx="7704856" cy="1442674"/>
          </a:xfrm>
        </p:spPr>
        <p:txBody>
          <a:bodyPr/>
          <a:lstStyle/>
          <a:p>
            <a:r>
              <a:rPr lang="fr-FR" sz="4000" dirty="0" smtClean="0">
                <a:solidFill>
                  <a:srgbClr val="941651"/>
                </a:solidFill>
                <a:latin typeface="Mrs Chocolat" pitchFamily="2" charset="0"/>
              </a:rPr>
              <a:t>Pour aller plus loin : le COD et le COI</a:t>
            </a:r>
            <a:endParaRPr lang="fr-FR" sz="4000" dirty="0">
              <a:solidFill>
                <a:srgbClr val="941651"/>
              </a:solidFill>
              <a:latin typeface="Mrs Chocolat" pitchFamily="2" charset="0"/>
            </a:endParaRPr>
          </a:p>
        </p:txBody>
      </p:sp>
      <p:sp>
        <p:nvSpPr>
          <p:cNvPr id="25" name="Titre 1"/>
          <p:cNvSpPr txBox="1">
            <a:spLocks/>
          </p:cNvSpPr>
          <p:nvPr/>
        </p:nvSpPr>
        <p:spPr>
          <a:xfrm>
            <a:off x="874560" y="540759"/>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smtClean="0">
              <a:latin typeface="Calibri" panose="020F0502020204030204" pitchFamily="34" charset="0"/>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8177" y="4380479"/>
            <a:ext cx="2052548" cy="214926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à coins arrondis 6"/>
          <p:cNvSpPr/>
          <p:nvPr/>
        </p:nvSpPr>
        <p:spPr>
          <a:xfrm>
            <a:off x="1310229" y="1340767"/>
            <a:ext cx="7100247" cy="1557077"/>
          </a:xfrm>
          <a:prstGeom prst="wedgeRoundRectCallout">
            <a:avLst>
              <a:gd name="adj1" fmla="val -41928"/>
              <a:gd name="adj2" fmla="val 137145"/>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p:cNvSpPr txBox="1"/>
          <p:nvPr/>
        </p:nvSpPr>
        <p:spPr>
          <a:xfrm>
            <a:off x="1547664" y="1537654"/>
            <a:ext cx="6696744" cy="1200329"/>
          </a:xfrm>
          <a:prstGeom prst="rect">
            <a:avLst/>
          </a:prstGeom>
          <a:noFill/>
        </p:spPr>
        <p:txBody>
          <a:bodyPr wrap="square" rtlCol="0">
            <a:spAutoFit/>
          </a:bodyPr>
          <a:lstStyle/>
          <a:p>
            <a:r>
              <a:rPr lang="fr-FR" dirty="0" smtClean="0"/>
              <a:t>Parmi les compléments du verbe, on distingue :</a:t>
            </a:r>
          </a:p>
          <a:p>
            <a:r>
              <a:rPr lang="fr-FR" b="1" dirty="0" smtClean="0">
                <a:solidFill>
                  <a:srgbClr val="941651"/>
                </a:solidFill>
              </a:rPr>
              <a:t>- Le COD : il répond aux questions qui? et  quoi?</a:t>
            </a:r>
          </a:p>
          <a:p>
            <a:r>
              <a:rPr lang="fr-FR" b="1" dirty="0" smtClean="0">
                <a:solidFill>
                  <a:srgbClr val="941651"/>
                </a:solidFill>
              </a:rPr>
              <a:t>-Le COI : il répond aux questions à qui? à quoi? de qui? et de quoi? </a:t>
            </a:r>
            <a:r>
              <a:rPr lang="fr-FR" b="1" dirty="0" smtClean="0">
                <a:solidFill>
                  <a:srgbClr val="941651"/>
                </a:solidFill>
              </a:rPr>
              <a:t>Il est introduit par une préposition : à, de, en</a:t>
            </a:r>
            <a:r>
              <a:rPr lang="mr-IN" b="1" dirty="0" smtClean="0">
                <a:solidFill>
                  <a:srgbClr val="941651"/>
                </a:solidFill>
              </a:rPr>
              <a:t>…</a:t>
            </a:r>
            <a:endParaRPr lang="fr-FR" b="1" dirty="0">
              <a:solidFill>
                <a:srgbClr val="941651"/>
              </a:solidFill>
            </a:endParaRPr>
          </a:p>
        </p:txBody>
      </p:sp>
      <p:sp>
        <p:nvSpPr>
          <p:cNvPr id="35" name="ZoneTexte 34"/>
          <p:cNvSpPr txBox="1"/>
          <p:nvPr/>
        </p:nvSpPr>
        <p:spPr>
          <a:xfrm>
            <a:off x="4503232" y="3193572"/>
            <a:ext cx="3396536" cy="369332"/>
          </a:xfrm>
          <a:prstGeom prst="rect">
            <a:avLst/>
          </a:prstGeom>
          <a:noFill/>
        </p:spPr>
        <p:txBody>
          <a:bodyPr wrap="square" rtlCol="0">
            <a:spAutoFit/>
          </a:bodyPr>
          <a:lstStyle/>
          <a:p>
            <a:r>
              <a:rPr lang="fr-FR" smtClean="0"/>
              <a:t>Je  vends des abricots. </a:t>
            </a:r>
            <a:endParaRPr lang="fr-FR" dirty="0" smtClean="0"/>
          </a:p>
        </p:txBody>
      </p:sp>
      <p:sp>
        <p:nvSpPr>
          <p:cNvPr id="36" name="ZoneTexte 35"/>
          <p:cNvSpPr txBox="1"/>
          <p:nvPr/>
        </p:nvSpPr>
        <p:spPr>
          <a:xfrm>
            <a:off x="3473771" y="3774299"/>
            <a:ext cx="1992516" cy="369332"/>
          </a:xfrm>
          <a:prstGeom prst="rect">
            <a:avLst/>
          </a:prstGeom>
          <a:noFill/>
        </p:spPr>
        <p:txBody>
          <a:bodyPr wrap="square" rtlCol="0">
            <a:spAutoFit/>
          </a:bodyPr>
          <a:lstStyle/>
          <a:p>
            <a:r>
              <a:rPr lang="fr-FR" b="1" smtClean="0"/>
              <a:t>Je vends quoi?</a:t>
            </a:r>
            <a:endParaRPr lang="fr-FR" b="1" dirty="0" smtClean="0"/>
          </a:p>
        </p:txBody>
      </p:sp>
      <p:sp>
        <p:nvSpPr>
          <p:cNvPr id="37" name="ZoneTexte 36"/>
          <p:cNvSpPr txBox="1"/>
          <p:nvPr/>
        </p:nvSpPr>
        <p:spPr>
          <a:xfrm>
            <a:off x="6662349" y="3809337"/>
            <a:ext cx="1118369" cy="369332"/>
          </a:xfrm>
          <a:prstGeom prst="rect">
            <a:avLst/>
          </a:prstGeom>
          <a:noFill/>
        </p:spPr>
        <p:txBody>
          <a:bodyPr wrap="square" rtlCol="0">
            <a:spAutoFit/>
          </a:bodyPr>
          <a:lstStyle/>
          <a:p>
            <a:r>
              <a:rPr lang="fr-FR" b="1" smtClean="0"/>
              <a:t>COD</a:t>
            </a:r>
            <a:endParaRPr lang="fr-FR" b="1" dirty="0" smtClean="0"/>
          </a:p>
        </p:txBody>
      </p:sp>
      <p:sp>
        <p:nvSpPr>
          <p:cNvPr id="4" name="Ellipse 3"/>
          <p:cNvSpPr/>
          <p:nvPr/>
        </p:nvSpPr>
        <p:spPr>
          <a:xfrm>
            <a:off x="5485476" y="3133513"/>
            <a:ext cx="1246763" cy="50405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67AB0D"/>
              </a:solidFill>
            </a:endParaRPr>
          </a:p>
        </p:txBody>
      </p:sp>
      <p:cxnSp>
        <p:nvCxnSpPr>
          <p:cNvPr id="11" name="Connecteur en arc 10"/>
          <p:cNvCxnSpPr/>
          <p:nvPr/>
        </p:nvCxnSpPr>
        <p:spPr>
          <a:xfrm rot="16200000" flipV="1">
            <a:off x="6357886" y="3708684"/>
            <a:ext cx="385292" cy="291982"/>
          </a:xfrm>
          <a:prstGeom prst="curvedConnector3">
            <a:avLst>
              <a:gd name="adj1" fmla="val 50000"/>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2" name="Ellipse 41"/>
          <p:cNvSpPr/>
          <p:nvPr/>
        </p:nvSpPr>
        <p:spPr>
          <a:xfrm>
            <a:off x="5368562" y="4439359"/>
            <a:ext cx="1507694" cy="50405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p:cNvSpPr txBox="1"/>
          <p:nvPr/>
        </p:nvSpPr>
        <p:spPr>
          <a:xfrm>
            <a:off x="4503232" y="4556721"/>
            <a:ext cx="3396536" cy="369332"/>
          </a:xfrm>
          <a:prstGeom prst="rect">
            <a:avLst/>
          </a:prstGeom>
          <a:noFill/>
        </p:spPr>
        <p:txBody>
          <a:bodyPr wrap="square" rtlCol="0">
            <a:spAutoFit/>
          </a:bodyPr>
          <a:lstStyle/>
          <a:p>
            <a:r>
              <a:rPr lang="fr-FR" dirty="0" smtClean="0"/>
              <a:t>Je  parle à la maitresse. </a:t>
            </a:r>
            <a:endParaRPr lang="fr-FR" dirty="0" smtClean="0"/>
          </a:p>
        </p:txBody>
      </p:sp>
      <p:sp>
        <p:nvSpPr>
          <p:cNvPr id="23" name="ZoneTexte 22"/>
          <p:cNvSpPr txBox="1"/>
          <p:nvPr/>
        </p:nvSpPr>
        <p:spPr>
          <a:xfrm>
            <a:off x="3509166" y="5221839"/>
            <a:ext cx="1992516" cy="369332"/>
          </a:xfrm>
          <a:prstGeom prst="rect">
            <a:avLst/>
          </a:prstGeom>
          <a:noFill/>
        </p:spPr>
        <p:txBody>
          <a:bodyPr wrap="square" rtlCol="0">
            <a:spAutoFit/>
          </a:bodyPr>
          <a:lstStyle/>
          <a:p>
            <a:r>
              <a:rPr lang="fr-FR" b="1" smtClean="0"/>
              <a:t>Je parle à qui?</a:t>
            </a:r>
            <a:endParaRPr lang="fr-FR" b="1" dirty="0" smtClean="0"/>
          </a:p>
        </p:txBody>
      </p:sp>
      <p:cxnSp>
        <p:nvCxnSpPr>
          <p:cNvPr id="24" name="Connecteur en arc 23"/>
          <p:cNvCxnSpPr/>
          <p:nvPr/>
        </p:nvCxnSpPr>
        <p:spPr>
          <a:xfrm rot="16200000" flipV="1">
            <a:off x="6560474" y="4978533"/>
            <a:ext cx="385292" cy="291982"/>
          </a:xfrm>
          <a:prstGeom prst="curvedConnector3">
            <a:avLst>
              <a:gd name="adj1" fmla="val -23653"/>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6840255" y="5114984"/>
            <a:ext cx="1118369" cy="369332"/>
          </a:xfrm>
          <a:prstGeom prst="rect">
            <a:avLst/>
          </a:prstGeom>
          <a:noFill/>
        </p:spPr>
        <p:txBody>
          <a:bodyPr wrap="square" rtlCol="0">
            <a:spAutoFit/>
          </a:bodyPr>
          <a:lstStyle/>
          <a:p>
            <a:r>
              <a:rPr lang="fr-FR" b="1" dirty="0" smtClean="0"/>
              <a:t>COI</a:t>
            </a:r>
            <a:endParaRPr lang="fr-FR" b="1" dirty="0" smtClean="0"/>
          </a:p>
        </p:txBody>
      </p:sp>
    </p:spTree>
    <p:custDataLst>
      <p:tags r:id="rId1"/>
    </p:custDataLst>
    <p:extLst>
      <p:ext uri="{BB962C8B-B14F-4D97-AF65-F5344CB8AC3E}">
        <p14:creationId xmlns:p14="http://schemas.microsoft.com/office/powerpoint/2010/main" val="1698756788"/>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34" grpId="0"/>
      <p:bldP spid="35" grpId="0"/>
      <p:bldP spid="36" grpId="0"/>
      <p:bldP spid="37" grpId="0"/>
      <p:bldP spid="4" grpId="0" animBg="1"/>
      <p:bldP spid="42" grpId="0" animBg="1"/>
      <p:bldP spid="22" grpId="0"/>
      <p:bldP spid="23"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899592" y="1485042"/>
            <a:ext cx="6361484"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b="1" dirty="0" smtClean="0">
                <a:latin typeface="Calibri" panose="020F0502020204030204" pitchFamily="34" charset="0"/>
              </a:rPr>
              <a:t>Indique si les compléments soulignés sont des COD ou COI.</a:t>
            </a:r>
            <a:endParaRPr lang="fr-FR" sz="2800" dirty="0" smtClean="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r>
              <a:rPr lang="fr-FR" sz="2800" dirty="0" smtClean="0">
                <a:solidFill>
                  <a:schemeClr val="tx1"/>
                </a:solidFill>
                <a:latin typeface="Calibri" panose="020F0502020204030204" pitchFamily="34" charset="0"/>
                <a:ea typeface="+mn-ea"/>
                <a:cs typeface="+mn-cs"/>
              </a:rPr>
              <a:t>Ma sœur </a:t>
            </a:r>
            <a:r>
              <a:rPr lang="fr-FR" sz="2800" dirty="0" smtClean="0">
                <a:solidFill>
                  <a:schemeClr val="tx1"/>
                </a:solidFill>
                <a:latin typeface="Calibri" panose="020F0502020204030204" pitchFamily="34" charset="0"/>
                <a:ea typeface="+mn-ea"/>
                <a:cs typeface="+mn-cs"/>
              </a:rPr>
              <a:t>écrit </a:t>
            </a:r>
            <a:r>
              <a:rPr lang="fr-FR" sz="2800" u="sng" dirty="0" smtClean="0">
                <a:solidFill>
                  <a:schemeClr val="tx1"/>
                </a:solidFill>
                <a:latin typeface="Calibri" panose="020F0502020204030204" pitchFamily="34" charset="0"/>
                <a:ea typeface="+mn-ea"/>
                <a:cs typeface="+mn-cs"/>
              </a:rPr>
              <a:t>au père-noël</a:t>
            </a:r>
            <a:endParaRPr lang="fr-FR" sz="2800" u="sng" dirty="0" smtClean="0">
              <a:solidFill>
                <a:schemeClr val="tx1"/>
              </a:solidFill>
              <a:latin typeface="Calibri" panose="020F0502020204030204" pitchFamily="34" charset="0"/>
              <a:ea typeface="+mn-ea"/>
              <a:cs typeface="+mn-cs"/>
            </a:endParaRPr>
          </a:p>
          <a:p>
            <a:r>
              <a:rPr lang="fr-FR" sz="2800" dirty="0" smtClean="0">
                <a:solidFill>
                  <a:schemeClr val="tx1"/>
                </a:solidFill>
                <a:latin typeface="Calibri" panose="020F0502020204030204" pitchFamily="34" charset="0"/>
                <a:ea typeface="+mn-ea"/>
                <a:cs typeface="+mn-cs"/>
              </a:rPr>
              <a:t>Les filles jouent </a:t>
            </a:r>
            <a:r>
              <a:rPr lang="fr-FR" sz="2800" u="sng" dirty="0" smtClean="0">
                <a:solidFill>
                  <a:schemeClr val="tx1"/>
                </a:solidFill>
                <a:latin typeface="Calibri" panose="020F0502020204030204" pitchFamily="34" charset="0"/>
                <a:ea typeface="+mn-ea"/>
                <a:cs typeface="+mn-cs"/>
              </a:rPr>
              <a:t>au football</a:t>
            </a:r>
            <a:r>
              <a:rPr lang="fr-FR" sz="2800" dirty="0" smtClean="0">
                <a:solidFill>
                  <a:schemeClr val="tx1"/>
                </a:solidFill>
                <a:latin typeface="Calibri" panose="020F0502020204030204" pitchFamily="34" charset="0"/>
                <a:ea typeface="+mn-ea"/>
                <a:cs typeface="+mn-cs"/>
              </a:rPr>
              <a:t>.</a:t>
            </a:r>
            <a:endParaRPr lang="fr-FR" sz="2800" dirty="0" smtClean="0">
              <a:solidFill>
                <a:schemeClr val="tx1"/>
              </a:solidFill>
              <a:latin typeface="Calibri" panose="020F0502020204030204" pitchFamily="34" charset="0"/>
              <a:ea typeface="+mn-ea"/>
              <a:cs typeface="+mn-cs"/>
            </a:endParaRPr>
          </a:p>
          <a:p>
            <a:r>
              <a:rPr lang="fr-FR" sz="2800" dirty="0" smtClean="0">
                <a:solidFill>
                  <a:schemeClr val="tx1"/>
                </a:solidFill>
                <a:latin typeface="Calibri" panose="020F0502020204030204" pitchFamily="34" charset="0"/>
                <a:ea typeface="+mn-ea"/>
                <a:cs typeface="+mn-cs"/>
              </a:rPr>
              <a:t>Les enfants offrent </a:t>
            </a:r>
            <a:r>
              <a:rPr lang="fr-FR" sz="2800" u="sng" dirty="0" smtClean="0">
                <a:solidFill>
                  <a:schemeClr val="tx1"/>
                </a:solidFill>
                <a:latin typeface="Calibri" panose="020F0502020204030204" pitchFamily="34" charset="0"/>
                <a:ea typeface="+mn-ea"/>
                <a:cs typeface="+mn-cs"/>
              </a:rPr>
              <a:t>un cadeau.</a:t>
            </a:r>
          </a:p>
          <a:p>
            <a:r>
              <a:rPr lang="fr-FR" sz="2800" dirty="0" smtClean="0">
                <a:solidFill>
                  <a:schemeClr val="tx1"/>
                </a:solidFill>
                <a:latin typeface="Calibri" panose="020F0502020204030204" pitchFamily="34" charset="0"/>
                <a:ea typeface="+mn-ea"/>
                <a:cs typeface="+mn-cs"/>
              </a:rPr>
              <a:t>Tu arroses </a:t>
            </a:r>
            <a:r>
              <a:rPr lang="fr-FR" sz="2800" u="sng" dirty="0" smtClean="0">
                <a:solidFill>
                  <a:schemeClr val="tx1"/>
                </a:solidFill>
                <a:latin typeface="Calibri" panose="020F0502020204030204" pitchFamily="34" charset="0"/>
                <a:ea typeface="+mn-ea"/>
                <a:cs typeface="+mn-cs"/>
              </a:rPr>
              <a:t>les plantes</a:t>
            </a:r>
            <a:r>
              <a:rPr lang="fr-FR" sz="2800" dirty="0" smtClean="0">
                <a:solidFill>
                  <a:schemeClr val="tx1"/>
                </a:solidFill>
                <a:latin typeface="Calibri" panose="020F0502020204030204" pitchFamily="34" charset="0"/>
                <a:ea typeface="+mn-ea"/>
                <a:cs typeface="+mn-cs"/>
              </a:rPr>
              <a:t>.</a:t>
            </a:r>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732240" y="1485042"/>
            <a:ext cx="2209800" cy="3683000"/>
          </a:xfrm>
          <a:prstGeom prst="rect">
            <a:avLst/>
          </a:prstGeom>
        </p:spPr>
      </p:pic>
    </p:spTree>
    <p:custDataLst>
      <p:tags r:id="rId1"/>
    </p:custDataLst>
    <p:extLst>
      <p:ext uri="{BB962C8B-B14F-4D97-AF65-F5344CB8AC3E}">
        <p14:creationId xmlns:p14="http://schemas.microsoft.com/office/powerpoint/2010/main" val="184557905"/>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7924" y="-240922"/>
            <a:ext cx="7704856" cy="1442674"/>
          </a:xfrm>
        </p:spPr>
        <p:txBody>
          <a:bodyPr/>
          <a:lstStyle/>
          <a:p>
            <a:r>
              <a:rPr lang="fr-FR" dirty="0" smtClean="0">
                <a:solidFill>
                  <a:schemeClr val="tx2">
                    <a:lumMod val="50000"/>
                    <a:lumOff val="50000"/>
                  </a:schemeClr>
                </a:solidFill>
                <a:latin typeface="Mrs Chocolat" pitchFamily="2" charset="0"/>
              </a:rPr>
              <a:t>En résumé</a:t>
            </a:r>
            <a:endParaRPr lang="fr-FR" dirty="0">
              <a:solidFill>
                <a:srgbClr val="0070C0"/>
              </a:solidFill>
              <a:latin typeface="Mrs Chocolat" pitchFamily="2" charset="0"/>
            </a:endParaRP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smtClean="0">
              <a:latin typeface="Calibri" panose="020F0502020204030204" pitchFamily="34" charset="0"/>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 name="Image 2"/>
          <p:cNvPicPr>
            <a:picLocks noChangeAspect="1"/>
          </p:cNvPicPr>
          <p:nvPr/>
        </p:nvPicPr>
        <p:blipFill>
          <a:blip r:embed="rId4"/>
          <a:stretch>
            <a:fillRect/>
          </a:stretch>
        </p:blipFill>
        <p:spPr>
          <a:xfrm>
            <a:off x="1092974" y="980728"/>
            <a:ext cx="7511474" cy="5089348"/>
          </a:xfrm>
          <a:prstGeom prst="rect">
            <a:avLst/>
          </a:prstGeom>
        </p:spPr>
      </p:pic>
    </p:spTree>
    <p:custDataLst>
      <p:tags r:id="rId1"/>
    </p:custDataLst>
    <p:extLst>
      <p:ext uri="{BB962C8B-B14F-4D97-AF65-F5344CB8AC3E}">
        <p14:creationId xmlns:p14="http://schemas.microsoft.com/office/powerpoint/2010/main" val="685009851"/>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2.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3.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4.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5.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6.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7.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8.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9.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10.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11.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12.xml><?xml version="1.0" encoding="utf-8"?>
<p:tagLst xmlns:a="http://schemas.openxmlformats.org/drawingml/2006/main" xmlns:r="http://schemas.openxmlformats.org/officeDocument/2006/relationships" xmlns:p="http://schemas.openxmlformats.org/presentationml/2006/main">
  <p:tag name="TIMING" val="|0.3|7|2|4|1.9|3|5.8|4.1|5.1|0.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TC101790492[[fn=Album]]</Template>
  <TotalTime>3930</TotalTime>
  <Words>521</Words>
  <Application>Microsoft Macintosh PowerPoint</Application>
  <PresentationFormat>Présentation à l'écran (4:3)</PresentationFormat>
  <Paragraphs>98</Paragraphs>
  <Slides>13</Slides>
  <Notes>3</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13</vt:i4>
      </vt:variant>
    </vt:vector>
  </HeadingPairs>
  <TitlesOfParts>
    <vt:vector size="23" baseType="lpstr">
      <vt:lpstr>Always In My Heart</vt:lpstr>
      <vt:lpstr>American Typewriter</vt:lpstr>
      <vt:lpstr>Bradley Hand ITC TT-Bold</vt:lpstr>
      <vt:lpstr>Calibri</vt:lpstr>
      <vt:lpstr>Cambria</vt:lpstr>
      <vt:lpstr>Mangal</vt:lpstr>
      <vt:lpstr>Mrs Chocolat</vt:lpstr>
      <vt:lpstr>Rage Italic</vt:lpstr>
      <vt:lpstr>Trebuchet MS</vt:lpstr>
      <vt:lpstr>Sketchbook</vt:lpstr>
      <vt:lpstr>Présentation PowerPoint</vt:lpstr>
      <vt:lpstr>Objectif de la séance</vt:lpstr>
      <vt:lpstr>Présentation PowerPoint</vt:lpstr>
      <vt:lpstr>Pré-requis : savoir identifier le verbe et le sujet</vt:lpstr>
      <vt:lpstr>Présentation PowerPoint</vt:lpstr>
      <vt:lpstr>Qu’est-ce-qu’un complément du verbe?</vt:lpstr>
      <vt:lpstr>Présentation PowerPoint</vt:lpstr>
      <vt:lpstr>Comment identifier le complément du verbe?</vt:lpstr>
      <vt:lpstr>Comment identifier le complément du verbe?</vt:lpstr>
      <vt:lpstr>Présentation PowerPoint</vt:lpstr>
      <vt:lpstr>Pour aller plus loin : le COD et le COI</vt:lpstr>
      <vt:lpstr>Présentation PowerPoint</vt:lpstr>
      <vt:lpstr>En résumé</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Vocabulaire</dc:title>
  <dc:creator>Mallory</dc:creator>
  <cp:lastModifiedBy>Monhard mallory</cp:lastModifiedBy>
  <cp:revision>103</cp:revision>
  <dcterms:created xsi:type="dcterms:W3CDTF">2014-04-03T15:57:20Z</dcterms:created>
  <dcterms:modified xsi:type="dcterms:W3CDTF">2017-04-05T18:23:27Z</dcterms:modified>
</cp:coreProperties>
</file>