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0" r:id="rId3"/>
    <p:sldId id="292" r:id="rId4"/>
    <p:sldId id="286" r:id="rId5"/>
    <p:sldId id="300" r:id="rId6"/>
    <p:sldId id="295" r:id="rId7"/>
    <p:sldId id="309" r:id="rId8"/>
    <p:sldId id="310" r:id="rId9"/>
    <p:sldId id="311" r:id="rId10"/>
    <p:sldId id="304" r:id="rId11"/>
    <p:sldId id="299" r:id="rId12"/>
    <p:sldId id="290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AB0D"/>
    <a:srgbClr val="941651"/>
    <a:srgbClr val="A90773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86425" autoAdjust="0"/>
  </p:normalViewPr>
  <p:slideViewPr>
    <p:cSldViewPr>
      <p:cViewPr>
        <p:scale>
          <a:sx n="81" d="100"/>
          <a:sy n="81" d="100"/>
        </p:scale>
        <p:origin x="216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34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93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31/05/2017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Les compléments de </a:t>
            </a:r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phrases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Grammaire</a:t>
            </a: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grammaire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nous intéresser à la fonction des groupes de mots dans la phrase. 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identifier et distinguer les compléments de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phrase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47864" y="4582012"/>
            <a:ext cx="4780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travail sur les compléments de </a:t>
            </a:r>
            <a:r>
              <a:rPr lang="fr-FR" dirty="0" smtClean="0"/>
              <a:t>phrase est </a:t>
            </a:r>
            <a:r>
              <a:rPr lang="fr-FR" dirty="0" smtClean="0"/>
              <a:t>entamé en CM et se poursuivra au collège. </a:t>
            </a:r>
          </a:p>
          <a:p>
            <a:endParaRPr lang="fr-FR" dirty="0"/>
          </a:p>
          <a:p>
            <a:r>
              <a:rPr lang="fr-FR" dirty="0" smtClean="0"/>
              <a:t>Nous introduirons brièvement les notions de </a:t>
            </a:r>
            <a:r>
              <a:rPr lang="fr-FR" dirty="0" smtClean="0"/>
              <a:t>CCL, CCM, CCT qui </a:t>
            </a:r>
            <a:r>
              <a:rPr lang="fr-FR" dirty="0" smtClean="0"/>
              <a:t>seront étudiées plus tard.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Qu’allons- nous apprendre?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00B05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 : savoir identifier le verbe et le sujet</a:t>
            </a:r>
            <a:endParaRPr lang="fr-FR" sz="4000" dirty="0">
              <a:solidFill>
                <a:srgbClr val="00B05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883844" y="1933987"/>
            <a:ext cx="5736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Demain, les élèves de </a:t>
            </a:r>
            <a:r>
              <a:rPr lang="fr-FR" sz="2000" b="1" smtClean="0"/>
              <a:t>CM joueront au rugby.</a:t>
            </a:r>
            <a:endParaRPr lang="fr-FR" sz="2000" b="1" dirty="0"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139904" y="5373216"/>
            <a:ext cx="5060038" cy="1124631"/>
          </a:xfrm>
          <a:prstGeom prst="wedgeRoundRectCallout">
            <a:avLst>
              <a:gd name="adj1" fmla="val 60981"/>
              <a:gd name="adj2" fmla="val -10178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1236816" y="5637425"/>
            <a:ext cx="497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Pour  trouver les compléments de verbe, il faut d’abord savoir </a:t>
            </a:r>
            <a:r>
              <a:rPr lang="fr-FR" b="1" dirty="0" smtClean="0">
                <a:solidFill>
                  <a:srgbClr val="00B050"/>
                </a:solidFill>
              </a:rPr>
              <a:t>identifier le verbe et son sujet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4646900" y="3160419"/>
            <a:ext cx="2520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 verbe indique l’action de la phrase. Ici, le verbe est « joueront »</a:t>
            </a:r>
            <a:endParaRPr lang="fr-FR" sz="2000" dirty="0">
              <a:effectLst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674247" y="3160419"/>
            <a:ext cx="2197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On trouve le sujet en posant la question qui-est-ce-qui  joueront ? : « les élèves de CM » est le sujet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5508104" y="2649503"/>
            <a:ext cx="144016" cy="5796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858840" y="2331386"/>
            <a:ext cx="1048200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024346" y="230344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verbe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3382087" y="2649503"/>
            <a:ext cx="344175" cy="5739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endCxn id="6" idx="2"/>
          </p:cNvCxnSpPr>
          <p:nvPr/>
        </p:nvCxnSpPr>
        <p:spPr>
          <a:xfrm>
            <a:off x="3049927" y="2331386"/>
            <a:ext cx="1702093" cy="271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395457" y="232793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sujet</a:t>
            </a:r>
            <a:endParaRPr lang="fr-FR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32" grpId="0"/>
      <p:bldP spid="26" grpId="0"/>
      <p:bldP spid="33" grpId="0"/>
      <p:bldP spid="1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83568" y="260648"/>
            <a:ext cx="8234505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Trouve le verbe et le sujet des phrases suivantes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Ma cousine a un vélo bleu.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Jérôme et moi sommes amis.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Demain, mes grands-parents viendront me chercher.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278" y="2708920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272028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45517" y="1305900"/>
            <a:ext cx="7237567" cy="2286537"/>
          </a:xfrm>
          <a:prstGeom prst="wedgeRoundRectCallout">
            <a:avLst>
              <a:gd name="adj1" fmla="val 31864"/>
              <a:gd name="adj2" fmla="val 67785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Qu’</a:t>
            </a:r>
            <a:r>
              <a:rPr lang="fr-FR" sz="4000" dirty="0" err="1" smtClean="0">
                <a:solidFill>
                  <a:srgbClr val="0070C0"/>
                </a:solidFill>
                <a:latin typeface="Mrs Chocolat" pitchFamily="2" charset="0"/>
              </a:rPr>
              <a:t>est-ce-qu’un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 complément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de phrase?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01093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1602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000" dirty="0" smtClean="0"/>
              <a:t>Les </a:t>
            </a:r>
            <a:r>
              <a:rPr lang="fr-FR" sz="2000" b="1" dirty="0" smtClean="0">
                <a:solidFill>
                  <a:srgbClr val="0070C0"/>
                </a:solidFill>
              </a:rPr>
              <a:t>compléments </a:t>
            </a:r>
            <a:r>
              <a:rPr lang="fr-FR" sz="2000" b="1" dirty="0" smtClean="0">
                <a:solidFill>
                  <a:srgbClr val="0070C0"/>
                </a:solidFill>
              </a:rPr>
              <a:t>de phrase </a:t>
            </a:r>
            <a:r>
              <a:rPr lang="fr-FR" sz="2000" dirty="0" smtClean="0"/>
              <a:t>donnent des </a:t>
            </a:r>
            <a:r>
              <a:rPr lang="fr-FR" sz="2000" b="1" dirty="0">
                <a:solidFill>
                  <a:srgbClr val="0070C0"/>
                </a:solidFill>
              </a:rPr>
              <a:t>informations sur les circonstances dans lesquelles se déroule l’action </a:t>
            </a:r>
            <a:r>
              <a:rPr lang="fr-FR" sz="2000" dirty="0"/>
              <a:t>de la phrase.</a:t>
            </a:r>
          </a:p>
          <a:p>
            <a:endParaRPr lang="fr-FR" sz="2000" dirty="0"/>
          </a:p>
          <a:p>
            <a:r>
              <a:rPr lang="fr-FR" sz="2000" dirty="0" smtClean="0"/>
              <a:t>Les compléments </a:t>
            </a:r>
            <a:r>
              <a:rPr lang="fr-FR" sz="2000" dirty="0" smtClean="0"/>
              <a:t>de phrase ne sont pas des éléments essentiels, on peut </a:t>
            </a:r>
            <a:r>
              <a:rPr lang="fr-FR" sz="2000" b="1" dirty="0" smtClean="0">
                <a:solidFill>
                  <a:srgbClr val="0070C0"/>
                </a:solidFill>
              </a:rPr>
              <a:t>les déplacer et les supprimer</a:t>
            </a:r>
            <a:r>
              <a:rPr lang="fr-FR" sz="2000" dirty="0" smtClean="0"/>
              <a:t>. </a:t>
            </a:r>
            <a:endParaRPr lang="fr-FR" sz="2000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54765" y="3887159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Tous les matins, </a:t>
            </a:r>
            <a:r>
              <a:rPr lang="fr-FR" smtClean="0"/>
              <a:t>Julie boit un café noir.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888596" y="4267190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verbe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102603" y="4705824"/>
            <a:ext cx="58334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solidFill>
                  <a:srgbClr val="FF0000"/>
                </a:solidFill>
              </a:rPr>
              <a:t>Le groupe de mots « </a:t>
            </a:r>
            <a:r>
              <a:rPr lang="fr-FR" b="1" dirty="0" smtClean="0">
                <a:solidFill>
                  <a:srgbClr val="FF0000"/>
                </a:solidFill>
              </a:rPr>
              <a:t>tous les matins</a:t>
            </a:r>
            <a:r>
              <a:rPr lang="fr-FR" b="1" dirty="0" smtClean="0">
                <a:solidFill>
                  <a:srgbClr val="FF0000"/>
                </a:solidFill>
              </a:rPr>
              <a:t> » </a:t>
            </a:r>
            <a:r>
              <a:rPr lang="fr-FR" b="1" dirty="0" smtClean="0">
                <a:solidFill>
                  <a:srgbClr val="FF0000"/>
                </a:solidFill>
              </a:rPr>
              <a:t>peut être </a:t>
            </a:r>
            <a:r>
              <a:rPr lang="fr-FR" b="1" dirty="0" smtClean="0">
                <a:solidFill>
                  <a:srgbClr val="FF0000"/>
                </a:solidFill>
              </a:rPr>
              <a:t>déplacé </a:t>
            </a:r>
            <a:r>
              <a:rPr lang="fr-FR" b="1" dirty="0" smtClean="0">
                <a:solidFill>
                  <a:srgbClr val="FF0000"/>
                </a:solidFill>
              </a:rPr>
              <a:t>:  Julie boit un café noir tous les matins. Il peut être supprimé : Julie boit un café noir.</a:t>
            </a:r>
          </a:p>
          <a:p>
            <a:pPr algn="just"/>
            <a:r>
              <a:rPr lang="fr-FR" b="1" dirty="0" smtClean="0">
                <a:solidFill>
                  <a:srgbClr val="FF0000"/>
                </a:solidFill>
              </a:rPr>
              <a:t>Ce </a:t>
            </a:r>
            <a:r>
              <a:rPr lang="fr-FR" b="1" dirty="0" smtClean="0">
                <a:solidFill>
                  <a:srgbClr val="FF0000"/>
                </a:solidFill>
              </a:rPr>
              <a:t>groupe de mots donne des informations sur </a:t>
            </a:r>
            <a:r>
              <a:rPr lang="fr-FR" b="1" dirty="0" smtClean="0">
                <a:solidFill>
                  <a:srgbClr val="FF0000"/>
                </a:solidFill>
              </a:rPr>
              <a:t>les circonstances dans lesquelles Julie boit. </a:t>
            </a:r>
            <a:r>
              <a:rPr lang="fr-FR" b="1" dirty="0" smtClean="0">
                <a:solidFill>
                  <a:srgbClr val="FF0000"/>
                </a:solidFill>
              </a:rPr>
              <a:t>C’est donc </a:t>
            </a:r>
            <a:r>
              <a:rPr lang="fr-FR" b="1" dirty="0" smtClean="0">
                <a:solidFill>
                  <a:srgbClr val="FF0000"/>
                </a:solidFill>
              </a:rPr>
              <a:t>un </a:t>
            </a:r>
            <a:r>
              <a:rPr lang="fr-FR" b="1" dirty="0" smtClean="0">
                <a:solidFill>
                  <a:srgbClr val="FF0000"/>
                </a:solidFill>
              </a:rPr>
              <a:t>complément de phrase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3863346" y="4256491"/>
            <a:ext cx="4320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3431298" y="4256491"/>
            <a:ext cx="432048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3422377" y="4276367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sujet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1754765" y="4256491"/>
            <a:ext cx="1667612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2311939" y="4276368"/>
            <a:ext cx="15514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B050"/>
                </a:solidFill>
              </a:rPr>
              <a:t>CDP</a:t>
            </a:r>
            <a:endParaRPr lang="fr-FR" sz="1400" dirty="0" smtClean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5" grpId="0"/>
      <p:bldP spid="16" grpId="0"/>
      <p:bldP spid="18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83568" y="260648"/>
            <a:ext cx="8234505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Peut-on supprimer le complément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de phrase?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Peut on déplacer le complément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de phrase?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A quoi sert le complément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de phrase?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278" y="2708920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839404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45517" y="1305900"/>
            <a:ext cx="7237567" cy="2036298"/>
          </a:xfrm>
          <a:prstGeom prst="wedgeRoundRectCallout">
            <a:avLst>
              <a:gd name="adj1" fmla="val 35567"/>
              <a:gd name="adj2" fmla="val 9070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identifier le complément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de phrase?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2480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01093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3" y="1319855"/>
            <a:ext cx="71602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Pour identifier le complément </a:t>
            </a:r>
            <a:r>
              <a:rPr lang="fr-FR" sz="2000" dirty="0" smtClean="0"/>
              <a:t>de phrase,  </a:t>
            </a:r>
            <a:r>
              <a:rPr lang="fr-FR" sz="2000" b="1" dirty="0" smtClean="0">
                <a:solidFill>
                  <a:srgbClr val="0070C0"/>
                </a:solidFill>
              </a:rPr>
              <a:t>on cherche le verbe et son sujet </a:t>
            </a:r>
            <a:r>
              <a:rPr lang="fr-FR" sz="2000" dirty="0" smtClean="0"/>
              <a:t>puis on pose une des </a:t>
            </a:r>
            <a:r>
              <a:rPr lang="fr-FR" sz="2000" b="1" dirty="0" smtClean="0">
                <a:solidFill>
                  <a:srgbClr val="0070C0"/>
                </a:solidFill>
              </a:rPr>
              <a:t>questions suivantes : </a:t>
            </a:r>
            <a:r>
              <a:rPr lang="fr-FR" sz="2000" b="1" dirty="0" smtClean="0">
                <a:solidFill>
                  <a:srgbClr val="0070C0"/>
                </a:solidFill>
              </a:rPr>
              <a:t>où? quand? comment?...</a:t>
            </a:r>
            <a:endParaRPr lang="fr-FR" sz="2000" dirty="0"/>
          </a:p>
          <a:p>
            <a:r>
              <a:rPr lang="fr-FR" sz="2000" dirty="0" smtClean="0"/>
              <a:t>Le compléments </a:t>
            </a:r>
            <a:r>
              <a:rPr lang="fr-FR" sz="2000" dirty="0" smtClean="0"/>
              <a:t>de phrase </a:t>
            </a:r>
            <a:r>
              <a:rPr lang="fr-FR" sz="2000" b="1" dirty="0" smtClean="0">
                <a:solidFill>
                  <a:srgbClr val="0070C0"/>
                </a:solidFill>
              </a:rPr>
              <a:t>est </a:t>
            </a:r>
            <a:r>
              <a:rPr lang="fr-FR" sz="2000" b="1" dirty="0" smtClean="0">
                <a:solidFill>
                  <a:srgbClr val="0070C0"/>
                </a:solidFill>
              </a:rPr>
              <a:t>le groupe de mots ou le mot qui répond à l’une de ces questions</a:t>
            </a:r>
            <a:r>
              <a:rPr lang="fr-FR" sz="2000" dirty="0" smtClean="0"/>
              <a:t>. </a:t>
            </a:r>
            <a:endParaRPr lang="fr-FR" sz="2000" dirty="0" smtClean="0"/>
          </a:p>
          <a:p>
            <a:r>
              <a:rPr lang="fr-FR" sz="2000" dirty="0" smtClean="0">
                <a:effectLst/>
              </a:rPr>
              <a:t>Pour vérifier, </a:t>
            </a:r>
            <a:r>
              <a:rPr lang="fr-FR" sz="2000" b="1" dirty="0" smtClean="0">
                <a:solidFill>
                  <a:srgbClr val="0070C0"/>
                </a:solidFill>
                <a:effectLst/>
              </a:rPr>
              <a:t>on peut essayer de le déplacer.</a:t>
            </a:r>
            <a:endParaRPr lang="fr-FR" sz="2000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322717" y="3658869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Tous les soirs , mon père regarde le journal télévis</a:t>
            </a:r>
            <a:r>
              <a:rPr lang="fr-FR" dirty="0"/>
              <a:t>é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855226" y="3985899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verbe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104655" y="4734760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Mon père regarde </a:t>
            </a:r>
            <a:r>
              <a:rPr lang="fr-FR" dirty="0" smtClean="0"/>
              <a:t>le JT  quand ? </a:t>
            </a:r>
            <a:endParaRPr lang="fr-FR" dirty="0" smtClean="0"/>
          </a:p>
        </p:txBody>
      </p:sp>
      <p:cxnSp>
        <p:nvCxnSpPr>
          <p:cNvPr id="4" name="Connecteur droit 3"/>
          <p:cNvCxnSpPr>
            <a:stCxn id="18" idx="0"/>
          </p:cNvCxnSpPr>
          <p:nvPr/>
        </p:nvCxnSpPr>
        <p:spPr>
          <a:xfrm>
            <a:off x="3772024" y="3975533"/>
            <a:ext cx="892275" cy="103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endCxn id="18" idx="0"/>
          </p:cNvCxnSpPr>
          <p:nvPr/>
        </p:nvCxnSpPr>
        <p:spPr>
          <a:xfrm flipV="1">
            <a:off x="2780296" y="3975533"/>
            <a:ext cx="991728" cy="2073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996320" y="3975533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sujet</a:t>
            </a:r>
          </a:p>
        </p:txBody>
      </p:sp>
      <p:cxnSp>
        <p:nvCxnSpPr>
          <p:cNvPr id="13" name="Connecteur droit 12"/>
          <p:cNvCxnSpPr/>
          <p:nvPr/>
        </p:nvCxnSpPr>
        <p:spPr>
          <a:xfrm flipV="1">
            <a:off x="1400175" y="3975114"/>
            <a:ext cx="1371787" cy="2115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724753" y="4051317"/>
            <a:ext cx="15514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smtClean="0">
                <a:solidFill>
                  <a:srgbClr val="00B050"/>
                </a:solidFill>
              </a:rPr>
              <a:t>CDP</a:t>
            </a:r>
            <a:endParaRPr lang="fr-FR" sz="1400" dirty="0" smtClean="0">
              <a:solidFill>
                <a:srgbClr val="00B05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816758" y="4734760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i="1" dirty="0" smtClean="0"/>
              <a:t>Tous les soirs</a:t>
            </a:r>
            <a:endParaRPr lang="fr-FR" i="1" dirty="0" smtClean="0"/>
          </a:p>
        </p:txBody>
      </p:sp>
      <p:sp>
        <p:nvSpPr>
          <p:cNvPr id="20" name="ZoneTexte 19"/>
          <p:cNvSpPr txBox="1"/>
          <p:nvPr/>
        </p:nvSpPr>
        <p:spPr>
          <a:xfrm>
            <a:off x="1145726" y="5389159"/>
            <a:ext cx="583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« </a:t>
            </a:r>
            <a:r>
              <a:rPr lang="fr-FR" dirty="0" smtClean="0">
                <a:solidFill>
                  <a:srgbClr val="FF0000"/>
                </a:solidFill>
              </a:rPr>
              <a:t>tous les soirs</a:t>
            </a:r>
            <a:r>
              <a:rPr lang="fr-FR" dirty="0" smtClean="0">
                <a:solidFill>
                  <a:srgbClr val="FF0000"/>
                </a:solidFill>
              </a:rPr>
              <a:t> » est le complément </a:t>
            </a:r>
            <a:r>
              <a:rPr lang="fr-FR" dirty="0" smtClean="0">
                <a:solidFill>
                  <a:srgbClr val="FF0000"/>
                </a:solidFill>
              </a:rPr>
              <a:t>de phrase. Je peux le déplacer pour vérifier.</a:t>
            </a:r>
            <a:endParaRPr lang="fr-FR" dirty="0" smtClean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529821" y="6061749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</a:t>
            </a:r>
            <a:r>
              <a:rPr lang="fr-FR" dirty="0" smtClean="0"/>
              <a:t>on </a:t>
            </a:r>
            <a:r>
              <a:rPr lang="fr-FR" dirty="0" smtClean="0"/>
              <a:t>père regarde le journal </a:t>
            </a:r>
            <a:r>
              <a:rPr lang="fr-FR" dirty="0" smtClean="0"/>
              <a:t>télévisé, tous </a:t>
            </a:r>
            <a:r>
              <a:rPr lang="fr-FR" dirty="0"/>
              <a:t>les </a:t>
            </a:r>
            <a:r>
              <a:rPr lang="fr-FR" dirty="0" smtClean="0"/>
              <a:t>soirs.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78093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5" grpId="0"/>
      <p:bldP spid="16" grpId="0"/>
      <p:bldP spid="18" grpId="0"/>
      <p:bldP spid="22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5724128" y="1305901"/>
            <a:ext cx="2558956" cy="779148"/>
          </a:xfrm>
          <a:prstGeom prst="wedgeRoundRectCallout">
            <a:avLst>
              <a:gd name="adj1" fmla="val 25710"/>
              <a:gd name="adj2" fmla="val 29709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identifier le complément du verbe?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51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01093"/>
            <a:ext cx="1692508" cy="177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940152" y="1463511"/>
            <a:ext cx="2304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smtClean="0"/>
              <a:t>Autre exemple</a:t>
            </a:r>
            <a:endParaRPr lang="fr-FR" sz="2000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04656" y="2390474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Toutes les semaines, </a:t>
            </a:r>
            <a:r>
              <a:rPr lang="fr-FR" dirty="0"/>
              <a:t> </a:t>
            </a:r>
            <a:r>
              <a:rPr lang="fr-FR" dirty="0" smtClean="0"/>
              <a:t>les </a:t>
            </a:r>
            <a:r>
              <a:rPr lang="fr-FR" smtClean="0"/>
              <a:t>enfants écrivent à leurs </a:t>
            </a:r>
            <a:r>
              <a:rPr lang="fr-FR" dirty="0" smtClean="0"/>
              <a:t>parents.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4452177" y="2756625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verbe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258803" y="3709777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Les enfants écrivent </a:t>
            </a:r>
            <a:r>
              <a:rPr lang="fr-FR" dirty="0" smtClean="0"/>
              <a:t>QUAND</a:t>
            </a:r>
            <a:r>
              <a:rPr lang="fr-FR" dirty="0" smtClean="0"/>
              <a:t>? </a:t>
            </a:r>
            <a:endParaRPr lang="fr-FR" dirty="0" smtClean="0"/>
          </a:p>
        </p:txBody>
      </p:sp>
      <p:cxnSp>
        <p:nvCxnSpPr>
          <p:cNvPr id="4" name="Connecteur droit 3"/>
          <p:cNvCxnSpPr>
            <a:stCxn id="18" idx="0"/>
          </p:cNvCxnSpPr>
          <p:nvPr/>
        </p:nvCxnSpPr>
        <p:spPr>
          <a:xfrm>
            <a:off x="4335605" y="2759806"/>
            <a:ext cx="892275" cy="103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endCxn id="18" idx="0"/>
          </p:cNvCxnSpPr>
          <p:nvPr/>
        </p:nvCxnSpPr>
        <p:spPr>
          <a:xfrm flipV="1">
            <a:off x="3343877" y="2759806"/>
            <a:ext cx="991728" cy="2073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3559901" y="2759806"/>
            <a:ext cx="1551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sujet</a:t>
            </a:r>
          </a:p>
        </p:txBody>
      </p:sp>
      <p:cxnSp>
        <p:nvCxnSpPr>
          <p:cNvPr id="13" name="Connecteur droit 12"/>
          <p:cNvCxnSpPr/>
          <p:nvPr/>
        </p:nvCxnSpPr>
        <p:spPr>
          <a:xfrm>
            <a:off x="1257922" y="2752269"/>
            <a:ext cx="1847310" cy="1688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792470" y="2787165"/>
            <a:ext cx="15514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smtClean="0">
                <a:solidFill>
                  <a:srgbClr val="00B050"/>
                </a:solidFill>
              </a:rPr>
              <a:t>CDP</a:t>
            </a:r>
            <a:endParaRPr lang="fr-FR" sz="1400" dirty="0" smtClean="0">
              <a:solidFill>
                <a:srgbClr val="00B05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572000" y="3727449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i="1" dirty="0" smtClean="0"/>
              <a:t>Toutes les semaines</a:t>
            </a:r>
            <a:endParaRPr lang="fr-FR" i="1" dirty="0" smtClean="0"/>
          </a:p>
        </p:txBody>
      </p:sp>
      <p:sp>
        <p:nvSpPr>
          <p:cNvPr id="20" name="ZoneTexte 19"/>
          <p:cNvSpPr txBox="1"/>
          <p:nvPr/>
        </p:nvSpPr>
        <p:spPr>
          <a:xfrm>
            <a:off x="1170130" y="4596218"/>
            <a:ext cx="583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FF0000"/>
                </a:solidFill>
              </a:rPr>
              <a:t>« </a:t>
            </a:r>
            <a:r>
              <a:rPr lang="fr-FR" dirty="0" smtClean="0">
                <a:solidFill>
                  <a:srgbClr val="FF0000"/>
                </a:solidFill>
              </a:rPr>
              <a:t>toutes les semaines</a:t>
            </a:r>
            <a:r>
              <a:rPr lang="fr-FR" dirty="0" smtClean="0">
                <a:solidFill>
                  <a:srgbClr val="FF0000"/>
                </a:solidFill>
              </a:rPr>
              <a:t> » est le complément </a:t>
            </a:r>
            <a:r>
              <a:rPr lang="fr-FR" dirty="0" smtClean="0">
                <a:solidFill>
                  <a:srgbClr val="FF0000"/>
                </a:solidFill>
              </a:rPr>
              <a:t>de phrase.</a:t>
            </a:r>
          </a:p>
          <a:p>
            <a:pPr algn="just"/>
            <a:r>
              <a:rPr lang="fr-FR" dirty="0" smtClean="0">
                <a:solidFill>
                  <a:srgbClr val="FF0000"/>
                </a:solidFill>
              </a:rPr>
              <a:t>Je peux essayer de le déplacer.</a:t>
            </a:r>
            <a:endParaRPr lang="fr-FR" dirty="0" smtClean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196986" y="5574992"/>
            <a:ext cx="583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enfants </a:t>
            </a:r>
            <a:r>
              <a:rPr lang="fr-FR" dirty="0" smtClean="0"/>
              <a:t>écrivent </a:t>
            </a:r>
            <a:r>
              <a:rPr lang="fr-FR" dirty="0" smtClean="0"/>
              <a:t>à </a:t>
            </a:r>
            <a:r>
              <a:rPr lang="fr-FR" dirty="0" smtClean="0"/>
              <a:t>leurs parents.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40783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15" grpId="0"/>
      <p:bldP spid="16" grpId="0"/>
      <p:bldP spid="18" grpId="0"/>
      <p:bldP spid="22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043608" y="1052736"/>
            <a:ext cx="7488832" cy="4896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Identifie les compléments </a:t>
            </a:r>
            <a:r>
              <a:rPr lang="fr-FR" sz="2800" dirty="0" smtClean="0">
                <a:latin typeface="Calibri" panose="020F0502020204030204" pitchFamily="34" charset="0"/>
              </a:rPr>
              <a:t>de phrase dans </a:t>
            </a:r>
            <a:r>
              <a:rPr lang="fr-FR" sz="2800" dirty="0" smtClean="0">
                <a:latin typeface="Calibri" panose="020F0502020204030204" pitchFamily="34" charset="0"/>
              </a:rPr>
              <a:t>les phrases suivantes.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Hier, ma </a:t>
            </a:r>
            <a:r>
              <a:rPr lang="fr-FR" sz="2800" dirty="0" smtClean="0">
                <a:latin typeface="Calibri" panose="020F0502020204030204" pitchFamily="34" charset="0"/>
              </a:rPr>
              <a:t>mère a acheté des oranges pour le goûter.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Nous pensons </a:t>
            </a:r>
            <a:r>
              <a:rPr lang="fr-FR" sz="2800" dirty="0" smtClean="0">
                <a:latin typeface="Calibri" panose="020F0502020204030204" pitchFamily="34" charset="0"/>
              </a:rPr>
              <a:t>à </a:t>
            </a:r>
            <a:r>
              <a:rPr lang="fr-FR" sz="2800" dirty="0" smtClean="0">
                <a:latin typeface="Calibri" panose="020F0502020204030204" pitchFamily="34" charset="0"/>
              </a:rPr>
              <a:t>nos amis.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Je leur téléphonerai en arrivant.</a:t>
            </a:r>
            <a:endParaRPr lang="fr-FR" sz="2800" dirty="0" smtClean="0">
              <a:latin typeface="Calibri" panose="020F0502020204030204" pitchFamily="34" charset="0"/>
            </a:endParaRP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 smtClean="0">
                <a:latin typeface="Calibri" panose="020F0502020204030204" pitchFamily="34" charset="0"/>
              </a:rPr>
              <a:t>Nous aimons </a:t>
            </a:r>
            <a:r>
              <a:rPr lang="fr-FR" sz="2800" dirty="0" smtClean="0">
                <a:latin typeface="Calibri" panose="020F0502020204030204" pitchFamily="34" charset="0"/>
              </a:rPr>
              <a:t>skier à la montagne.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263691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527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5" y="49971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941651"/>
                </a:solidFill>
                <a:latin typeface="Mrs Chocolat" pitchFamily="2" charset="0"/>
              </a:rPr>
              <a:t>Pour aller plus loin : </a:t>
            </a:r>
            <a:r>
              <a:rPr lang="fr-FR" sz="4000" dirty="0" smtClean="0">
                <a:solidFill>
                  <a:srgbClr val="941651"/>
                </a:solidFill>
                <a:latin typeface="Mrs Chocolat" pitchFamily="2" charset="0"/>
              </a:rPr>
              <a:t>les CC</a:t>
            </a:r>
            <a:endParaRPr lang="fr-FR" sz="4000" dirty="0">
              <a:solidFill>
                <a:srgbClr val="941651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74560" y="540759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77" y="4380479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1310229" y="1340767"/>
            <a:ext cx="7100247" cy="1557077"/>
          </a:xfrm>
          <a:prstGeom prst="wedgeRoundRectCallout">
            <a:avLst>
              <a:gd name="adj1" fmla="val -41928"/>
              <a:gd name="adj2" fmla="val 137145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1547664" y="1537654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Parmi les compléments </a:t>
            </a:r>
            <a:r>
              <a:rPr lang="fr-FR" dirty="0" smtClean="0"/>
              <a:t>de phrase on </a:t>
            </a:r>
            <a:r>
              <a:rPr lang="fr-FR" dirty="0" smtClean="0"/>
              <a:t>distingue :</a:t>
            </a:r>
          </a:p>
          <a:p>
            <a:r>
              <a:rPr lang="fr-FR" b="1" dirty="0" smtClean="0">
                <a:solidFill>
                  <a:srgbClr val="941651"/>
                </a:solidFill>
              </a:rPr>
              <a:t>- </a:t>
            </a:r>
            <a:r>
              <a:rPr lang="fr-FR" b="1" dirty="0" smtClean="0">
                <a:solidFill>
                  <a:srgbClr val="941651"/>
                </a:solidFill>
              </a:rPr>
              <a:t>Celui de lieu : </a:t>
            </a:r>
            <a:r>
              <a:rPr lang="fr-FR" b="1" dirty="0" smtClean="0">
                <a:solidFill>
                  <a:srgbClr val="941651"/>
                </a:solidFill>
              </a:rPr>
              <a:t>il répond </a:t>
            </a:r>
            <a:r>
              <a:rPr lang="fr-FR" b="1" dirty="0" smtClean="0">
                <a:solidFill>
                  <a:srgbClr val="941651"/>
                </a:solidFill>
              </a:rPr>
              <a:t>à la question où?</a:t>
            </a:r>
            <a:endParaRPr lang="fr-FR" b="1" dirty="0" smtClean="0">
              <a:solidFill>
                <a:srgbClr val="941651"/>
              </a:solidFill>
            </a:endParaRPr>
          </a:p>
          <a:p>
            <a:r>
              <a:rPr lang="fr-FR" b="1" dirty="0" smtClean="0">
                <a:solidFill>
                  <a:srgbClr val="941651"/>
                </a:solidFill>
              </a:rPr>
              <a:t>-Celui de temps: </a:t>
            </a:r>
            <a:r>
              <a:rPr lang="fr-FR" b="1" dirty="0" smtClean="0">
                <a:solidFill>
                  <a:srgbClr val="941651"/>
                </a:solidFill>
              </a:rPr>
              <a:t>il répond </a:t>
            </a:r>
            <a:r>
              <a:rPr lang="fr-FR" b="1" dirty="0" smtClean="0">
                <a:solidFill>
                  <a:srgbClr val="941651"/>
                </a:solidFill>
              </a:rPr>
              <a:t>à la question quand?</a:t>
            </a:r>
          </a:p>
          <a:p>
            <a:r>
              <a:rPr lang="fr-FR" b="1" dirty="0" smtClean="0">
                <a:solidFill>
                  <a:srgbClr val="941651"/>
                </a:solidFill>
              </a:rPr>
              <a:t>- Celui de manière : il répond à la question comment?</a:t>
            </a:r>
            <a:endParaRPr lang="fr-FR" b="1" dirty="0">
              <a:solidFill>
                <a:srgbClr val="941651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139952" y="3178037"/>
            <a:ext cx="392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Je  vends des </a:t>
            </a:r>
            <a:r>
              <a:rPr lang="fr-FR" smtClean="0"/>
              <a:t>abricots sur le marché. </a:t>
            </a:r>
            <a:endParaRPr lang="fr-FR" dirty="0" smtClean="0"/>
          </a:p>
        </p:txBody>
      </p:sp>
      <p:sp>
        <p:nvSpPr>
          <p:cNvPr id="36" name="ZoneTexte 35"/>
          <p:cNvSpPr txBox="1"/>
          <p:nvPr/>
        </p:nvSpPr>
        <p:spPr>
          <a:xfrm>
            <a:off x="3473771" y="3774299"/>
            <a:ext cx="1992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Je vends </a:t>
            </a:r>
            <a:r>
              <a:rPr lang="fr-FR" b="1" dirty="0" smtClean="0"/>
              <a:t>où?</a:t>
            </a:r>
            <a:endParaRPr lang="fr-FR" b="1" dirty="0" smtClean="0"/>
          </a:p>
        </p:txBody>
      </p:sp>
      <p:sp>
        <p:nvSpPr>
          <p:cNvPr id="37" name="ZoneTexte 36"/>
          <p:cNvSpPr txBox="1"/>
          <p:nvPr/>
        </p:nvSpPr>
        <p:spPr>
          <a:xfrm>
            <a:off x="6662349" y="3809337"/>
            <a:ext cx="1582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/>
              <a:t>CDP de lieu</a:t>
            </a:r>
            <a:endParaRPr lang="fr-FR" b="1" dirty="0" smtClean="0"/>
          </a:p>
        </p:txBody>
      </p:sp>
      <p:sp>
        <p:nvSpPr>
          <p:cNvPr id="4" name="Ellipse 3"/>
          <p:cNvSpPr/>
          <p:nvPr/>
        </p:nvSpPr>
        <p:spPr>
          <a:xfrm>
            <a:off x="6278606" y="3118683"/>
            <a:ext cx="1502112" cy="50405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67AB0D"/>
              </a:solidFill>
            </a:endParaRPr>
          </a:p>
        </p:txBody>
      </p:sp>
      <p:cxnSp>
        <p:nvCxnSpPr>
          <p:cNvPr id="11" name="Connecteur en arc 10"/>
          <p:cNvCxnSpPr/>
          <p:nvPr/>
        </p:nvCxnSpPr>
        <p:spPr>
          <a:xfrm rot="16200000" flipV="1">
            <a:off x="7174878" y="3663346"/>
            <a:ext cx="385292" cy="291982"/>
          </a:xfrm>
          <a:prstGeom prst="curved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llipse 41"/>
          <p:cNvSpPr/>
          <p:nvPr/>
        </p:nvSpPr>
        <p:spPr>
          <a:xfrm>
            <a:off x="6300666" y="4282204"/>
            <a:ext cx="1507694" cy="50405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3995936" y="4335569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Je  parle à </a:t>
            </a:r>
            <a:r>
              <a:rPr lang="fr-FR" smtClean="0"/>
              <a:t>la </a:t>
            </a:r>
            <a:r>
              <a:rPr lang="fr-FR" smtClean="0"/>
              <a:t>maitresse, chaque matin. </a:t>
            </a:r>
            <a:endParaRPr lang="fr-FR" dirty="0" smtClean="0"/>
          </a:p>
        </p:txBody>
      </p:sp>
      <p:sp>
        <p:nvSpPr>
          <p:cNvPr id="23" name="ZoneTexte 22"/>
          <p:cNvSpPr txBox="1"/>
          <p:nvPr/>
        </p:nvSpPr>
        <p:spPr>
          <a:xfrm>
            <a:off x="3509166" y="5221839"/>
            <a:ext cx="1992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Je parle </a:t>
            </a:r>
            <a:r>
              <a:rPr lang="fr-FR" b="1" dirty="0" smtClean="0"/>
              <a:t>quand?</a:t>
            </a:r>
            <a:endParaRPr lang="fr-FR" b="1" dirty="0" smtClean="0"/>
          </a:p>
        </p:txBody>
      </p:sp>
      <p:cxnSp>
        <p:nvCxnSpPr>
          <p:cNvPr id="24" name="Connecteur en arc 23"/>
          <p:cNvCxnSpPr/>
          <p:nvPr/>
        </p:nvCxnSpPr>
        <p:spPr>
          <a:xfrm rot="16200000" flipV="1">
            <a:off x="6747622" y="4783303"/>
            <a:ext cx="385292" cy="291982"/>
          </a:xfrm>
          <a:prstGeom prst="curvedConnector3">
            <a:avLst>
              <a:gd name="adj1" fmla="val -23653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126039" y="5046138"/>
            <a:ext cx="1118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CDP de temps</a:t>
            </a:r>
            <a:endParaRPr lang="fr-FR" b="1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875678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34" grpId="0"/>
      <p:bldP spid="35" grpId="0"/>
      <p:bldP spid="36" grpId="0"/>
      <p:bldP spid="37" grpId="0"/>
      <p:bldP spid="4" grpId="0" animBg="1"/>
      <p:bldP spid="42" grpId="0" animBg="1"/>
      <p:bldP spid="22" grpId="0"/>
      <p:bldP spid="23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950" y="1422399"/>
            <a:ext cx="7134788" cy="43108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3946</TotalTime>
  <Words>535</Words>
  <Application>Microsoft Macintosh PowerPoint</Application>
  <PresentationFormat>Présentation à l'écran (4:3)</PresentationFormat>
  <Paragraphs>98</Paragraphs>
  <Slides>12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Always In My Heart</vt:lpstr>
      <vt:lpstr>American Typewriter</vt:lpstr>
      <vt:lpstr>Bradley Hand ITC TT-Bold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Pré-requis : savoir identifier le verbe et le sujet</vt:lpstr>
      <vt:lpstr>Présentation PowerPoint</vt:lpstr>
      <vt:lpstr>Qu’est-ce-qu’un complément de phrase?</vt:lpstr>
      <vt:lpstr>Présentation PowerPoint</vt:lpstr>
      <vt:lpstr>Comment identifier le complément de phrase?</vt:lpstr>
      <vt:lpstr>Comment identifier le complément du verbe?</vt:lpstr>
      <vt:lpstr>Présentation PowerPoint</vt:lpstr>
      <vt:lpstr>Pour aller plus loin : les CC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105</cp:revision>
  <dcterms:created xsi:type="dcterms:W3CDTF">2014-04-03T15:57:20Z</dcterms:created>
  <dcterms:modified xsi:type="dcterms:W3CDTF">2017-05-31T17:00:01Z</dcterms:modified>
</cp:coreProperties>
</file>