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73" r:id="rId12"/>
    <p:sldId id="274" r:id="rId13"/>
    <p:sldId id="275" r:id="rId14"/>
    <p:sldId id="276" r:id="rId15"/>
    <p:sldId id="271" r:id="rId16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ce réservé du pied de page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51305EB-EAE0-4300-B604-404C34611AE4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35848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551F731-474D-49C6-849C-03861AD515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675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r-FR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DC44CF1-085F-4C2A-A601-07A38CBE5847}" type="slidenum">
              <a:t>1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387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6374012-551E-4662-AE0D-1AA29CD13AAE}" type="slidenum">
              <a:t>2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696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4C6EFE8-641E-452A-8C17-0B329038D686}" type="slidenum">
              <a:t>3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98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2F27948-37D4-4330-8E82-1F38DDD6E5C1}" type="slidenum">
              <a:t>4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399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43053A5-7F4A-4746-892E-0C4CDCEB02BD}" type="slidenum">
              <a:t>5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550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8181897-A9DD-43DD-B301-1D6A4631063D}" type="slidenum">
              <a:t>6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19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8181897-A9DD-43DD-B301-1D6A4631063D}" type="slidenum">
              <a:t>7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842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E7E7F37-A192-4653-ABEA-34F8C91428A2}" type="slidenum">
              <a:t>8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6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D49B7E8-B94E-43F7-A9ED-B92B9D4F0A47}" type="slidenum">
              <a:t>9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578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4150CC1-C1ED-467A-806D-2FB557900435}" type="slidenum">
              <a:t>10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560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D49B7E8-B94E-43F7-A9ED-B92B9D4F0A47}" type="slidenum">
              <a:t>11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005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4150CC1-C1ED-467A-806D-2FB557900435}" type="slidenum">
              <a:t>12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41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D49B7E8-B94E-43F7-A9ED-B92B9D4F0A47}" type="slidenum">
              <a:t>13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08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4150CC1-C1ED-467A-806D-2FB557900435}" type="slidenum">
              <a:t>14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190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990D7F6-A992-4476-AF25-8D70DC8DC436}" type="slidenum">
              <a:t>15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821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B5D308E-62BC-451F-82B6-DC5E854834B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050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B104EF7-7C66-4136-A4FC-A0AEEB13CE5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522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4CD3D5-7203-49E4-8058-E8B48F283CF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7940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DEAA01A-9D09-4383-9D18-D7119E0F568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713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CAB022E-4D60-4313-B1CE-F1E347225F3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044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1CB76E5-8F5E-4DDE-993A-B2B8071BE55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586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E241B48-745C-4340-9DAD-DE33EB73641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094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A9E9CC3-2B2B-4392-A3E8-4EB8B0BDD22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552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A855157-75FF-4AE9-8F03-B3380C42516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242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ED49A1-BD51-4493-9816-F6F24A5EA9A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2454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D058A77-907A-4261-818D-BEE050B4768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3769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20D11B3-44B5-4768-80BD-73EBCF8B6DCF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fr-FR" sz="32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83320"/>
            <a:ext cx="9071640" cy="1298160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/>
              <a:t>Objectif de la séance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2942785"/>
            <a:ext cx="9071640" cy="2641749"/>
          </a:xfrm>
          <a:solidFill>
            <a:srgbClr val="0066CC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 dirty="0"/>
              <a:t>Aujourd'hui nous allons travailler en Grammaire. Nous allons apprendre à </a:t>
            </a:r>
            <a:r>
              <a:rPr lang="fr-FR" dirty="0">
                <a:solidFill>
                  <a:srgbClr val="FF0000"/>
                </a:solidFill>
              </a:rPr>
              <a:t>identifier les </a:t>
            </a:r>
            <a:r>
              <a:rPr lang="fr-FR" dirty="0" smtClean="0">
                <a:solidFill>
                  <a:srgbClr val="FF0000"/>
                </a:solidFill>
              </a:rPr>
              <a:t>compléments circonstanciels</a:t>
            </a:r>
            <a:r>
              <a:rPr lang="fr-FR" dirty="0" smtClean="0"/>
              <a:t> dans </a:t>
            </a:r>
            <a:r>
              <a:rPr lang="fr-FR" dirty="0"/>
              <a:t>la </a:t>
            </a:r>
            <a:r>
              <a:rPr lang="fr-FR" dirty="0" smtClean="0"/>
              <a:t>phrase</a:t>
            </a:r>
            <a:endParaRPr lang="fr-FR" dirty="0"/>
          </a:p>
          <a:p>
            <a:pPr lvl="0" algn="ctr"/>
            <a:r>
              <a:rPr lang="fr-FR" dirty="0"/>
              <a:t>A la fin de la séance, vous saurez </a:t>
            </a:r>
            <a:r>
              <a:rPr lang="fr-FR" dirty="0" smtClean="0"/>
              <a:t>les identifier et indiquer leur type.</a:t>
            </a:r>
            <a:endParaRPr lang="fr-FR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83320"/>
            <a:ext cx="9071640" cy="1298160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/>
              <a:t>Vérification de la compréhension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solidFill>
            <a:srgbClr val="83CAFF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/>
              <a:t>Dans quelle matière allons-nous travailler ?</a:t>
            </a:r>
          </a:p>
          <a:p>
            <a:pPr lvl="0" algn="ctr"/>
            <a:r>
              <a:rPr lang="fr-FR"/>
              <a:t>Que va t-on apprendre ?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83320"/>
            <a:ext cx="9071640" cy="1298160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/>
              <a:t>Activation des connaissances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1647419"/>
            <a:ext cx="9071640" cy="3801041"/>
          </a:xfrm>
          <a:solidFill>
            <a:srgbClr val="0066CC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 sz="3600" dirty="0"/>
              <a:t>Comment trouve-t-on le verbe conjugué dans une phrase </a:t>
            </a:r>
            <a:r>
              <a:rPr lang="fr-FR" sz="3600" dirty="0" smtClean="0"/>
              <a:t>?</a:t>
            </a:r>
            <a:endParaRPr lang="fr-FR" sz="3600" dirty="0"/>
          </a:p>
          <a:p>
            <a:pPr lvl="0" algn="ctr"/>
            <a:r>
              <a:rPr lang="fr-FR" sz="3600" dirty="0"/>
              <a:t>Comment trouve t-on le sujet d'une phrase </a:t>
            </a:r>
            <a:r>
              <a:rPr lang="fr-FR" sz="3600" dirty="0" smtClean="0"/>
              <a:t>?</a:t>
            </a:r>
          </a:p>
          <a:p>
            <a:pPr lvl="0" algn="ctr"/>
            <a:r>
              <a:rPr lang="fr-FR" sz="3600" dirty="0" smtClean="0"/>
              <a:t>Comment trouve-t-on les compléments d’objet?</a:t>
            </a:r>
            <a:endParaRPr lang="fr-FR" sz="3600" dirty="0"/>
          </a:p>
          <a:p>
            <a:pPr lvl="0" algn="ctr"/>
            <a:endParaRPr lang="fr-FR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37116"/>
            <a:ext cx="9071640" cy="1390568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 dirty="0"/>
              <a:t>Qu'est ce </a:t>
            </a:r>
            <a:r>
              <a:rPr lang="fr-FR" dirty="0" smtClean="0"/>
              <a:t>qu’un complément circonstanciel</a:t>
            </a:r>
            <a:endParaRPr lang="fr-FR" dirty="0"/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450720" y="1835316"/>
            <a:ext cx="9071640" cy="3313728"/>
          </a:xfrm>
          <a:solidFill>
            <a:srgbClr val="0066CC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 dirty="0"/>
              <a:t>Le complément </a:t>
            </a:r>
            <a:r>
              <a:rPr lang="fr-FR" dirty="0" smtClean="0"/>
              <a:t>circonstanciel ou CC donne des </a:t>
            </a:r>
            <a:r>
              <a:rPr lang="fr-FR" dirty="0" smtClean="0">
                <a:solidFill>
                  <a:srgbClr val="FF0000"/>
                </a:solidFill>
              </a:rPr>
              <a:t>informations sur les circonstances dans lesquelles se déroule l’action</a:t>
            </a:r>
            <a:r>
              <a:rPr lang="fr-FR" dirty="0" smtClean="0"/>
              <a:t> de la phrase.</a:t>
            </a:r>
            <a:endParaRPr lang="fr-FR" dirty="0"/>
          </a:p>
          <a:p>
            <a:pPr lvl="0" algn="ctr"/>
            <a:r>
              <a:rPr lang="fr-FR" dirty="0" smtClean="0"/>
              <a:t>Il n’est pas essentiel : </a:t>
            </a:r>
            <a:r>
              <a:rPr lang="fr-FR" dirty="0" smtClean="0">
                <a:solidFill>
                  <a:srgbClr val="FF0000"/>
                </a:solidFill>
              </a:rPr>
              <a:t>on peut le </a:t>
            </a:r>
            <a:r>
              <a:rPr lang="fr-FR" dirty="0">
                <a:solidFill>
                  <a:srgbClr val="FF0000"/>
                </a:solidFill>
              </a:rPr>
              <a:t>supprimer, </a:t>
            </a:r>
            <a:r>
              <a:rPr lang="fr-FR" dirty="0" smtClean="0">
                <a:solidFill>
                  <a:srgbClr val="FF0000"/>
                </a:solidFill>
              </a:rPr>
              <a:t>ou le déplacer</a:t>
            </a:r>
            <a:r>
              <a:rPr lang="fr-FR" dirty="0" smtClean="0"/>
              <a:t>.</a:t>
            </a:r>
            <a:endParaRPr lang="fr-FR" dirty="0"/>
          </a:p>
          <a:p>
            <a:pPr lvl="0" algn="ctr"/>
            <a:r>
              <a:rPr lang="fr-FR" dirty="0"/>
              <a:t>Il existe </a:t>
            </a:r>
            <a:r>
              <a:rPr lang="fr-FR" dirty="0" smtClean="0">
                <a:solidFill>
                  <a:srgbClr val="FF0000"/>
                </a:solidFill>
              </a:rPr>
              <a:t>plusieurs sortes de CC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97229" y="5254054"/>
            <a:ext cx="4043841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 mange </a:t>
            </a:r>
            <a:r>
              <a:rPr lang="fr-FR" sz="1800" b="0" i="0" strike="noStrike" kern="1200" dirty="0">
                <a:ln>
                  <a:noFill/>
                </a:ln>
                <a:uFillTx/>
                <a:latin typeface="Arial" pitchFamily="18"/>
                <a:ea typeface="Microsoft YaHei" pitchFamily="2"/>
                <a:cs typeface="Mangal" pitchFamily="2"/>
              </a:rPr>
              <a:t>une </a:t>
            </a:r>
            <a:r>
              <a:rPr lang="fr-FR" sz="1800" b="0" i="0" strike="noStrike" kern="1200" dirty="0" smtClean="0">
                <a:ln>
                  <a:noFill/>
                </a:ln>
                <a:uFillTx/>
                <a:latin typeface="Arial" pitchFamily="18"/>
                <a:ea typeface="Microsoft YaHei" pitchFamily="2"/>
                <a:cs typeface="Mangal" pitchFamily="2"/>
              </a:rPr>
              <a:t>pomme </a:t>
            </a:r>
            <a:r>
              <a:rPr lang="fr-FR" sz="1800" b="0" i="0" u="sng" strike="noStrike" kern="1200" dirty="0" smtClean="0">
                <a:ln>
                  <a:noFill/>
                </a:ln>
                <a:uFillTx/>
                <a:latin typeface="Arial" pitchFamily="18"/>
                <a:ea typeface="Microsoft YaHei" pitchFamily="2"/>
                <a:cs typeface="Mangal" pitchFamily="2"/>
              </a:rPr>
              <a:t>dans son jardin.</a:t>
            </a:r>
            <a:endParaRPr lang="fr-FR" sz="1800" b="0" i="0" u="sng" strike="noStrike" kern="1200" dirty="0">
              <a:ln>
                <a:noFill/>
              </a:ln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Forme libre 4"/>
          <p:cNvSpPr/>
          <p:nvPr/>
        </p:nvSpPr>
        <p:spPr>
          <a:xfrm flipH="1" flipV="1">
            <a:off x="4049091" y="5438262"/>
            <a:ext cx="869258" cy="576000"/>
          </a:xfrm>
          <a:custGeom>
            <a:avLst>
              <a:gd name="f0" fmla="val 15600000"/>
              <a:gd name="f1" fmla="val 5400000"/>
              <a:gd name="f2" fmla="val 5500"/>
            </a:avLst>
            <a:gdLst>
              <a:gd name="f3" fmla="val 21600000"/>
              <a:gd name="f4" fmla="val 10800000"/>
              <a:gd name="f5" fmla="val 5400000"/>
              <a:gd name="f6" fmla="val 180"/>
              <a:gd name="f7" fmla="val w"/>
              <a:gd name="f8" fmla="val h"/>
              <a:gd name="f9" fmla="val 0"/>
              <a:gd name="f10" fmla="*/ 5419351 1 1725033"/>
              <a:gd name="f11" fmla="sqrt 2"/>
              <a:gd name="f12" fmla="*/ 10800 10800 1"/>
              <a:gd name="f13" fmla="val 10800"/>
              <a:gd name="f14" fmla="val 21599999"/>
              <a:gd name="f15" fmla="min 0 21600"/>
              <a:gd name="f16" fmla="max 0 21600"/>
              <a:gd name="f17" fmla="*/ f10 1 2"/>
              <a:gd name="f18" fmla="*/ f7 1 21600"/>
              <a:gd name="f19" fmla="*/ f8 1 21600"/>
              <a:gd name="f20" fmla="*/ f10 1 180"/>
              <a:gd name="f21" fmla="*/ f11 1 2"/>
              <a:gd name="f22" fmla="pin 0 f0 21599999"/>
              <a:gd name="f23" fmla="pin 0 f2 10800"/>
              <a:gd name="f24" fmla="pin 0 f1 21599999"/>
              <a:gd name="f25" fmla="+- f16 0 f15"/>
              <a:gd name="f26" fmla="+- 10800 f23 0"/>
              <a:gd name="f27" fmla="+- f23 0 2700"/>
              <a:gd name="f28" fmla="+- 0 0 f22"/>
              <a:gd name="f29" fmla="+- 0 0 f24"/>
              <a:gd name="f30" fmla="*/ f23 f23 1"/>
              <a:gd name="f31" fmla="*/ 0 f18 1"/>
              <a:gd name="f32" fmla="*/ 21600 f18 1"/>
              <a:gd name="f33" fmla="*/ 21600 f19 1"/>
              <a:gd name="f34" fmla="*/ 0 f19 1"/>
              <a:gd name="f35" fmla="*/ f25 1 2"/>
              <a:gd name="f36" fmla="+- 21600 0 f26"/>
              <a:gd name="f37" fmla="+- f28 f5 0"/>
              <a:gd name="f38" fmla="+- f29 f5 0"/>
              <a:gd name="f39" fmla="+- f15 f35 0"/>
              <a:gd name="f40" fmla="*/ f35 f35 1"/>
              <a:gd name="f41" fmla="*/ f37 f6 1"/>
              <a:gd name="f42" fmla="*/ f38 f6 1"/>
              <a:gd name="f43" fmla="min f26 f36"/>
              <a:gd name="f44" fmla="max f26 f36"/>
              <a:gd name="f45" fmla="*/ f41 1 f4"/>
              <a:gd name="f46" fmla="*/ f42 1 f4"/>
              <a:gd name="f47" fmla="+- f44 0 f43"/>
              <a:gd name="f48" fmla="+- 0 0 f45"/>
              <a:gd name="f49" fmla="+- 0 0 f46"/>
              <a:gd name="f50" fmla="*/ f47 1 2"/>
              <a:gd name="f51" fmla="val f48"/>
              <a:gd name="f52" fmla="val f49"/>
              <a:gd name="f53" fmla="+- f43 f50 0"/>
              <a:gd name="f54" fmla="*/ f50 f50 1"/>
              <a:gd name="f55" fmla="*/ f51 f20 1"/>
              <a:gd name="f56" fmla="*/ f52 f20 1"/>
              <a:gd name="f57" fmla="+- f52 45 0"/>
              <a:gd name="f58" fmla="*/ f51 f10 1"/>
              <a:gd name="f59" fmla="*/ f52 f10 1"/>
              <a:gd name="f60" fmla="+- 0 0 f55"/>
              <a:gd name="f61" fmla="+- 0 0 f56"/>
              <a:gd name="f62" fmla="*/ f57 f10 1"/>
              <a:gd name="f63" fmla="*/ f58 1 f6"/>
              <a:gd name="f64" fmla="*/ f59 1 f6"/>
              <a:gd name="f65" fmla="*/ f60 f4 1"/>
              <a:gd name="f66" fmla="*/ f61 f4 1"/>
              <a:gd name="f67" fmla="*/ f62 1 180"/>
              <a:gd name="f68" fmla="+- 0 0 f63"/>
              <a:gd name="f69" fmla="+- 0 0 f64"/>
              <a:gd name="f70" fmla="*/ f65 1 f10"/>
              <a:gd name="f71" fmla="*/ f66 1 f10"/>
              <a:gd name="f72" fmla="+- 0 0 f67"/>
              <a:gd name="f73" fmla="+- f68 f10 0"/>
              <a:gd name="f74" fmla="+- f69 f10 0"/>
              <a:gd name="f75" fmla="+- f70 0 f5"/>
              <a:gd name="f76" fmla="+- f71 0 f5"/>
              <a:gd name="f77" fmla="*/ f72 f4 1"/>
              <a:gd name="f78" fmla="+- f73 f17 0"/>
              <a:gd name="f79" fmla="+- f74 f17 0"/>
              <a:gd name="f80" fmla="cos 1 f75"/>
              <a:gd name="f81" fmla="sin 1 f75"/>
              <a:gd name="f82" fmla="cos 1 f76"/>
              <a:gd name="f83" fmla="sin 1 f76"/>
              <a:gd name="f84" fmla="*/ f77 1 f10"/>
              <a:gd name="f85" fmla="+- 0 0 f78"/>
              <a:gd name="f86" fmla="+- 0 0 f79"/>
              <a:gd name="f87" fmla="+- 0 0 f80"/>
              <a:gd name="f88" fmla="+- 0 0 f81"/>
              <a:gd name="f89" fmla="+- 0 0 f82"/>
              <a:gd name="f90" fmla="+- 0 0 f83"/>
              <a:gd name="f91" fmla="+- f84 0 f5"/>
              <a:gd name="f92" fmla="*/ f85 f4 1"/>
              <a:gd name="f93" fmla="*/ f86 f4 1"/>
              <a:gd name="f94" fmla="*/ 10800 f87 1"/>
              <a:gd name="f95" fmla="*/ 10800 f88 1"/>
              <a:gd name="f96" fmla="*/ 10800 f89 1"/>
              <a:gd name="f97" fmla="*/ 10800 f90 1"/>
              <a:gd name="f98" fmla="*/ f26 f87 1"/>
              <a:gd name="f99" fmla="*/ f26 f88 1"/>
              <a:gd name="f100" fmla="*/ f26 f89 1"/>
              <a:gd name="f101" fmla="*/ f26 f90 1"/>
              <a:gd name="f102" fmla="*/ 13500 f89 1"/>
              <a:gd name="f103" fmla="*/ 13500 f90 1"/>
              <a:gd name="f104" fmla="*/ f27 f89 1"/>
              <a:gd name="f105" fmla="*/ f27 f90 1"/>
              <a:gd name="f106" fmla="cos 1 f91"/>
              <a:gd name="f107" fmla="sin 1 f91"/>
              <a:gd name="f108" fmla="*/ f92 1 f10"/>
              <a:gd name="f109" fmla="*/ f93 1 f10"/>
              <a:gd name="f110" fmla="+- f94 10800 0"/>
              <a:gd name="f111" fmla="+- f95 10800 0"/>
              <a:gd name="f112" fmla="+- f96 10800 0"/>
              <a:gd name="f113" fmla="+- f97 10800 0"/>
              <a:gd name="f114" fmla="+- f98 10800 0"/>
              <a:gd name="f115" fmla="+- f99 10800 0"/>
              <a:gd name="f116" fmla="+- f100 10800 0"/>
              <a:gd name="f117" fmla="+- f101 10800 0"/>
              <a:gd name="f118" fmla="+- f102 10800 0"/>
              <a:gd name="f119" fmla="+- f103 10800 0"/>
              <a:gd name="f120" fmla="+- f104 10800 0"/>
              <a:gd name="f121" fmla="+- f105 10800 0"/>
              <a:gd name="f122" fmla="+- 0 0 f106"/>
              <a:gd name="f123" fmla="+- 0 0 f107"/>
              <a:gd name="f124" fmla="+- f108 0 f5"/>
              <a:gd name="f125" fmla="+- f109 0 f5"/>
              <a:gd name="f126" fmla="+- f121 0 f119"/>
              <a:gd name="f127" fmla="+- f120 0 f118"/>
              <a:gd name="f128" fmla="cos 1 f124"/>
              <a:gd name="f129" fmla="sin 1 f124"/>
              <a:gd name="f130" fmla="cos 1 f125"/>
              <a:gd name="f131" fmla="sin 1 f125"/>
              <a:gd name="f132" fmla="+- f117 0 f53"/>
              <a:gd name="f133" fmla="+- f116 0 f53"/>
              <a:gd name="f134" fmla="+- f115 0 f53"/>
              <a:gd name="f135" fmla="+- f114 0 f53"/>
              <a:gd name="f136" fmla="+- f111 0 f39"/>
              <a:gd name="f137" fmla="+- f110 0 f39"/>
              <a:gd name="f138" fmla="+- f113 0 f39"/>
              <a:gd name="f139" fmla="+- f112 0 f39"/>
              <a:gd name="f140" fmla="*/ f126 f126 1"/>
              <a:gd name="f141" fmla="*/ f127 f127 1"/>
              <a:gd name="f142" fmla="+- 0 0 f128"/>
              <a:gd name="f143" fmla="+- 0 0 f129"/>
              <a:gd name="f144" fmla="+- 0 0 f130"/>
              <a:gd name="f145" fmla="+- 0 0 f131"/>
              <a:gd name="f146" fmla="at2 f132 f133"/>
              <a:gd name="f147" fmla="at2 f134 f135"/>
              <a:gd name="f148" fmla="at2 f136 f137"/>
              <a:gd name="f149" fmla="at2 f138 f139"/>
              <a:gd name="f150" fmla="+- f140 f141 0"/>
              <a:gd name="f151" fmla="*/ 10800 f142 1"/>
              <a:gd name="f152" fmla="*/ 10800 f143 1"/>
              <a:gd name="f153" fmla="*/ f23 f144 1"/>
              <a:gd name="f154" fmla="*/ f23 f145 1"/>
              <a:gd name="f155" fmla="+- f146 f5 0"/>
              <a:gd name="f156" fmla="+- f147 f5 0"/>
              <a:gd name="f157" fmla="+- f148 f5 0"/>
              <a:gd name="f158" fmla="+- f149 f5 0"/>
              <a:gd name="f159" fmla="sqrt f150"/>
              <a:gd name="f160" fmla="*/ f151 f151 1"/>
              <a:gd name="f161" fmla="*/ f152 f152 1"/>
              <a:gd name="f162" fmla="*/ f153 f153 1"/>
              <a:gd name="f163" fmla="*/ f154 f154 1"/>
              <a:gd name="f164" fmla="*/ f155 f10 1"/>
              <a:gd name="f165" fmla="*/ f156 f10 1"/>
              <a:gd name="f166" fmla="*/ f157 f10 1"/>
              <a:gd name="f167" fmla="*/ f158 f10 1"/>
              <a:gd name="f168" fmla="*/ f21 f159 1"/>
              <a:gd name="f169" fmla="+- f160 f161 0"/>
              <a:gd name="f170" fmla="+- f162 f163 0"/>
              <a:gd name="f171" fmla="*/ f164 1 f4"/>
              <a:gd name="f172" fmla="*/ f165 1 f4"/>
              <a:gd name="f173" fmla="*/ f166 1 f4"/>
              <a:gd name="f174" fmla="*/ f167 1 f4"/>
              <a:gd name="f175" fmla="*/ f168 f122 1"/>
              <a:gd name="f176" fmla="*/ f168 f123 1"/>
              <a:gd name="f177" fmla="sqrt f169"/>
              <a:gd name="f178" fmla="sqrt f170"/>
              <a:gd name="f179" fmla="+- 0 0 f171"/>
              <a:gd name="f180" fmla="+- 0 0 f172"/>
              <a:gd name="f181" fmla="+- 0 0 f173"/>
              <a:gd name="f182" fmla="+- 0 0 f174"/>
              <a:gd name="f183" fmla="+- f120 f175 0"/>
              <a:gd name="f184" fmla="+- f121 f176 0"/>
              <a:gd name="f185" fmla="*/ f12 1 f177"/>
              <a:gd name="f186" fmla="*/ f30 1 f178"/>
              <a:gd name="f187" fmla="+- 0 0 f179"/>
              <a:gd name="f188" fmla="+- 0 0 f180"/>
              <a:gd name="f189" fmla="+- 0 0 f181"/>
              <a:gd name="f190" fmla="+- 0 0 f182"/>
              <a:gd name="f191" fmla="*/ f142 f185 1"/>
              <a:gd name="f192" fmla="*/ f143 f185 1"/>
              <a:gd name="f193" fmla="*/ f144 f186 1"/>
              <a:gd name="f194" fmla="*/ f145 f186 1"/>
              <a:gd name="f195" fmla="*/ f187 f4 1"/>
              <a:gd name="f196" fmla="*/ f188 f4 1"/>
              <a:gd name="f197" fmla="*/ f189 f4 1"/>
              <a:gd name="f198" fmla="*/ f190 f4 1"/>
              <a:gd name="f199" fmla="+- 10800 0 f191"/>
              <a:gd name="f200" fmla="+- 10800 0 f192"/>
              <a:gd name="f201" fmla="+- 10800 0 f193"/>
              <a:gd name="f202" fmla="+- 10800 0 f194"/>
              <a:gd name="f203" fmla="*/ f195 1 f10"/>
              <a:gd name="f204" fmla="*/ f196 1 f10"/>
              <a:gd name="f205" fmla="*/ f197 1 f10"/>
              <a:gd name="f206" fmla="*/ f198 1 f10"/>
              <a:gd name="f207" fmla="*/ f199 f18 1"/>
              <a:gd name="f208" fmla="*/ f200 f19 1"/>
              <a:gd name="f209" fmla="*/ f201 f18 1"/>
              <a:gd name="f210" fmla="*/ f202 f19 1"/>
              <a:gd name="f211" fmla="+- f203 0 f5"/>
              <a:gd name="f212" fmla="+- f204 0 f5"/>
              <a:gd name="f213" fmla="+- f205 0 f5"/>
              <a:gd name="f214" fmla="+- f206 0 f5"/>
              <a:gd name="f215" fmla="cos 1 f211"/>
              <a:gd name="f216" fmla="sin 1 f211"/>
              <a:gd name="f217" fmla="+- f212 0 f211"/>
              <a:gd name="f218" fmla="cos 1 f213"/>
              <a:gd name="f219" fmla="sin 1 f213"/>
              <a:gd name="f220" fmla="+- f214 0 f213"/>
              <a:gd name="f221" fmla="+- 0 0 f215"/>
              <a:gd name="f222" fmla="+- 0 0 f216"/>
              <a:gd name="f223" fmla="+- f217 0 f3"/>
              <a:gd name="f224" fmla="+- 0 0 f218"/>
              <a:gd name="f225" fmla="+- 0 0 f219"/>
              <a:gd name="f226" fmla="+- f220 f3 0"/>
              <a:gd name="f227" fmla="*/ f50 f221 1"/>
              <a:gd name="f228" fmla="*/ f50 f222 1"/>
              <a:gd name="f229" fmla="?: f217 f223 f217"/>
              <a:gd name="f230" fmla="*/ f35 f224 1"/>
              <a:gd name="f231" fmla="*/ f35 f225 1"/>
              <a:gd name="f232" fmla="?: f220 f220 f226"/>
              <a:gd name="f233" fmla="*/ f227 f227 1"/>
              <a:gd name="f234" fmla="*/ f228 f228 1"/>
              <a:gd name="f235" fmla="*/ f230 f230 1"/>
              <a:gd name="f236" fmla="*/ f231 f231 1"/>
              <a:gd name="f237" fmla="+- f233 f234 0"/>
              <a:gd name="f238" fmla="+- f235 f236 0"/>
              <a:gd name="f239" fmla="sqrt f237"/>
              <a:gd name="f240" fmla="sqrt f238"/>
              <a:gd name="f241" fmla="*/ f54 1 f239"/>
              <a:gd name="f242" fmla="*/ f40 1 f240"/>
              <a:gd name="f243" fmla="*/ f221 f241 1"/>
              <a:gd name="f244" fmla="*/ f222 f241 1"/>
              <a:gd name="f245" fmla="*/ f224 f242 1"/>
              <a:gd name="f246" fmla="*/ f225 f242 1"/>
              <a:gd name="f247" fmla="+- f53 0 f243"/>
              <a:gd name="f248" fmla="+- f53 0 f244"/>
              <a:gd name="f249" fmla="+- f39 0 f245"/>
              <a:gd name="f250" fmla="+- f39 0 f246"/>
            </a:gdLst>
            <a:ahLst>
              <a:ahPolar gdRefAng="f0" minAng="f9" maxAng="f14">
                <a:pos x="f207" y="f208"/>
              </a:ahPolar>
              <a:ahPolar gdRefR="f2" minR="f9" maxR="f13" gdRefAng="f1" minAng="f9" maxAng="f14">
                <a:pos x="f209" y="f210"/>
              </a:ahPolar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247" y="f248"/>
                </a:moveTo>
                <a:arcTo wR="f50" hR="f50" stAng="f211" swAng="f229"/>
                <a:lnTo>
                  <a:pt x="f249" y="f250"/>
                </a:lnTo>
                <a:arcTo wR="f35" hR="f35" stAng="f213" swAng="f232"/>
                <a:lnTo>
                  <a:pt x="f119" y="f118"/>
                </a:lnTo>
                <a:lnTo>
                  <a:pt x="f184" y="f183"/>
                </a:lnTo>
                <a:lnTo>
                  <a:pt x="f121" y="f120"/>
                </a:lnTo>
                <a:close/>
              </a:path>
            </a:pathLst>
          </a:custGeom>
          <a:solidFill>
            <a:srgbClr val="CFE7F5"/>
          </a:solidFill>
          <a:ln w="0">
            <a:solidFill>
              <a:srgbClr val="80808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39819" y="5255152"/>
            <a:ext cx="4535820" cy="11527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Dans son jardin donne des </a:t>
            </a: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informations supplémentaires </a:t>
            </a: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sur les circonstances dans lesquelles </a:t>
            </a:r>
            <a:r>
              <a:rPr lang="fr-FR" dirty="0" smtClean="0">
                <a:latin typeface="Arial" pitchFamily="18"/>
                <a:ea typeface="Microsoft YaHei" pitchFamily="2"/>
                <a:cs typeface="Mangal" pitchFamily="2"/>
              </a:rPr>
              <a:t>« Il mange ».</a:t>
            </a:r>
            <a:endParaRPr lang="fr-FR" sz="1800" b="0" i="0" u="none" strike="noStrike" kern="1200" dirty="0" smtClean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C'est </a:t>
            </a: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donc un complément </a:t>
            </a: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circonstanciel.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50720" y="6250651"/>
            <a:ext cx="3979721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 </a:t>
            </a: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mange </a:t>
            </a:r>
            <a:r>
              <a:rPr lang="fr-FR" sz="1800" b="0" i="0" u="sng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dans son jardin </a:t>
            </a:r>
            <a:r>
              <a:rPr lang="fr-FR" sz="1800" b="0" i="0" strike="noStrike" kern="1200" dirty="0" smtClean="0">
                <a:ln>
                  <a:noFill/>
                </a:ln>
                <a:uFillTx/>
                <a:latin typeface="Arial" pitchFamily="18"/>
                <a:ea typeface="Microsoft YaHei" pitchFamily="2"/>
                <a:cs typeface="Mangal" pitchFamily="2"/>
              </a:rPr>
              <a:t>une pomme</a:t>
            </a:r>
            <a:endParaRPr lang="fr-FR" sz="1800" b="0" i="0" u="sng" strike="noStrike" kern="1200" dirty="0">
              <a:ln>
                <a:noFill/>
              </a:ln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97229" y="6711997"/>
            <a:ext cx="2350108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 </a:t>
            </a: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mange </a:t>
            </a:r>
            <a:r>
              <a:rPr lang="fr-FR" sz="1800" b="0" i="0" strike="noStrike" kern="1200" dirty="0" smtClean="0">
                <a:ln>
                  <a:noFill/>
                </a:ln>
                <a:uFillTx/>
                <a:latin typeface="Arial" pitchFamily="18"/>
                <a:ea typeface="Microsoft YaHei" pitchFamily="2"/>
                <a:cs typeface="Mangal" pitchFamily="2"/>
              </a:rPr>
              <a:t>une pomme</a:t>
            </a:r>
            <a:endParaRPr lang="fr-FR" sz="1800" b="0" i="0" u="sng" strike="noStrike" kern="1200" dirty="0">
              <a:ln>
                <a:noFill/>
              </a:ln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670377" y="6604226"/>
            <a:ext cx="4535820" cy="62179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dirty="0" smtClean="0">
                <a:latin typeface="Arial" pitchFamily="18"/>
                <a:ea typeface="Microsoft YaHei" pitchFamily="2"/>
                <a:cs typeface="Mangal" pitchFamily="2"/>
              </a:rPr>
              <a:t>On peut le déplacer ou le supprimer sans que le sens de la phrase change.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Forme libre 11"/>
          <p:cNvSpPr/>
          <p:nvPr/>
        </p:nvSpPr>
        <p:spPr>
          <a:xfrm flipH="1" flipV="1">
            <a:off x="3801119" y="6440614"/>
            <a:ext cx="869258" cy="817198"/>
          </a:xfrm>
          <a:custGeom>
            <a:avLst>
              <a:gd name="f0" fmla="val 15600000"/>
              <a:gd name="f1" fmla="val 5400000"/>
              <a:gd name="f2" fmla="val 5500"/>
            </a:avLst>
            <a:gdLst>
              <a:gd name="f3" fmla="val 21600000"/>
              <a:gd name="f4" fmla="val 10800000"/>
              <a:gd name="f5" fmla="val 5400000"/>
              <a:gd name="f6" fmla="val 180"/>
              <a:gd name="f7" fmla="val w"/>
              <a:gd name="f8" fmla="val h"/>
              <a:gd name="f9" fmla="val 0"/>
              <a:gd name="f10" fmla="*/ 5419351 1 1725033"/>
              <a:gd name="f11" fmla="sqrt 2"/>
              <a:gd name="f12" fmla="*/ 10800 10800 1"/>
              <a:gd name="f13" fmla="val 10800"/>
              <a:gd name="f14" fmla="val 21599999"/>
              <a:gd name="f15" fmla="min 0 21600"/>
              <a:gd name="f16" fmla="max 0 21600"/>
              <a:gd name="f17" fmla="*/ f10 1 2"/>
              <a:gd name="f18" fmla="*/ f7 1 21600"/>
              <a:gd name="f19" fmla="*/ f8 1 21600"/>
              <a:gd name="f20" fmla="*/ f10 1 180"/>
              <a:gd name="f21" fmla="*/ f11 1 2"/>
              <a:gd name="f22" fmla="pin 0 f0 21599999"/>
              <a:gd name="f23" fmla="pin 0 f2 10800"/>
              <a:gd name="f24" fmla="pin 0 f1 21599999"/>
              <a:gd name="f25" fmla="+- f16 0 f15"/>
              <a:gd name="f26" fmla="+- 10800 f23 0"/>
              <a:gd name="f27" fmla="+- f23 0 2700"/>
              <a:gd name="f28" fmla="+- 0 0 f22"/>
              <a:gd name="f29" fmla="+- 0 0 f24"/>
              <a:gd name="f30" fmla="*/ f23 f23 1"/>
              <a:gd name="f31" fmla="*/ 0 f18 1"/>
              <a:gd name="f32" fmla="*/ 21600 f18 1"/>
              <a:gd name="f33" fmla="*/ 21600 f19 1"/>
              <a:gd name="f34" fmla="*/ 0 f19 1"/>
              <a:gd name="f35" fmla="*/ f25 1 2"/>
              <a:gd name="f36" fmla="+- 21600 0 f26"/>
              <a:gd name="f37" fmla="+- f28 f5 0"/>
              <a:gd name="f38" fmla="+- f29 f5 0"/>
              <a:gd name="f39" fmla="+- f15 f35 0"/>
              <a:gd name="f40" fmla="*/ f35 f35 1"/>
              <a:gd name="f41" fmla="*/ f37 f6 1"/>
              <a:gd name="f42" fmla="*/ f38 f6 1"/>
              <a:gd name="f43" fmla="min f26 f36"/>
              <a:gd name="f44" fmla="max f26 f36"/>
              <a:gd name="f45" fmla="*/ f41 1 f4"/>
              <a:gd name="f46" fmla="*/ f42 1 f4"/>
              <a:gd name="f47" fmla="+- f44 0 f43"/>
              <a:gd name="f48" fmla="+- 0 0 f45"/>
              <a:gd name="f49" fmla="+- 0 0 f46"/>
              <a:gd name="f50" fmla="*/ f47 1 2"/>
              <a:gd name="f51" fmla="val f48"/>
              <a:gd name="f52" fmla="val f49"/>
              <a:gd name="f53" fmla="+- f43 f50 0"/>
              <a:gd name="f54" fmla="*/ f50 f50 1"/>
              <a:gd name="f55" fmla="*/ f51 f20 1"/>
              <a:gd name="f56" fmla="*/ f52 f20 1"/>
              <a:gd name="f57" fmla="+- f52 45 0"/>
              <a:gd name="f58" fmla="*/ f51 f10 1"/>
              <a:gd name="f59" fmla="*/ f52 f10 1"/>
              <a:gd name="f60" fmla="+- 0 0 f55"/>
              <a:gd name="f61" fmla="+- 0 0 f56"/>
              <a:gd name="f62" fmla="*/ f57 f10 1"/>
              <a:gd name="f63" fmla="*/ f58 1 f6"/>
              <a:gd name="f64" fmla="*/ f59 1 f6"/>
              <a:gd name="f65" fmla="*/ f60 f4 1"/>
              <a:gd name="f66" fmla="*/ f61 f4 1"/>
              <a:gd name="f67" fmla="*/ f62 1 180"/>
              <a:gd name="f68" fmla="+- 0 0 f63"/>
              <a:gd name="f69" fmla="+- 0 0 f64"/>
              <a:gd name="f70" fmla="*/ f65 1 f10"/>
              <a:gd name="f71" fmla="*/ f66 1 f10"/>
              <a:gd name="f72" fmla="+- 0 0 f67"/>
              <a:gd name="f73" fmla="+- f68 f10 0"/>
              <a:gd name="f74" fmla="+- f69 f10 0"/>
              <a:gd name="f75" fmla="+- f70 0 f5"/>
              <a:gd name="f76" fmla="+- f71 0 f5"/>
              <a:gd name="f77" fmla="*/ f72 f4 1"/>
              <a:gd name="f78" fmla="+- f73 f17 0"/>
              <a:gd name="f79" fmla="+- f74 f17 0"/>
              <a:gd name="f80" fmla="cos 1 f75"/>
              <a:gd name="f81" fmla="sin 1 f75"/>
              <a:gd name="f82" fmla="cos 1 f76"/>
              <a:gd name="f83" fmla="sin 1 f76"/>
              <a:gd name="f84" fmla="*/ f77 1 f10"/>
              <a:gd name="f85" fmla="+- 0 0 f78"/>
              <a:gd name="f86" fmla="+- 0 0 f79"/>
              <a:gd name="f87" fmla="+- 0 0 f80"/>
              <a:gd name="f88" fmla="+- 0 0 f81"/>
              <a:gd name="f89" fmla="+- 0 0 f82"/>
              <a:gd name="f90" fmla="+- 0 0 f83"/>
              <a:gd name="f91" fmla="+- f84 0 f5"/>
              <a:gd name="f92" fmla="*/ f85 f4 1"/>
              <a:gd name="f93" fmla="*/ f86 f4 1"/>
              <a:gd name="f94" fmla="*/ 10800 f87 1"/>
              <a:gd name="f95" fmla="*/ 10800 f88 1"/>
              <a:gd name="f96" fmla="*/ 10800 f89 1"/>
              <a:gd name="f97" fmla="*/ 10800 f90 1"/>
              <a:gd name="f98" fmla="*/ f26 f87 1"/>
              <a:gd name="f99" fmla="*/ f26 f88 1"/>
              <a:gd name="f100" fmla="*/ f26 f89 1"/>
              <a:gd name="f101" fmla="*/ f26 f90 1"/>
              <a:gd name="f102" fmla="*/ 13500 f89 1"/>
              <a:gd name="f103" fmla="*/ 13500 f90 1"/>
              <a:gd name="f104" fmla="*/ f27 f89 1"/>
              <a:gd name="f105" fmla="*/ f27 f90 1"/>
              <a:gd name="f106" fmla="cos 1 f91"/>
              <a:gd name="f107" fmla="sin 1 f91"/>
              <a:gd name="f108" fmla="*/ f92 1 f10"/>
              <a:gd name="f109" fmla="*/ f93 1 f10"/>
              <a:gd name="f110" fmla="+- f94 10800 0"/>
              <a:gd name="f111" fmla="+- f95 10800 0"/>
              <a:gd name="f112" fmla="+- f96 10800 0"/>
              <a:gd name="f113" fmla="+- f97 10800 0"/>
              <a:gd name="f114" fmla="+- f98 10800 0"/>
              <a:gd name="f115" fmla="+- f99 10800 0"/>
              <a:gd name="f116" fmla="+- f100 10800 0"/>
              <a:gd name="f117" fmla="+- f101 10800 0"/>
              <a:gd name="f118" fmla="+- f102 10800 0"/>
              <a:gd name="f119" fmla="+- f103 10800 0"/>
              <a:gd name="f120" fmla="+- f104 10800 0"/>
              <a:gd name="f121" fmla="+- f105 10800 0"/>
              <a:gd name="f122" fmla="+- 0 0 f106"/>
              <a:gd name="f123" fmla="+- 0 0 f107"/>
              <a:gd name="f124" fmla="+- f108 0 f5"/>
              <a:gd name="f125" fmla="+- f109 0 f5"/>
              <a:gd name="f126" fmla="+- f121 0 f119"/>
              <a:gd name="f127" fmla="+- f120 0 f118"/>
              <a:gd name="f128" fmla="cos 1 f124"/>
              <a:gd name="f129" fmla="sin 1 f124"/>
              <a:gd name="f130" fmla="cos 1 f125"/>
              <a:gd name="f131" fmla="sin 1 f125"/>
              <a:gd name="f132" fmla="+- f117 0 f53"/>
              <a:gd name="f133" fmla="+- f116 0 f53"/>
              <a:gd name="f134" fmla="+- f115 0 f53"/>
              <a:gd name="f135" fmla="+- f114 0 f53"/>
              <a:gd name="f136" fmla="+- f111 0 f39"/>
              <a:gd name="f137" fmla="+- f110 0 f39"/>
              <a:gd name="f138" fmla="+- f113 0 f39"/>
              <a:gd name="f139" fmla="+- f112 0 f39"/>
              <a:gd name="f140" fmla="*/ f126 f126 1"/>
              <a:gd name="f141" fmla="*/ f127 f127 1"/>
              <a:gd name="f142" fmla="+- 0 0 f128"/>
              <a:gd name="f143" fmla="+- 0 0 f129"/>
              <a:gd name="f144" fmla="+- 0 0 f130"/>
              <a:gd name="f145" fmla="+- 0 0 f131"/>
              <a:gd name="f146" fmla="at2 f132 f133"/>
              <a:gd name="f147" fmla="at2 f134 f135"/>
              <a:gd name="f148" fmla="at2 f136 f137"/>
              <a:gd name="f149" fmla="at2 f138 f139"/>
              <a:gd name="f150" fmla="+- f140 f141 0"/>
              <a:gd name="f151" fmla="*/ 10800 f142 1"/>
              <a:gd name="f152" fmla="*/ 10800 f143 1"/>
              <a:gd name="f153" fmla="*/ f23 f144 1"/>
              <a:gd name="f154" fmla="*/ f23 f145 1"/>
              <a:gd name="f155" fmla="+- f146 f5 0"/>
              <a:gd name="f156" fmla="+- f147 f5 0"/>
              <a:gd name="f157" fmla="+- f148 f5 0"/>
              <a:gd name="f158" fmla="+- f149 f5 0"/>
              <a:gd name="f159" fmla="sqrt f150"/>
              <a:gd name="f160" fmla="*/ f151 f151 1"/>
              <a:gd name="f161" fmla="*/ f152 f152 1"/>
              <a:gd name="f162" fmla="*/ f153 f153 1"/>
              <a:gd name="f163" fmla="*/ f154 f154 1"/>
              <a:gd name="f164" fmla="*/ f155 f10 1"/>
              <a:gd name="f165" fmla="*/ f156 f10 1"/>
              <a:gd name="f166" fmla="*/ f157 f10 1"/>
              <a:gd name="f167" fmla="*/ f158 f10 1"/>
              <a:gd name="f168" fmla="*/ f21 f159 1"/>
              <a:gd name="f169" fmla="+- f160 f161 0"/>
              <a:gd name="f170" fmla="+- f162 f163 0"/>
              <a:gd name="f171" fmla="*/ f164 1 f4"/>
              <a:gd name="f172" fmla="*/ f165 1 f4"/>
              <a:gd name="f173" fmla="*/ f166 1 f4"/>
              <a:gd name="f174" fmla="*/ f167 1 f4"/>
              <a:gd name="f175" fmla="*/ f168 f122 1"/>
              <a:gd name="f176" fmla="*/ f168 f123 1"/>
              <a:gd name="f177" fmla="sqrt f169"/>
              <a:gd name="f178" fmla="sqrt f170"/>
              <a:gd name="f179" fmla="+- 0 0 f171"/>
              <a:gd name="f180" fmla="+- 0 0 f172"/>
              <a:gd name="f181" fmla="+- 0 0 f173"/>
              <a:gd name="f182" fmla="+- 0 0 f174"/>
              <a:gd name="f183" fmla="+- f120 f175 0"/>
              <a:gd name="f184" fmla="+- f121 f176 0"/>
              <a:gd name="f185" fmla="*/ f12 1 f177"/>
              <a:gd name="f186" fmla="*/ f30 1 f178"/>
              <a:gd name="f187" fmla="+- 0 0 f179"/>
              <a:gd name="f188" fmla="+- 0 0 f180"/>
              <a:gd name="f189" fmla="+- 0 0 f181"/>
              <a:gd name="f190" fmla="+- 0 0 f182"/>
              <a:gd name="f191" fmla="*/ f142 f185 1"/>
              <a:gd name="f192" fmla="*/ f143 f185 1"/>
              <a:gd name="f193" fmla="*/ f144 f186 1"/>
              <a:gd name="f194" fmla="*/ f145 f186 1"/>
              <a:gd name="f195" fmla="*/ f187 f4 1"/>
              <a:gd name="f196" fmla="*/ f188 f4 1"/>
              <a:gd name="f197" fmla="*/ f189 f4 1"/>
              <a:gd name="f198" fmla="*/ f190 f4 1"/>
              <a:gd name="f199" fmla="+- 10800 0 f191"/>
              <a:gd name="f200" fmla="+- 10800 0 f192"/>
              <a:gd name="f201" fmla="+- 10800 0 f193"/>
              <a:gd name="f202" fmla="+- 10800 0 f194"/>
              <a:gd name="f203" fmla="*/ f195 1 f10"/>
              <a:gd name="f204" fmla="*/ f196 1 f10"/>
              <a:gd name="f205" fmla="*/ f197 1 f10"/>
              <a:gd name="f206" fmla="*/ f198 1 f10"/>
              <a:gd name="f207" fmla="*/ f199 f18 1"/>
              <a:gd name="f208" fmla="*/ f200 f19 1"/>
              <a:gd name="f209" fmla="*/ f201 f18 1"/>
              <a:gd name="f210" fmla="*/ f202 f19 1"/>
              <a:gd name="f211" fmla="+- f203 0 f5"/>
              <a:gd name="f212" fmla="+- f204 0 f5"/>
              <a:gd name="f213" fmla="+- f205 0 f5"/>
              <a:gd name="f214" fmla="+- f206 0 f5"/>
              <a:gd name="f215" fmla="cos 1 f211"/>
              <a:gd name="f216" fmla="sin 1 f211"/>
              <a:gd name="f217" fmla="+- f212 0 f211"/>
              <a:gd name="f218" fmla="cos 1 f213"/>
              <a:gd name="f219" fmla="sin 1 f213"/>
              <a:gd name="f220" fmla="+- f214 0 f213"/>
              <a:gd name="f221" fmla="+- 0 0 f215"/>
              <a:gd name="f222" fmla="+- 0 0 f216"/>
              <a:gd name="f223" fmla="+- f217 0 f3"/>
              <a:gd name="f224" fmla="+- 0 0 f218"/>
              <a:gd name="f225" fmla="+- 0 0 f219"/>
              <a:gd name="f226" fmla="+- f220 f3 0"/>
              <a:gd name="f227" fmla="*/ f50 f221 1"/>
              <a:gd name="f228" fmla="*/ f50 f222 1"/>
              <a:gd name="f229" fmla="?: f217 f223 f217"/>
              <a:gd name="f230" fmla="*/ f35 f224 1"/>
              <a:gd name="f231" fmla="*/ f35 f225 1"/>
              <a:gd name="f232" fmla="?: f220 f220 f226"/>
              <a:gd name="f233" fmla="*/ f227 f227 1"/>
              <a:gd name="f234" fmla="*/ f228 f228 1"/>
              <a:gd name="f235" fmla="*/ f230 f230 1"/>
              <a:gd name="f236" fmla="*/ f231 f231 1"/>
              <a:gd name="f237" fmla="+- f233 f234 0"/>
              <a:gd name="f238" fmla="+- f235 f236 0"/>
              <a:gd name="f239" fmla="sqrt f237"/>
              <a:gd name="f240" fmla="sqrt f238"/>
              <a:gd name="f241" fmla="*/ f54 1 f239"/>
              <a:gd name="f242" fmla="*/ f40 1 f240"/>
              <a:gd name="f243" fmla="*/ f221 f241 1"/>
              <a:gd name="f244" fmla="*/ f222 f241 1"/>
              <a:gd name="f245" fmla="*/ f224 f242 1"/>
              <a:gd name="f246" fmla="*/ f225 f242 1"/>
              <a:gd name="f247" fmla="+- f53 0 f243"/>
              <a:gd name="f248" fmla="+- f53 0 f244"/>
              <a:gd name="f249" fmla="+- f39 0 f245"/>
              <a:gd name="f250" fmla="+- f39 0 f246"/>
            </a:gdLst>
            <a:ahLst>
              <a:ahPolar gdRefAng="f0" minAng="f9" maxAng="f14">
                <a:pos x="f207" y="f208"/>
              </a:ahPolar>
              <a:ahPolar gdRefR="f2" minR="f9" maxR="f13" gdRefAng="f1" minAng="f9" maxAng="f14">
                <a:pos x="f209" y="f210"/>
              </a:ahPolar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247" y="f248"/>
                </a:moveTo>
                <a:arcTo wR="f50" hR="f50" stAng="f211" swAng="f229"/>
                <a:lnTo>
                  <a:pt x="f249" y="f250"/>
                </a:lnTo>
                <a:arcTo wR="f35" hR="f35" stAng="f213" swAng="f232"/>
                <a:lnTo>
                  <a:pt x="f119" y="f118"/>
                </a:lnTo>
                <a:lnTo>
                  <a:pt x="f184" y="f183"/>
                </a:lnTo>
                <a:lnTo>
                  <a:pt x="f121" y="f120"/>
                </a:lnTo>
                <a:close/>
              </a:path>
            </a:pathLst>
          </a:custGeom>
          <a:solidFill>
            <a:srgbClr val="CFE7F5"/>
          </a:solidFill>
          <a:ln w="0">
            <a:solidFill>
              <a:srgbClr val="80808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9" grpId="0"/>
      <p:bldP spid="10" grpId="0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83320"/>
            <a:ext cx="9071640" cy="1298160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/>
              <a:t>Vérification de la compréhension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3345460"/>
            <a:ext cx="9071640" cy="1836400"/>
          </a:xfrm>
          <a:solidFill>
            <a:srgbClr val="83CAFF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 dirty="0" smtClean="0"/>
              <a:t>A quoi servent les CC</a:t>
            </a:r>
            <a:r>
              <a:rPr lang="fr-FR" dirty="0"/>
              <a:t> ?</a:t>
            </a:r>
          </a:p>
          <a:p>
            <a:pPr lvl="0" algn="ctr"/>
            <a:endParaRPr lang="fr-FR" dirty="0"/>
          </a:p>
          <a:p>
            <a:pPr lvl="0" algn="ctr"/>
            <a:r>
              <a:rPr lang="fr-FR" dirty="0" smtClean="0"/>
              <a:t>Peut-on les supprimer</a:t>
            </a:r>
            <a:r>
              <a:rPr lang="fr-FR" dirty="0"/>
              <a:t> ?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575670"/>
            <a:ext cx="9071640" cy="713460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 dirty="0"/>
              <a:t>Les compléments </a:t>
            </a:r>
            <a:r>
              <a:rPr lang="fr-FR" dirty="0" smtClean="0"/>
              <a:t>circonstanciels</a:t>
            </a:r>
            <a:endParaRPr lang="fr-FR" dirty="0"/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1527266"/>
            <a:ext cx="9071640" cy="4991110"/>
          </a:xfrm>
          <a:solidFill>
            <a:srgbClr val="0066CC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 dirty="0">
                <a:cs typeface="Times New Roman" pitchFamily="18"/>
              </a:rPr>
              <a:t>Il </a:t>
            </a:r>
            <a:r>
              <a:rPr lang="fr-FR" dirty="0" smtClean="0">
                <a:cs typeface="Times New Roman" pitchFamily="18"/>
              </a:rPr>
              <a:t>existe de nombreuses sortes </a:t>
            </a:r>
            <a:r>
              <a:rPr lang="fr-FR" dirty="0">
                <a:cs typeface="Times New Roman" pitchFamily="18"/>
              </a:rPr>
              <a:t>de compléments </a:t>
            </a:r>
            <a:r>
              <a:rPr lang="fr-FR" dirty="0" smtClean="0">
                <a:cs typeface="Times New Roman" pitchFamily="18"/>
              </a:rPr>
              <a:t>circonstanciels: </a:t>
            </a:r>
            <a:r>
              <a:rPr lang="fr-FR" b="1" dirty="0">
                <a:solidFill>
                  <a:srgbClr val="FF0000"/>
                </a:solidFill>
              </a:rPr>
              <a:t>Comparaison ,Concession, But, Lieu, Moyen</a:t>
            </a:r>
            <a:r>
              <a:rPr lang="fr-FR" b="1" dirty="0" smtClean="0">
                <a:solidFill>
                  <a:srgbClr val="FF0000"/>
                </a:solidFill>
              </a:rPr>
              <a:t>, Manière</a:t>
            </a:r>
            <a:r>
              <a:rPr lang="fr-FR" b="1" dirty="0">
                <a:solidFill>
                  <a:srgbClr val="FF0000"/>
                </a:solidFill>
              </a:rPr>
              <a:t>, Matière,  Cause, Temps, et Condition</a:t>
            </a:r>
            <a:endParaRPr lang="fr-FR" dirty="0">
              <a:solidFill>
                <a:srgbClr val="FF0000"/>
              </a:solidFill>
              <a:cs typeface="Times New Roman" pitchFamily="18"/>
            </a:endParaRPr>
          </a:p>
          <a:p>
            <a:pPr lvl="0" algn="ctr"/>
            <a:r>
              <a:rPr lang="fr-FR" dirty="0" smtClean="0">
                <a:cs typeface="Times New Roman" pitchFamily="18"/>
              </a:rPr>
              <a:t>Nous allons en étudier particulièrement 3 :</a:t>
            </a:r>
          </a:p>
          <a:p>
            <a:pPr lvl="0" algn="ctr"/>
            <a:r>
              <a:rPr lang="fr-FR" dirty="0" smtClean="0">
                <a:solidFill>
                  <a:srgbClr val="FF0000"/>
                </a:solidFill>
                <a:cs typeface="Times New Roman" pitchFamily="18"/>
              </a:rPr>
              <a:t>-le CC de lieu</a:t>
            </a:r>
          </a:p>
          <a:p>
            <a:pPr lvl="0" algn="ctr"/>
            <a:r>
              <a:rPr lang="fr-FR" dirty="0" smtClean="0">
                <a:solidFill>
                  <a:srgbClr val="FF0000"/>
                </a:solidFill>
                <a:cs typeface="Times New Roman" pitchFamily="18"/>
              </a:rPr>
              <a:t>-le CC de temps</a:t>
            </a:r>
          </a:p>
          <a:p>
            <a:pPr lvl="0" algn="ctr"/>
            <a:r>
              <a:rPr lang="fr-FR" dirty="0" smtClean="0">
                <a:solidFill>
                  <a:srgbClr val="FF0000"/>
                </a:solidFill>
                <a:cs typeface="Times New Roman" pitchFamily="18"/>
              </a:rPr>
              <a:t>-le CC de manière</a:t>
            </a:r>
            <a:endParaRPr lang="fr-FR" sz="2800" dirty="0">
              <a:solidFill>
                <a:srgbClr val="FF0000"/>
              </a:solidFill>
              <a:cs typeface="Times New Roman" pitchFamily="18"/>
            </a:endParaRPr>
          </a:p>
          <a:p>
            <a:pPr lvl="0" algn="ctr"/>
            <a:endParaRPr lang="fr-FR" sz="1000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575670"/>
            <a:ext cx="9071640" cy="713460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 dirty="0"/>
              <a:t>Les compléments </a:t>
            </a:r>
            <a:r>
              <a:rPr lang="fr-FR" dirty="0" smtClean="0"/>
              <a:t>circonstanciels</a:t>
            </a:r>
            <a:endParaRPr lang="fr-FR" dirty="0"/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2050486"/>
            <a:ext cx="9071640" cy="3944670"/>
          </a:xfrm>
          <a:solidFill>
            <a:srgbClr val="0066CC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 dirty="0" smtClean="0">
                <a:cs typeface="Times New Roman" pitchFamily="18"/>
              </a:rPr>
              <a:t>Les classes grammaticales des compléments circonstanciels sont le plus souvent:</a:t>
            </a:r>
          </a:p>
          <a:p>
            <a:pPr lvl="0" algn="ctr"/>
            <a:r>
              <a:rPr lang="fr-FR" dirty="0" smtClean="0">
                <a:solidFill>
                  <a:srgbClr val="FF0000"/>
                </a:solidFill>
                <a:cs typeface="Times New Roman" pitchFamily="18"/>
              </a:rPr>
              <a:t>- Nom : </a:t>
            </a:r>
            <a:r>
              <a:rPr lang="fr-FR" dirty="0" smtClean="0">
                <a:solidFill>
                  <a:schemeClr val="tx1"/>
                </a:solidFill>
                <a:cs typeface="Times New Roman" pitchFamily="18"/>
              </a:rPr>
              <a:t>Dans la  </a:t>
            </a:r>
            <a:r>
              <a:rPr lang="fr-FR" u="sng" dirty="0" smtClean="0">
                <a:solidFill>
                  <a:schemeClr val="tx1"/>
                </a:solidFill>
                <a:cs typeface="Times New Roman" pitchFamily="18"/>
              </a:rPr>
              <a:t>classe</a:t>
            </a:r>
            <a:r>
              <a:rPr lang="fr-FR" dirty="0" smtClean="0">
                <a:solidFill>
                  <a:schemeClr val="tx1"/>
                </a:solidFill>
                <a:cs typeface="Times New Roman" pitchFamily="18"/>
              </a:rPr>
              <a:t>, j’ai vu une abeille.</a:t>
            </a:r>
          </a:p>
          <a:p>
            <a:pPr lvl="0" algn="ctr"/>
            <a:r>
              <a:rPr lang="fr-FR" dirty="0" smtClean="0">
                <a:solidFill>
                  <a:srgbClr val="FF0000"/>
                </a:solidFill>
                <a:cs typeface="Times New Roman" pitchFamily="18"/>
              </a:rPr>
              <a:t>- GN : </a:t>
            </a:r>
            <a:r>
              <a:rPr lang="fr-FR" dirty="0" smtClean="0">
                <a:solidFill>
                  <a:schemeClr val="tx1"/>
                </a:solidFill>
                <a:cs typeface="Times New Roman" pitchFamily="18"/>
              </a:rPr>
              <a:t>A </a:t>
            </a:r>
            <a:r>
              <a:rPr lang="fr-FR" u="sng" dirty="0" smtClean="0">
                <a:solidFill>
                  <a:schemeClr val="tx1"/>
                </a:solidFill>
                <a:cs typeface="Times New Roman" pitchFamily="18"/>
              </a:rPr>
              <a:t>la mort de son père</a:t>
            </a:r>
            <a:r>
              <a:rPr lang="fr-FR" dirty="0" smtClean="0">
                <a:solidFill>
                  <a:schemeClr val="tx1"/>
                </a:solidFill>
                <a:cs typeface="Times New Roman" pitchFamily="18"/>
              </a:rPr>
              <a:t>, il a changé.</a:t>
            </a:r>
          </a:p>
          <a:p>
            <a:pPr marL="457200" lvl="0" indent="-457200" algn="ctr">
              <a:buFontTx/>
              <a:buChar char="-"/>
            </a:pPr>
            <a:r>
              <a:rPr lang="fr-FR" dirty="0" smtClean="0">
                <a:solidFill>
                  <a:srgbClr val="FF0000"/>
                </a:solidFill>
                <a:cs typeface="Times New Roman" pitchFamily="18"/>
              </a:rPr>
              <a:t>Adverbe : </a:t>
            </a:r>
            <a:r>
              <a:rPr lang="fr-FR" dirty="0" smtClean="0">
                <a:solidFill>
                  <a:schemeClr val="tx1"/>
                </a:solidFill>
                <a:cs typeface="Times New Roman" pitchFamily="18"/>
              </a:rPr>
              <a:t>Il joue </a:t>
            </a:r>
            <a:r>
              <a:rPr lang="fr-FR" u="sng" dirty="0" smtClean="0">
                <a:solidFill>
                  <a:schemeClr val="tx1"/>
                </a:solidFill>
                <a:cs typeface="Times New Roman" pitchFamily="18"/>
              </a:rPr>
              <a:t>gentiment.</a:t>
            </a:r>
          </a:p>
          <a:p>
            <a:pPr lvl="0" algn="ctr"/>
            <a:r>
              <a:rPr lang="fr-FR" sz="2800" u="sng" dirty="0" smtClean="0">
                <a:solidFill>
                  <a:schemeClr val="tx1"/>
                </a:solidFill>
                <a:cs typeface="Times New Roman" pitchFamily="18"/>
              </a:rPr>
              <a:t>Hier</a:t>
            </a:r>
            <a:r>
              <a:rPr lang="fr-FR" sz="2800" dirty="0" smtClean="0">
                <a:solidFill>
                  <a:schemeClr val="tx1"/>
                </a:solidFill>
                <a:cs typeface="Times New Roman" pitchFamily="18"/>
              </a:rPr>
              <a:t>, il a fait ses devoirs.</a:t>
            </a:r>
            <a:endParaRPr lang="fr-FR" sz="2800" dirty="0">
              <a:solidFill>
                <a:schemeClr val="tx1"/>
              </a:solidFill>
              <a:cs typeface="Times New Roman" pitchFamily="18"/>
            </a:endParaRPr>
          </a:p>
          <a:p>
            <a:pPr lvl="0" algn="ctr"/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279944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83320"/>
            <a:ext cx="9071640" cy="1298160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/>
              <a:t>Vérification de la compréhension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3435229"/>
            <a:ext cx="9071640" cy="1656864"/>
          </a:xfrm>
          <a:solidFill>
            <a:srgbClr val="83CAFF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 dirty="0" smtClean="0"/>
              <a:t>Cite 5 sortes </a:t>
            </a:r>
            <a:r>
              <a:rPr lang="fr-FR" dirty="0"/>
              <a:t>de compléments </a:t>
            </a:r>
            <a:r>
              <a:rPr lang="fr-FR" dirty="0" smtClean="0"/>
              <a:t>circonstanciels</a:t>
            </a:r>
            <a:r>
              <a:rPr lang="fr-FR" dirty="0"/>
              <a:t> </a:t>
            </a:r>
            <a:r>
              <a:rPr lang="fr-FR" dirty="0" smtClean="0"/>
              <a:t>?</a:t>
            </a:r>
          </a:p>
          <a:p>
            <a:pPr lvl="0" algn="ctr"/>
            <a:r>
              <a:rPr lang="fr-FR" dirty="0" smtClean="0"/>
              <a:t>Quelles peuvent être les classes grammaticales des CC?</a:t>
            </a:r>
            <a:endParaRPr lang="fr-FR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37116"/>
            <a:ext cx="9071640" cy="1390568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 dirty="0"/>
              <a:t>Le complément </a:t>
            </a:r>
            <a:r>
              <a:rPr lang="fr-FR" dirty="0" smtClean="0"/>
              <a:t>circonstanciel de lieu </a:t>
            </a:r>
            <a:r>
              <a:rPr lang="fr-FR" dirty="0"/>
              <a:t>- </a:t>
            </a:r>
            <a:r>
              <a:rPr lang="fr-FR" dirty="0" smtClean="0"/>
              <a:t>CCL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503999" y="1775446"/>
            <a:ext cx="9071640" cy="2585323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rtl="0" hangingPunct="0">
              <a:buNone/>
              <a:tabLst/>
              <a:defRPr sz="3200" kern="1200">
                <a:latin typeface="Arial" pitchFamily="18"/>
                <a:ea typeface="Microsoft YaHei" pitchFamily="2"/>
                <a:cs typeface="Times New Roman" pitchFamily="18"/>
              </a:defRPr>
            </a:pP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Il permet de préciser </a:t>
            </a:r>
            <a:r>
              <a:rPr lang="fr-FR" sz="28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le lieu </a:t>
            </a: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dans lequel se déroule l’action.</a:t>
            </a:r>
            <a:endParaRPr lang="fr-FR" sz="2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Times New Roman" pitchFamily="18"/>
            </a:endParaRPr>
          </a:p>
          <a:p>
            <a:pPr marL="0" marR="0" lvl="0" indent="0" algn="ctr" rtl="0" hangingPunct="0">
              <a:buNone/>
              <a:tabLst/>
              <a:defRPr sz="3200" kern="1200">
                <a:latin typeface="Arial" pitchFamily="18"/>
                <a:ea typeface="Microsoft YaHei" pitchFamily="2"/>
                <a:cs typeface="Times New Roman" pitchFamily="18"/>
              </a:defRPr>
            </a:pPr>
            <a:endParaRPr lang="fr-FR" sz="2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Times New Roman" pitchFamily="18"/>
            </a:endParaRPr>
          </a:p>
          <a:p>
            <a:pPr marL="0" marR="0" lvl="0" indent="0" algn="ctr" rtl="0" hangingPunct="0">
              <a:buNone/>
              <a:tabLst/>
              <a:defRPr sz="3200" kern="1200">
                <a:latin typeface="Arial" pitchFamily="18"/>
                <a:ea typeface="Microsoft YaHei" pitchFamily="2"/>
                <a:cs typeface="Times New Roman" pitchFamily="18"/>
              </a:defRPr>
            </a:pP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Pour le trouver on peut poser la </a:t>
            </a:r>
            <a:r>
              <a:rPr lang="fr-FR" sz="28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questio</a:t>
            </a:r>
            <a:r>
              <a:rPr lang="fr-FR" sz="2800" dirty="0"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n</a:t>
            </a:r>
            <a:r>
              <a:rPr lang="fr-FR" sz="28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 « où? » </a:t>
            </a: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apr</a:t>
            </a:r>
            <a:r>
              <a:rPr lang="fr-FR" sz="2800" dirty="0" smtClean="0">
                <a:latin typeface="Arial" pitchFamily="18"/>
                <a:ea typeface="Microsoft YaHei" pitchFamily="2"/>
                <a:cs typeface="Times New Roman" pitchFamily="18"/>
              </a:rPr>
              <a:t>ès le sujet et le verbe et on peut également le </a:t>
            </a:r>
            <a:r>
              <a:rPr lang="fr-FR" sz="2800" dirty="0" smtClean="0"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déplacer ou le supprimer.</a:t>
            </a:r>
            <a:endParaRPr lang="fr-FR" sz="2800" b="0" i="0" u="none" strike="noStrike" kern="1200" dirty="0">
              <a:ln>
                <a:noFill/>
              </a:ln>
              <a:solidFill>
                <a:srgbClr val="FF0000"/>
              </a:solidFill>
              <a:latin typeface="Arial" pitchFamily="18"/>
              <a:ea typeface="Microsoft YaHei" pitchFamily="2"/>
              <a:cs typeface="Times New Roman" pitchFamily="18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28407" y="4680714"/>
            <a:ext cx="4426189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Jules joue dans sa chambre.</a:t>
            </a:r>
            <a:endParaRPr lang="fr-FR" sz="26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Connecteur droit 4"/>
          <p:cNvSpPr/>
          <p:nvPr/>
        </p:nvSpPr>
        <p:spPr>
          <a:xfrm>
            <a:off x="1575381" y="5154968"/>
            <a:ext cx="65661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564108" y="5182345"/>
            <a:ext cx="792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verbe</a:t>
            </a:r>
          </a:p>
        </p:txBody>
      </p:sp>
      <p:sp>
        <p:nvSpPr>
          <p:cNvPr id="7" name="Connecteur droit 6"/>
          <p:cNvSpPr/>
          <p:nvPr/>
        </p:nvSpPr>
        <p:spPr>
          <a:xfrm>
            <a:off x="791999" y="5154968"/>
            <a:ext cx="61200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3381" y="5187574"/>
            <a:ext cx="792000" cy="36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sujet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234636" y="4680714"/>
            <a:ext cx="4082441" cy="3563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Jules joue « où »?</a:t>
            </a: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 : </a:t>
            </a: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dans sa chambre.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Connecteur droit 9"/>
          <p:cNvSpPr/>
          <p:nvPr/>
        </p:nvSpPr>
        <p:spPr>
          <a:xfrm>
            <a:off x="2356107" y="5154968"/>
            <a:ext cx="2530685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136835" y="5193324"/>
            <a:ext cx="643551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CCL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28407" y="5685612"/>
            <a:ext cx="1775784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Jules joue.</a:t>
            </a:r>
            <a:endParaRPr lang="fr-FR" sz="26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7246" y="6141940"/>
            <a:ext cx="4574179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Dans sa chambre, Jules joue.</a:t>
            </a:r>
            <a:endParaRPr lang="fr-FR" sz="26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28407" y="6773207"/>
            <a:ext cx="3902713" cy="3563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On peut le supprimer ou le déplacer.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028537" y="5580430"/>
            <a:ext cx="3547102" cy="79863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« </a:t>
            </a:r>
            <a:r>
              <a:rPr lang="fr-FR" sz="24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dans sa chambre » est un CCL</a:t>
            </a: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/>
      <p:bldP spid="9" grpId="0" animBg="1"/>
      <p:bldP spid="10" grpId="0" animBg="1"/>
      <p:bldP spid="11" grpId="0"/>
      <p:bldP spid="14" grpId="0"/>
      <p:bldP spid="15" grpId="0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83320"/>
            <a:ext cx="9071640" cy="1298160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/>
              <a:t>Vérification de la compréhension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2763248"/>
            <a:ext cx="9071640" cy="3000821"/>
          </a:xfrm>
          <a:solidFill>
            <a:srgbClr val="83CAFF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 dirty="0"/>
              <a:t>Quelles questions doit on poser pour trouver un </a:t>
            </a:r>
            <a:r>
              <a:rPr lang="fr-FR" dirty="0" smtClean="0"/>
              <a:t>CCL?</a:t>
            </a:r>
            <a:endParaRPr lang="fr-FR" dirty="0"/>
          </a:p>
          <a:p>
            <a:pPr lvl="0" algn="ctr"/>
            <a:r>
              <a:rPr lang="fr-FR" u="sng" dirty="0"/>
              <a:t>Trouve les </a:t>
            </a:r>
            <a:r>
              <a:rPr lang="fr-FR" u="sng" dirty="0" smtClean="0"/>
              <a:t>CCL dans les phrases suivantes:</a:t>
            </a:r>
            <a:endParaRPr lang="fr-FR" u="sng" dirty="0"/>
          </a:p>
          <a:p>
            <a:pPr lvl="0" algn="ctr"/>
            <a:r>
              <a:rPr lang="fr-FR" dirty="0" smtClean="0"/>
              <a:t>Dans le grenier, il a trouvé une vieille malle.</a:t>
            </a:r>
            <a:endParaRPr lang="fr-FR" dirty="0"/>
          </a:p>
          <a:p>
            <a:pPr lvl="0" algn="ctr"/>
            <a:r>
              <a:rPr lang="fr-FR" dirty="0" smtClean="0"/>
              <a:t>Il est venu ici.</a:t>
            </a:r>
            <a:endParaRPr lang="fr-FR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37116"/>
            <a:ext cx="9071640" cy="1390568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 dirty="0"/>
              <a:t>Le complément </a:t>
            </a:r>
            <a:r>
              <a:rPr lang="fr-FR" dirty="0" smtClean="0"/>
              <a:t>circonstanciel de temps- CCT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503999" y="1775446"/>
            <a:ext cx="9071640" cy="2585323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rtl="0" hangingPunct="0">
              <a:buNone/>
              <a:tabLst/>
              <a:defRPr sz="3200" kern="1200">
                <a:latin typeface="Arial" pitchFamily="18"/>
                <a:ea typeface="Microsoft YaHei" pitchFamily="2"/>
                <a:cs typeface="Times New Roman" pitchFamily="18"/>
              </a:defRPr>
            </a:pP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Il permet de préciser </a:t>
            </a:r>
            <a:r>
              <a:rPr lang="fr-FR" sz="28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le temps </a:t>
            </a: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dans lequel se déroule l’action.</a:t>
            </a:r>
            <a:endParaRPr lang="fr-FR" sz="2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Times New Roman" pitchFamily="18"/>
            </a:endParaRPr>
          </a:p>
          <a:p>
            <a:pPr marL="0" marR="0" lvl="0" indent="0" algn="ctr" rtl="0" hangingPunct="0">
              <a:buNone/>
              <a:tabLst/>
              <a:defRPr sz="3200" kern="1200">
                <a:latin typeface="Arial" pitchFamily="18"/>
                <a:ea typeface="Microsoft YaHei" pitchFamily="2"/>
                <a:cs typeface="Times New Roman" pitchFamily="18"/>
              </a:defRPr>
            </a:pPr>
            <a:endParaRPr lang="fr-FR" sz="2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Times New Roman" pitchFamily="18"/>
            </a:endParaRPr>
          </a:p>
          <a:p>
            <a:pPr marL="0" marR="0" lvl="0" indent="0" algn="ctr" rtl="0" hangingPunct="0">
              <a:buNone/>
              <a:tabLst/>
              <a:defRPr sz="3200" kern="1200">
                <a:latin typeface="Arial" pitchFamily="18"/>
                <a:ea typeface="Microsoft YaHei" pitchFamily="2"/>
                <a:cs typeface="Times New Roman" pitchFamily="18"/>
              </a:defRPr>
            </a:pP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Pour le trouver on peut poser la </a:t>
            </a:r>
            <a:r>
              <a:rPr lang="fr-FR" sz="28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questio</a:t>
            </a:r>
            <a:r>
              <a:rPr lang="fr-FR" sz="2800" dirty="0"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n</a:t>
            </a:r>
            <a:r>
              <a:rPr lang="fr-FR" sz="28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 « quand? » </a:t>
            </a: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apr</a:t>
            </a:r>
            <a:r>
              <a:rPr lang="fr-FR" sz="2800" dirty="0" smtClean="0">
                <a:latin typeface="Arial" pitchFamily="18"/>
                <a:ea typeface="Microsoft YaHei" pitchFamily="2"/>
                <a:cs typeface="Times New Roman" pitchFamily="18"/>
              </a:rPr>
              <a:t>ès le sujet et le verbe et on peut également le </a:t>
            </a:r>
            <a:r>
              <a:rPr lang="fr-FR" sz="2800" dirty="0" smtClean="0"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déplacer ou le supprimer.</a:t>
            </a:r>
            <a:endParaRPr lang="fr-FR" sz="2800" b="0" i="0" u="none" strike="noStrike" kern="1200" dirty="0">
              <a:ln>
                <a:noFill/>
              </a:ln>
              <a:solidFill>
                <a:srgbClr val="FF0000"/>
              </a:solidFill>
              <a:latin typeface="Arial" pitchFamily="18"/>
              <a:ea typeface="Microsoft YaHei" pitchFamily="2"/>
              <a:cs typeface="Times New Roman" pitchFamily="18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28407" y="4680714"/>
            <a:ext cx="4092252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Jules joue tous les matins.</a:t>
            </a:r>
            <a:endParaRPr lang="fr-FR" sz="26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Connecteur droit 4"/>
          <p:cNvSpPr/>
          <p:nvPr/>
        </p:nvSpPr>
        <p:spPr>
          <a:xfrm>
            <a:off x="1575381" y="5154968"/>
            <a:ext cx="65661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564108" y="5182345"/>
            <a:ext cx="792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verbe</a:t>
            </a:r>
          </a:p>
        </p:txBody>
      </p:sp>
      <p:sp>
        <p:nvSpPr>
          <p:cNvPr id="7" name="Connecteur droit 6"/>
          <p:cNvSpPr/>
          <p:nvPr/>
        </p:nvSpPr>
        <p:spPr>
          <a:xfrm>
            <a:off x="791999" y="5154968"/>
            <a:ext cx="61200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3381" y="5187574"/>
            <a:ext cx="792000" cy="36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sujet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234636" y="4680714"/>
            <a:ext cx="4236394" cy="3563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Jules joue « quand »?</a:t>
            </a: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 : </a:t>
            </a: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tous les matins.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Connecteur droit 9"/>
          <p:cNvSpPr/>
          <p:nvPr/>
        </p:nvSpPr>
        <p:spPr>
          <a:xfrm>
            <a:off x="2356107" y="5154968"/>
            <a:ext cx="2530685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136835" y="5193324"/>
            <a:ext cx="656183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CCT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28407" y="5685612"/>
            <a:ext cx="1775784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Jules joue.</a:t>
            </a:r>
            <a:endParaRPr lang="fr-FR" sz="26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7246" y="6141940"/>
            <a:ext cx="4258964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Tous les matins, Jules joue.</a:t>
            </a:r>
            <a:endParaRPr lang="fr-FR" sz="26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28407" y="6773207"/>
            <a:ext cx="3902713" cy="3563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On peut le supprimer ou le déplacer.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028537" y="5580430"/>
            <a:ext cx="3547102" cy="79863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« </a:t>
            </a:r>
            <a:r>
              <a:rPr lang="fr-FR" sz="24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tous les matins » est un CCT</a:t>
            </a: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750329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/>
      <p:bldP spid="9" grpId="0" animBg="1"/>
      <p:bldP spid="10" grpId="0" animBg="1"/>
      <p:bldP spid="11" grpId="0"/>
      <p:bldP spid="14" grpId="0"/>
      <p:bldP spid="15" grpId="0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83320"/>
            <a:ext cx="9071640" cy="1298160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/>
              <a:t>Vérification de la compréhension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2763248"/>
            <a:ext cx="9071640" cy="3000821"/>
          </a:xfrm>
          <a:solidFill>
            <a:srgbClr val="83CAFF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 dirty="0"/>
              <a:t>Quelles questions doit on poser pour trouver un </a:t>
            </a:r>
            <a:r>
              <a:rPr lang="fr-FR" dirty="0" smtClean="0"/>
              <a:t>CCT?</a:t>
            </a:r>
            <a:endParaRPr lang="fr-FR" dirty="0"/>
          </a:p>
          <a:p>
            <a:pPr lvl="0" algn="ctr"/>
            <a:r>
              <a:rPr lang="fr-FR" u="sng" dirty="0"/>
              <a:t>Trouve les </a:t>
            </a:r>
            <a:r>
              <a:rPr lang="fr-FR" u="sng" dirty="0" smtClean="0"/>
              <a:t>CCT dans les phrases suivantes:</a:t>
            </a:r>
            <a:endParaRPr lang="fr-FR" u="sng" dirty="0"/>
          </a:p>
          <a:p>
            <a:pPr lvl="0" algn="ctr"/>
            <a:r>
              <a:rPr lang="fr-FR" dirty="0" smtClean="0"/>
              <a:t>Hier, il a trouvé une vieille malle.</a:t>
            </a:r>
            <a:endParaRPr lang="fr-FR" dirty="0"/>
          </a:p>
          <a:p>
            <a:pPr lvl="0" algn="ctr"/>
            <a:r>
              <a:rPr lang="fr-FR" dirty="0" smtClean="0"/>
              <a:t>Il est venu après avoir fait ses devoirs.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88831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37116"/>
            <a:ext cx="9071640" cy="1390568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 dirty="0"/>
              <a:t>Le complément </a:t>
            </a:r>
            <a:r>
              <a:rPr lang="fr-FR" dirty="0" smtClean="0"/>
              <a:t>circonstanciel de manière- CCM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503999" y="1775446"/>
            <a:ext cx="9071640" cy="2585323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rtl="0" hangingPunct="0">
              <a:buNone/>
              <a:tabLst/>
              <a:defRPr sz="3200" kern="1200">
                <a:latin typeface="Arial" pitchFamily="18"/>
                <a:ea typeface="Microsoft YaHei" pitchFamily="2"/>
                <a:cs typeface="Times New Roman" pitchFamily="18"/>
              </a:defRPr>
            </a:pP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Il permet de préciser </a:t>
            </a:r>
            <a:r>
              <a:rPr lang="fr-FR" sz="28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la manière </a:t>
            </a: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dans lequel se déroule l’action.</a:t>
            </a:r>
            <a:endParaRPr lang="fr-FR" sz="2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Times New Roman" pitchFamily="18"/>
            </a:endParaRPr>
          </a:p>
          <a:p>
            <a:pPr marL="0" marR="0" lvl="0" indent="0" algn="ctr" rtl="0" hangingPunct="0">
              <a:buNone/>
              <a:tabLst/>
              <a:defRPr sz="3200" kern="1200">
                <a:latin typeface="Arial" pitchFamily="18"/>
                <a:ea typeface="Microsoft YaHei" pitchFamily="2"/>
                <a:cs typeface="Times New Roman" pitchFamily="18"/>
              </a:defRPr>
            </a:pPr>
            <a:endParaRPr lang="fr-FR" sz="2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Times New Roman" pitchFamily="18"/>
            </a:endParaRPr>
          </a:p>
          <a:p>
            <a:pPr marL="0" marR="0" lvl="0" indent="0" algn="ctr" rtl="0" hangingPunct="0">
              <a:buNone/>
              <a:tabLst/>
              <a:defRPr sz="3200" kern="1200">
                <a:latin typeface="Arial" pitchFamily="18"/>
                <a:ea typeface="Microsoft YaHei" pitchFamily="2"/>
                <a:cs typeface="Times New Roman" pitchFamily="18"/>
              </a:defRPr>
            </a:pP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Pour le trouver on peut poser la </a:t>
            </a:r>
            <a:r>
              <a:rPr lang="fr-FR" sz="28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questio</a:t>
            </a:r>
            <a:r>
              <a:rPr lang="fr-FR" sz="2800" dirty="0"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n</a:t>
            </a:r>
            <a:r>
              <a:rPr lang="fr-FR" sz="28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 « comment? » </a:t>
            </a:r>
            <a:r>
              <a:rPr lang="fr-FR" sz="2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apr</a:t>
            </a:r>
            <a:r>
              <a:rPr lang="fr-FR" sz="2800" dirty="0" smtClean="0">
                <a:latin typeface="Arial" pitchFamily="18"/>
                <a:ea typeface="Microsoft YaHei" pitchFamily="2"/>
                <a:cs typeface="Times New Roman" pitchFamily="18"/>
              </a:rPr>
              <a:t>ès le sujet et le verbe et on peut également le </a:t>
            </a:r>
            <a:r>
              <a:rPr lang="fr-FR" sz="2800" dirty="0" smtClean="0"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déplacer ou le supprimer.</a:t>
            </a:r>
            <a:endParaRPr lang="fr-FR" sz="2800" b="0" i="0" u="none" strike="noStrike" kern="1200" dirty="0">
              <a:ln>
                <a:noFill/>
              </a:ln>
              <a:solidFill>
                <a:srgbClr val="FF0000"/>
              </a:solidFill>
              <a:latin typeface="Arial" pitchFamily="18"/>
              <a:ea typeface="Microsoft YaHei" pitchFamily="2"/>
              <a:cs typeface="Times New Roman" pitchFamily="18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28407" y="4680714"/>
            <a:ext cx="3499141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Jules joue calmement.</a:t>
            </a:r>
            <a:endParaRPr lang="fr-FR" sz="26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Connecteur droit 4"/>
          <p:cNvSpPr/>
          <p:nvPr/>
        </p:nvSpPr>
        <p:spPr>
          <a:xfrm>
            <a:off x="1575381" y="5154968"/>
            <a:ext cx="65661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564108" y="5182345"/>
            <a:ext cx="792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verbe</a:t>
            </a:r>
          </a:p>
        </p:txBody>
      </p:sp>
      <p:sp>
        <p:nvSpPr>
          <p:cNvPr id="7" name="Connecteur droit 6"/>
          <p:cNvSpPr/>
          <p:nvPr/>
        </p:nvSpPr>
        <p:spPr>
          <a:xfrm>
            <a:off x="791999" y="5154968"/>
            <a:ext cx="61200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3381" y="5187574"/>
            <a:ext cx="792000" cy="36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sujet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234636" y="4680714"/>
            <a:ext cx="4069104" cy="3563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Jules joue « comment»?</a:t>
            </a: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 : </a:t>
            </a: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calmement.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Connecteur droit 9"/>
          <p:cNvSpPr/>
          <p:nvPr/>
        </p:nvSpPr>
        <p:spPr>
          <a:xfrm>
            <a:off x="2356107" y="5154968"/>
            <a:ext cx="193503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136835" y="5193324"/>
            <a:ext cx="707479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CCM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28407" y="5685612"/>
            <a:ext cx="1775784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Jules joue.</a:t>
            </a:r>
            <a:endParaRPr lang="fr-FR" sz="26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07246" y="6141940"/>
            <a:ext cx="3665853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26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Calmement, Jules joue.</a:t>
            </a:r>
            <a:endParaRPr lang="fr-FR" sz="26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28407" y="6773207"/>
            <a:ext cx="3902713" cy="3563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On peut le supprimer ou le déplacer.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028537" y="5580430"/>
            <a:ext cx="3547102" cy="79863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« </a:t>
            </a:r>
            <a:r>
              <a:rPr lang="fr-FR" sz="24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calmement » est un CCM.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023862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/>
      <p:bldP spid="9" grpId="0" animBg="1"/>
      <p:bldP spid="10" grpId="0" animBg="1"/>
      <p:bldP spid="11" grpId="0"/>
      <p:bldP spid="14" grpId="0"/>
      <p:bldP spid="15" grpId="0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503999" y="283320"/>
            <a:ext cx="9071640" cy="1298160"/>
          </a:xfrm>
          <a:blipFill>
            <a:blip r:embed="rId3"/>
            <a:stretch>
              <a:fillRect/>
            </a:stretch>
          </a:blipFill>
          <a:ln w="36000">
            <a:solidFill>
              <a:srgbClr val="333333"/>
            </a:solidFill>
            <a:prstDash val="solid"/>
          </a:ln>
        </p:spPr>
        <p:txBody>
          <a:bodyPr lIns="18000" tIns="18000" rIns="18000" bIns="18000">
            <a:spAutoFit/>
          </a:bodyPr>
          <a:lstStyle/>
          <a:p>
            <a:pPr lvl="0"/>
            <a:r>
              <a:rPr lang="fr-FR"/>
              <a:t>Vérification de la compréhension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2763248"/>
            <a:ext cx="9071640" cy="3000821"/>
          </a:xfrm>
          <a:solidFill>
            <a:srgbClr val="83CAFF"/>
          </a:solidFill>
        </p:spPr>
        <p:txBody>
          <a:bodyPr anchor="ctr">
            <a:spAutoFit/>
          </a:bodyPr>
          <a:lstStyle/>
          <a:p>
            <a:pPr lvl="0" algn="ctr"/>
            <a:r>
              <a:rPr lang="fr-FR" dirty="0"/>
              <a:t>Quelles questions doit on poser pour trouver un </a:t>
            </a:r>
            <a:r>
              <a:rPr lang="fr-FR" dirty="0" smtClean="0"/>
              <a:t>CCM?</a:t>
            </a:r>
            <a:endParaRPr lang="fr-FR" dirty="0"/>
          </a:p>
          <a:p>
            <a:pPr lvl="0" algn="ctr"/>
            <a:r>
              <a:rPr lang="fr-FR" u="sng" dirty="0"/>
              <a:t>Trouve les </a:t>
            </a:r>
            <a:r>
              <a:rPr lang="fr-FR" u="sng" dirty="0" smtClean="0"/>
              <a:t>CCM dans les phrases suivantes:</a:t>
            </a:r>
            <a:endParaRPr lang="fr-FR" u="sng" dirty="0"/>
          </a:p>
          <a:p>
            <a:pPr lvl="0" algn="ctr"/>
            <a:r>
              <a:rPr lang="fr-FR" dirty="0" smtClean="0"/>
              <a:t>Hier, il a trouvé une vieille malle en fouillant.</a:t>
            </a:r>
            <a:endParaRPr lang="fr-FR" dirty="0"/>
          </a:p>
          <a:p>
            <a:pPr lvl="0" algn="ctr"/>
            <a:r>
              <a:rPr lang="fr-FR" dirty="0" smtClean="0"/>
              <a:t>Il est venu à pied.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57298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73" y="704538"/>
            <a:ext cx="8939075" cy="5936105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541</Words>
  <Application>Microsoft Office PowerPoint</Application>
  <PresentationFormat>Grand écran</PresentationFormat>
  <Paragraphs>108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Arial Unicode MS</vt:lpstr>
      <vt:lpstr>Microsoft YaHei</vt:lpstr>
      <vt:lpstr>Arial</vt:lpstr>
      <vt:lpstr>Calibri</vt:lpstr>
      <vt:lpstr>Mangal</vt:lpstr>
      <vt:lpstr>Tahoma</vt:lpstr>
      <vt:lpstr>Times New Roman</vt:lpstr>
      <vt:lpstr>Standard</vt:lpstr>
      <vt:lpstr>Objectif de la séance</vt:lpstr>
      <vt:lpstr>Vérification de la compréhension</vt:lpstr>
      <vt:lpstr>Activation des connaissances</vt:lpstr>
      <vt:lpstr>Qu'est ce qu’un complément circonstanciel</vt:lpstr>
      <vt:lpstr>Vérification de la compréhension</vt:lpstr>
      <vt:lpstr>Les compléments circonstanciels</vt:lpstr>
      <vt:lpstr>Les compléments circonstanciels</vt:lpstr>
      <vt:lpstr>Vérification de la compréhension</vt:lpstr>
      <vt:lpstr>Le complément circonstanciel de lieu - CCL</vt:lpstr>
      <vt:lpstr>Vérification de la compréhension</vt:lpstr>
      <vt:lpstr>Le complément circonstanciel de temps- CCT</vt:lpstr>
      <vt:lpstr>Vérification de la compréhension</vt:lpstr>
      <vt:lpstr>Le complément circonstanciel de manière- CCM</vt:lpstr>
      <vt:lpstr>Vérification de la compréhension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Objectif de la séance</dc:title>
  <dc:creator>Monhard mallory</dc:creator>
  <cp:lastModifiedBy>Monhard mallory</cp:lastModifiedBy>
  <cp:revision>7</cp:revision>
  <dcterms:created xsi:type="dcterms:W3CDTF">2014-02-28T06:23:07Z</dcterms:created>
  <dcterms:modified xsi:type="dcterms:W3CDTF">2015-04-26T07:06:30Z</dcterms:modified>
</cp:coreProperties>
</file>