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730E"/>
    <a:srgbClr val="22438D"/>
    <a:srgbClr val="F8D261"/>
    <a:srgbClr val="23ACC2"/>
    <a:srgbClr val="E7285E"/>
    <a:srgbClr val="007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65"/>
  </p:normalViewPr>
  <p:slideViewPr>
    <p:cSldViewPr snapToGrid="0">
      <p:cViewPr varScale="1">
        <p:scale>
          <a:sx n="90" d="100"/>
          <a:sy n="90" d="100"/>
        </p:scale>
        <p:origin x="232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6D8CADF-E0EC-2E3C-1421-2242C4789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A783AF-7F12-7D3D-0DB7-B0B6994B75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AD379-7CC8-CE40-B8A8-7628F4B1B48F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3A4228-BA28-6A42-3865-4CC41B4BA7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56AA2E-647F-D657-DE74-BA34AFC3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94A7F-E4A4-CE4E-99EA-48902D98C8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449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02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229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18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0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280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8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1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2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2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66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85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E72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02EED266-7AE8-0488-A79E-00617531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5390564" y="-23492"/>
            <a:ext cx="6858000" cy="6858000"/>
          </a:xfrm>
          <a:prstGeom prst="rect">
            <a:avLst/>
          </a:prstGeom>
        </p:spPr>
      </p:pic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D48ACE33-00CD-64E1-3743-C558ED36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62" y="353890"/>
            <a:ext cx="4647387" cy="239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F5B380B-A3E5-2231-CD3D-F165D565C2B9}"/>
              </a:ext>
            </a:extLst>
          </p:cNvPr>
          <p:cNvSpPr txBox="1"/>
          <p:nvPr/>
        </p:nvSpPr>
        <p:spPr>
          <a:xfrm>
            <a:off x="343756" y="5496361"/>
            <a:ext cx="4703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lecture autonome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15EAAA-A626-815D-09D1-A8980EDD3295}"/>
              </a:ext>
            </a:extLst>
          </p:cNvPr>
          <p:cNvSpPr txBox="1"/>
          <p:nvPr/>
        </p:nvSpPr>
        <p:spPr>
          <a:xfrm>
            <a:off x="7556908" y="6512160"/>
            <a:ext cx="31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www.laclassedemallory.net</a:t>
            </a:r>
          </a:p>
        </p:txBody>
      </p:sp>
    </p:spTree>
    <p:extLst>
      <p:ext uri="{BB962C8B-B14F-4D97-AF65-F5344CB8AC3E}">
        <p14:creationId xmlns:p14="http://schemas.microsoft.com/office/powerpoint/2010/main" val="47120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Objectifs de la séance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33919" y="551330"/>
            <a:ext cx="899608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Aujourd’hui, nous allons voir comment</a:t>
            </a:r>
            <a:r>
              <a:rPr lang="fr-FR" sz="3600" dirty="0">
                <a:solidFill>
                  <a:schemeClr val="accent6">
                    <a:lumMod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lire de façon autonome</a:t>
            </a:r>
            <a:r>
              <a:rPr lang="fr-FR" sz="3600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 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pendant l’atelier de lecture. </a:t>
            </a:r>
          </a:p>
          <a:p>
            <a:endParaRPr lang="fr-FR" sz="3600" dirty="0">
              <a:latin typeface="Helvetica Neue Light" panose="02000403000000020004" pitchFamily="2" charset="0"/>
              <a:ea typeface="Helvetica Neue Light" panose="02000403000000020004" pitchFamily="2" charset="0"/>
              <a:cs typeface="Dreaming Outloud Pro" panose="03050502040302030504" pitchFamily="66" charset="77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Pour que ce temps de lecture soit agréable et profitable à tous, il faut que chacun connaisse les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comportements à adopter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durant l’atelier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.</a:t>
            </a: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9197788" y="4064477"/>
            <a:ext cx="3124200" cy="279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8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lecture autonome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87706" y="371158"/>
            <a:ext cx="878092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Dans le dictionnaire, le mot autonome signifie ceci : 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Se dit de quelqu'un qui a une certaine indépendance, qui est capable d'agir sans avoir recours à autrui.</a:t>
            </a: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48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lecture autonome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716306" y="107574"/>
            <a:ext cx="88885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Durant l’atelier de lecture, être autonome qu’est-ce-que cela va signifier selon vous  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399972" y="5112179"/>
            <a:ext cx="1952479" cy="1745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126C00C-D9B5-F702-5CE3-5EB6A036C7B2}"/>
              </a:ext>
            </a:extLst>
          </p:cNvPr>
          <p:cNvSpPr txBox="1"/>
          <p:nvPr/>
        </p:nvSpPr>
        <p:spPr>
          <a:xfrm>
            <a:off x="2716306" y="1502688"/>
            <a:ext cx="888850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Durant l’atelier de lecture être autonome signifie :</a:t>
            </a:r>
          </a:p>
          <a:p>
            <a:pPr marL="571500" indent="-571500">
              <a:buFontTx/>
              <a:buChar char="-"/>
            </a:pP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Lire pendant toute la durée du moment de lecture</a:t>
            </a:r>
          </a:p>
          <a:p>
            <a:pPr marL="571500" indent="-571500">
              <a:buFontTx/>
              <a:buChar char="-"/>
            </a:pP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Rester à sa place</a:t>
            </a:r>
          </a:p>
          <a:p>
            <a:pPr marL="571500" indent="-571500">
              <a:buFontTx/>
              <a:buChar char="-"/>
            </a:pP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Être correct envers les autres : se taire, lire silencieusement.</a:t>
            </a: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r>
              <a:rPr lang="fr-FR" dirty="0" err="1"/>
              <a:t>ête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988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guidée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87706" y="371158"/>
            <a:ext cx="878092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Deux élèves volontaires vont nous faire voir comment se comporter durant le temps de lecture autonome.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2B0ED1-AB23-8041-EED4-47D46A7D9579}"/>
              </a:ext>
            </a:extLst>
          </p:cNvPr>
          <p:cNvSpPr txBox="1"/>
          <p:nvPr/>
        </p:nvSpPr>
        <p:spPr>
          <a:xfrm>
            <a:off x="2433917" y="2471283"/>
            <a:ext cx="8888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Qu’ont-ils fait ? En quoi est-ce le bon comportement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99F675-3154-58C2-5A0A-FC12BC0CC921}"/>
              </a:ext>
            </a:extLst>
          </p:cNvPr>
          <p:cNvSpPr txBox="1"/>
          <p:nvPr/>
        </p:nvSpPr>
        <p:spPr>
          <a:xfrm>
            <a:off x="2487706" y="3709419"/>
            <a:ext cx="8969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Ils ont lu sans se déplacer.</a:t>
            </a:r>
          </a:p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Ils n’ont pas fait de bruit.</a:t>
            </a:r>
          </a:p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Ils sont restés concentrer sur leur lecture.</a:t>
            </a:r>
          </a:p>
        </p:txBody>
      </p:sp>
    </p:spTree>
    <p:extLst>
      <p:ext uri="{BB962C8B-B14F-4D97-AF65-F5344CB8AC3E}">
        <p14:creationId xmlns:p14="http://schemas.microsoft.com/office/powerpoint/2010/main" val="7525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guidée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272553" y="518572"/>
            <a:ext cx="87809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 mon tour, je vais faire une démonstration.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2B0ED1-AB23-8041-EED4-47D46A7D9579}"/>
              </a:ext>
            </a:extLst>
          </p:cNvPr>
          <p:cNvSpPr txBox="1"/>
          <p:nvPr/>
        </p:nvSpPr>
        <p:spPr>
          <a:xfrm>
            <a:off x="2348751" y="1811233"/>
            <a:ext cx="8888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Qu’ai-je fait? En quoi ce n’était pas du tout le bon comportement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99F675-3154-58C2-5A0A-FC12BC0CC921}"/>
              </a:ext>
            </a:extLst>
          </p:cNvPr>
          <p:cNvSpPr txBox="1"/>
          <p:nvPr/>
        </p:nvSpPr>
        <p:spPr>
          <a:xfrm>
            <a:off x="2474259" y="3365504"/>
            <a:ext cx="896918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Je me suis déplacé.</a:t>
            </a:r>
          </a:p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Je ne lisais pas.</a:t>
            </a:r>
          </a:p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Je faisais du bruit.</a:t>
            </a:r>
          </a:p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Je dérangeais les autres.</a:t>
            </a:r>
          </a:p>
        </p:txBody>
      </p:sp>
    </p:spTree>
    <p:extLst>
      <p:ext uri="{BB962C8B-B14F-4D97-AF65-F5344CB8AC3E}">
        <p14:creationId xmlns:p14="http://schemas.microsoft.com/office/powerpoint/2010/main" val="28707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guidée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87706" y="371158"/>
            <a:ext cx="87809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Pour terminer deux nouveaux élèves volontaires vont nous faire voir comment se comporter durant le temps de lecture autonome.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99F675-3154-58C2-5A0A-FC12BC0CC921}"/>
              </a:ext>
            </a:extLst>
          </p:cNvPr>
          <p:cNvSpPr txBox="1"/>
          <p:nvPr/>
        </p:nvSpPr>
        <p:spPr>
          <a:xfrm>
            <a:off x="2487706" y="3048815"/>
            <a:ext cx="8969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Ils ont lu sans se déplacer.</a:t>
            </a:r>
          </a:p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Ils n’ont pas fait de bruit.</a:t>
            </a:r>
          </a:p>
          <a:p>
            <a:r>
              <a:rPr lang="fr-FR" sz="3200" dirty="0">
                <a:solidFill>
                  <a:srgbClr val="F8D26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Ils sont restés concentrer sur leur lecture.</a:t>
            </a:r>
          </a:p>
        </p:txBody>
      </p:sp>
    </p:spTree>
    <p:extLst>
      <p:ext uri="{BB962C8B-B14F-4D97-AF65-F5344CB8AC3E}">
        <p14:creationId xmlns:p14="http://schemas.microsoft.com/office/powerpoint/2010/main" val="280877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2438D"/>
          </a:solidFill>
          <a:ln>
            <a:solidFill>
              <a:srgbClr val="224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autonome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272553" y="518572"/>
            <a:ext cx="8780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 vous de pratiquer ! Installez-vous pour le temps de lecture et rappelez vous : 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2B0ED1-AB23-8041-EED4-47D46A7D9579}"/>
              </a:ext>
            </a:extLst>
          </p:cNvPr>
          <p:cNvSpPr txBox="1"/>
          <p:nvPr/>
        </p:nvSpPr>
        <p:spPr>
          <a:xfrm>
            <a:off x="2348751" y="1939835"/>
            <a:ext cx="88885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Il faut : </a:t>
            </a:r>
          </a:p>
          <a:p>
            <a:pPr marL="571500" indent="-571500">
              <a:buFontTx/>
              <a:buChar char="-"/>
            </a:pPr>
            <a:r>
              <a:rPr lang="fr-FR" sz="3600" b="1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Lire pendant toute la durée du moment de lecture</a:t>
            </a:r>
          </a:p>
          <a:p>
            <a:pPr marL="571500" indent="-571500">
              <a:buFontTx/>
              <a:buChar char="-"/>
            </a:pPr>
            <a:r>
              <a:rPr lang="fr-FR" sz="3600" b="1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Rester à sa place</a:t>
            </a:r>
          </a:p>
          <a:p>
            <a:pPr marL="571500" indent="-571500">
              <a:buFontTx/>
              <a:buChar char="-"/>
            </a:pPr>
            <a:r>
              <a:rPr lang="fr-FR" sz="3600" b="1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Être correct envers les autres : se taire, lire silencieusement.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03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B730E"/>
          </a:solidFill>
          <a:ln>
            <a:solidFill>
              <a:srgbClr val="FB73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Le bilan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272553" y="518572"/>
            <a:ext cx="878092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Avez-vous réussi 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Avez-vous trouvé cela difficile 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Est-ce-que ses règles ont rendu agréable le temps de lecture autonome ?</a:t>
            </a: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9994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RegularSeedLeftStep">
      <a:dk1>
        <a:srgbClr val="000000"/>
      </a:dk1>
      <a:lt1>
        <a:srgbClr val="FFFFFF"/>
      </a:lt1>
      <a:dk2>
        <a:srgbClr val="2E1B30"/>
      </a:dk2>
      <a:lt2>
        <a:srgbClr val="F0F3F2"/>
      </a:lt2>
      <a:accent1>
        <a:srgbClr val="E7295E"/>
      </a:accent1>
      <a:accent2>
        <a:srgbClr val="D5179B"/>
      </a:accent2>
      <a:accent3>
        <a:srgbClr val="D129E7"/>
      </a:accent3>
      <a:accent4>
        <a:srgbClr val="7117D5"/>
      </a:accent4>
      <a:accent5>
        <a:srgbClr val="372DE7"/>
      </a:accent5>
      <a:accent6>
        <a:srgbClr val="175CD5"/>
      </a:accent6>
      <a:hlink>
        <a:srgbClr val="349C7F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348</Words>
  <Application>Microsoft Macintosh PowerPoint</Application>
  <PresentationFormat>Grand écran</PresentationFormat>
  <Paragraphs>62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Calibri</vt:lpstr>
      <vt:lpstr>Calibri Light</vt:lpstr>
      <vt:lpstr>Cursive standard</vt:lpstr>
      <vt:lpstr>Dreaming Outloud Pro</vt:lpstr>
      <vt:lpstr>Helvetica Neue Light</vt:lpstr>
      <vt:lpstr>Helvetica Neue Light</vt:lpstr>
      <vt:lpstr>RetrospectVTI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Mallory Monhard</dc:creator>
  <cp:lastModifiedBy>Mallory Monhard</cp:lastModifiedBy>
  <cp:revision>2</cp:revision>
  <dcterms:created xsi:type="dcterms:W3CDTF">2022-08-23T09:03:36Z</dcterms:created>
  <dcterms:modified xsi:type="dcterms:W3CDTF">2022-08-23T10:30:58Z</dcterms:modified>
</cp:coreProperties>
</file>