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 snapToObjects="1">
      <p:cViewPr varScale="1">
        <p:scale>
          <a:sx n="96" d="100"/>
          <a:sy n="96" d="100"/>
        </p:scale>
        <p:origin x="1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EABC2E0-EB9D-3B43-AD35-640A79D2B12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D7A612-523F-9942-8C0B-9CDEB18FA6F3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A65A38-57C4-FD43-AEC7-82FD5CAD753B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0941C5-BF55-5443-81C5-CEED5EEF8992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D6B41219-EA76-7240-A4C5-B7599B235773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89475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B664BC-FBBB-F54A-BC9A-2FAEADDE85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7954A1-4C09-1347-8F77-D7D31BAFF05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2B2E485-8ADA-1D46-9A7A-195A6416C1A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1DCEEB-EA0F-3D43-847C-207FAE53F77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26DEE1-7F60-1048-8E35-75681A5E4C97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923AC9-6A97-CD4C-B6AC-581914D6458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65018E2-B46A-0D4E-B917-73633B193FC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42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5489B5-9117-D648-8233-5644DCD0BBE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491AC3A-3C0F-DB41-BAC6-9A6F8D89C92B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798910-0A5A-A048-AB07-3549092D2D7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EB6F60-2534-124E-9B0D-76F8CD4E80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39CACC-BD27-9447-A702-DEE707248A5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58B3257-51A7-3844-A2B9-A7C7A48AB7E2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3044F1-7046-8A4C-AB8A-FA7876FDA2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E2988B-6092-8A4A-9D15-9AA4C1F3647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ED9AB2-68C9-404E-8ABC-E0ED1ABFA9C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D013C69-9D29-024F-ABA1-3E6DD2D86C7F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940D91-F907-9445-9CDD-4663D3D50AA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30BC62-74B8-734C-AAC0-42BD721446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FB7248-6A8A-FE4A-BD03-51E4ADC89F7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5EF804A-733D-7B45-9B59-293304111C0D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301C4E-0AB6-5944-8BF6-F2A095105D2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75938C-0063-2047-A76E-060993D4B3D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7A1F80-E398-C449-AB6C-FED666BB039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0598B77-7E91-5D40-A032-974800424E45}" type="slidenum"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269A79-EBC0-FA46-BD1C-64BF5D0DDA1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4F4093-FE6A-2D47-9BA3-4057DEA9D6E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B026B0-70BE-F84D-AA9B-A06E75EEED7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28679C9-74F2-0145-B022-CAD0F3B4C506}" type="slidenum"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16FC0A-5FC6-0F48-80E4-F1BFA513791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521D5F-CEFD-A941-8996-CAFA4B5F049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42577C-614A-8048-8863-7FA29384B70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4B14545-0436-664C-A709-2BDB56D6F760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318558-8435-1147-818D-706E313924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072D64-FA88-874A-ADC0-C0F46890886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4B5A4C-FFE0-1041-B1D9-A87A222599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D8FFF8E-B851-C344-B127-3CAF405BDCC9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4F20AD-1B03-034F-BE32-ECDDA27071E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9C1FE3-FA0D-F540-84F9-1EFBCC1610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4534AF-CF83-E54C-A1A1-79F9693E905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52E3DD8-66B8-E84A-A9FF-E69E7598E046}" type="slidenum"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3B4CAE-05C3-864B-8F0C-C5D353CDC87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8B223E-83A0-5F40-8EC6-B15536788F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FB0E82-3BD9-0D42-82F3-5B9F54E4DD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D4CD547-2611-D849-B5A0-145DCB45E6B6}" type="slidenum"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3FD6D5-00A4-9440-BB2E-A35EEC782C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EAA671-654C-EE40-9C74-BDC0779CA9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59872B-8F63-294A-8425-529860948DA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BF6488F-02C3-5D42-903F-40F54D490E47}" type="slidenum">
              <a:t>11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5EFD84-E5C9-AE45-895A-AF03AA967B3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B6884C-6F6D-9F4C-95BE-7568BDF8F4C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7802E3-9D38-5442-879F-6A9074C943E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74DB2BF-F715-9648-A14B-E95F18ACCEA2}" type="slidenum">
              <a:t>12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A56EB7-6C1D-DE4C-9988-FC4FB5840E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386780-1EEF-8842-B8E1-C9ABA13197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6BE748-F041-F54D-8B85-8D5B09D4640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4F8F68A-63D4-5343-8A41-7DCBB6B60D0C}" type="slidenum">
              <a:t>13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384936-C258-B44A-8E69-BB07754A57E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F1D06A-B08E-4942-827E-17C44FCBDC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5F65EF-9590-0641-8317-123F5DB99F1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70C64A8-135A-CA41-BA52-3150764DB32D}" type="slidenum">
              <a:t>14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0B0F9E-36D3-C14E-944B-BB8841EC64F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F9E483-B76B-0143-ABCF-33D43411FE3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B8811D-FED4-AD42-B5A8-47907026DC2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F8AE309-54B9-1149-9F17-CFE85CAE041A}" type="slidenum">
              <a:t>15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015566-2E4A-4E41-BB9B-944CB696020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DEEE6D-1861-3745-A970-26A1C85D85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79DCA-A883-7A43-8D83-1CD6F9ABB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0F62307-E5A4-5E4A-947B-42E05AD81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9B8E45-BCA2-DF4B-8CD2-1CE12ED8B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12C57C-521C-A940-99C7-45F9FBD95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CCCE9-F541-F04A-A291-1E186239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4A8FBD-3A38-344F-9BF8-1DB2B00B78A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43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A2E386-B263-E240-87ED-E8E6FE1C9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58B08-AF0F-1146-BBD3-5CE1982F3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5669B7-0FC5-7C42-9A66-B217396D4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757B6-D7AC-B844-99B0-57F18151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9E5E11-F715-C84E-AF88-272E361C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E6E5DE-1404-3D48-AD85-3667E27BA96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90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A42DE1-0CD2-8042-81A2-5C519AA4E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F751AB-3705-1044-B0C4-9617E3F44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1194D-26E5-D04B-98C5-76ECCE2B9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AF6E30-1273-054B-850B-ED915376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652501-9D3A-5D43-BCED-1186CB90F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59380F5-C475-8340-8179-0F400A8A583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825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45DCBD-61F0-0149-BC8A-048EA245A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10CDAC-525B-2640-BDC0-4FDC7BD81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3F38D5-A4F0-4C48-8F59-0CB6D13E0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7EBBBF-909D-6344-903E-C92B6CAF9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7B6FB0-729D-734A-A202-AF19D952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55E3D5-97E8-A14C-8FF8-59CBA154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784B82-B741-AE41-A9E6-16AAF541657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85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8637DC-75FF-9247-A178-6B7CA3F78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92B740-2F00-6D42-B9A1-C838C2BEE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C5FF20-94EC-3546-BC59-F22ED87D1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AE8580A-1E25-1543-9FCB-C807FF696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4799013-C1C7-A747-8329-F081FEE7B8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46C4946-5935-5040-8B1D-1D70B97F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B83B07-B49E-5F4C-A419-26F92A65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02AB008-EF84-974A-BEFD-961F0B2C2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F278B2-0E84-DE40-B69E-8B13355E7F0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28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0D6E2-C9CE-7045-9A66-87FA81DA4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B3647C1-44F0-3043-8883-A240559AC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9BDA42-A716-0645-94EA-F9FA5F39F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ADA67A-1E2C-DE47-A643-D31970DC1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67A348-6BF5-164D-A75A-0DF29435D7C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93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51B6916-6B47-1248-A217-2D705DA6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AEB3FE7-BCC8-AB4A-8915-948AC0CA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0C478A-481B-7845-8CBA-55972EA4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7C9B1A7-B1DD-2444-95C0-5FE789A1014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2509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5A8E83-048E-714F-A692-2C210CEDC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4B1EC1-4A43-604A-963B-88ECCFB1B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92E46B-5843-9044-9CD2-69AEF5258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D47A67-02D6-1A41-AEC2-BA6FA3954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A57F7A-669D-D746-A614-D49892F9C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95532B-7CAB-124C-9208-25550243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3A14A91-DA5E-8943-A974-9ACC71634D8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0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EAD9D-0321-914A-BFE1-62D35D057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EBEFE8-71CA-F64C-BD92-9CBCC787BE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13A69-E1E4-A44C-987B-DEFACD098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A09916-BE68-0C47-8D9A-E00D49C81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DAA690-6E15-4941-B0EB-93DE6F4DB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A19FC1-50E0-094F-9A47-ABF1E6BF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9E0F96-DC05-5E49-876F-231015A5CEA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36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6DE84-B6A7-F64C-9CFA-206D5AB89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19FE57B-F1A7-F443-9B51-487D44B4BA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62D3F3-5B04-6E4E-AD9D-8500B503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EEEDF-C165-EE4C-86F7-BB7D29F60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00FAB5-415D-5040-84D0-4A97E95F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3FE1DC8-F2E2-FD43-8986-CB3C46DAB45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54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F3DF47F-2C6D-D64A-ABEE-245A5ECF3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930391-ED93-F74E-A8B7-B7BA04A33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CAD83A-AE56-D34F-9FB2-1B7695537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C35323-E2D5-2244-910C-340251B1C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528BEC-A6B3-0B44-8E99-D35ACF91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985D38-059D-A646-87BE-E88D4CB8EEA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436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D6BFF4-B04A-8A43-A416-F4748A6F4E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D42531-F3BC-0442-A329-82B157170F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8EEC83-AF51-4C47-977E-36B34D1EE90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EADF70-18C0-FE49-B68A-2D3AE35D0D3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C10ECD-FC31-9A46-B024-E1AC5915AC6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D67E8D3-9456-714D-86F8-5A5B714E355F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buNone/>
        <a:tabLst/>
        <a:defRPr lang="fr-FR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buNone/>
        <a:tabLst/>
        <a:defRPr lang="fr-FR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9D3A40-4557-0749-AFE8-3126876EBB4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Objectif de la séance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96CC89F-BB31-5C4F-B3BB-EF8C764C3A6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/>
              <a:t>Aujourd'hui, nous allons apprendre à </a:t>
            </a:r>
            <a:r>
              <a:rPr lang="fr-FR">
                <a:solidFill>
                  <a:srgbClr val="C5000B"/>
                </a:solidFill>
              </a:rPr>
              <a:t>conjuguer les verbes au présent de l'indicatif</a:t>
            </a:r>
            <a:r>
              <a:rPr lang="fr-FR"/>
              <a:t>.</a:t>
            </a:r>
          </a:p>
          <a:p>
            <a:pPr lvl="0" algn="ctr"/>
            <a:endParaRPr lang="fr-FR"/>
          </a:p>
          <a:p>
            <a:pPr lvl="0" algn="ctr"/>
            <a:r>
              <a:rPr lang="fr-FR" sz="2400"/>
              <a:t>A la fin de la séance, vous connaîtrez les terminaisons des verbes au présent et vous saurez les conjuguer.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D2DB49F-7B1C-9C42-A806-EF3CA6F4A3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/>
              <a:t>Qu'allons-nous apprendre ?</a:t>
            </a:r>
          </a:p>
          <a:p>
            <a:pPr lvl="0"/>
            <a:r>
              <a:rPr lang="fr-FR"/>
              <a:t>Que connaîtrons-nous en fin de séance 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4E55A2-AE71-8F47-99FD-3243FAF154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Activation des connaissances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3A87E16-31B8-4649-A7A7-658B7BE8E53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3999" y="1769040"/>
            <a:ext cx="9071640" cy="1326960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/>
              <a:t>Que savez-vous sur le verbe ?</a:t>
            </a:r>
          </a:p>
          <a:p>
            <a:pPr lvl="0" algn="ctr"/>
            <a:endParaRPr lang="fr-FR" sz="24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956C64-7FC7-A94E-9D6D-5F6D703D6900}"/>
              </a:ext>
            </a:extLst>
          </p:cNvPr>
          <p:cNvSpPr txBox="1"/>
          <p:nvPr/>
        </p:nvSpPr>
        <p:spPr>
          <a:xfrm>
            <a:off x="768240" y="3361320"/>
            <a:ext cx="856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Il sert à indiquer l'action dans la phrase. Il se conjugue. Il varie en fonction du temps, de la personne et du mode auquel il est conjugué,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91106-0B90-004B-8A69-36DE520E98C5}"/>
              </a:ext>
            </a:extLst>
          </p:cNvPr>
          <p:cNvSpPr txBox="1"/>
          <p:nvPr/>
        </p:nvSpPr>
        <p:spPr>
          <a:xfrm>
            <a:off x="432359" y="4026960"/>
            <a:ext cx="9071640" cy="17074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</a:pPr>
            <a:r>
              <a: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Le présent de l'indicatif est un temps du présent ? A quoi servent les temps du présent ? En connais-tu d'autres ?</a:t>
            </a:r>
          </a:p>
          <a:p>
            <a:pPr marL="0" marR="0" lvl="0" indent="0" algn="ctr" rtl="0" hangingPunct="0">
              <a:buNone/>
              <a:tabLst/>
            </a:pPr>
            <a:endParaRPr lang="fr-FR" sz="2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901113-3B9F-A34F-A4BB-6429F564EC7E}"/>
              </a:ext>
            </a:extLst>
          </p:cNvPr>
          <p:cNvSpPr txBox="1"/>
          <p:nvPr/>
        </p:nvSpPr>
        <p:spPr>
          <a:xfrm>
            <a:off x="792000" y="6048000"/>
            <a:ext cx="856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Les temps du présent servent à exprimer des faits ou des actions qui se déroulent au moment où l'on parle.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1" build="p"/>
      <p:bldP spid="6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9C00B4-D3A5-0C4C-9A7D-8AE580D222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Concept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577111-1B18-4A40-B7A2-71A74D2C6CD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3999" y="1769040"/>
            <a:ext cx="9071640" cy="2838960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 sz="2400"/>
              <a:t>Le présent de l'indicatif est un </a:t>
            </a:r>
            <a:r>
              <a:rPr lang="fr-FR" sz="2400">
                <a:solidFill>
                  <a:srgbClr val="C5000B"/>
                </a:solidFill>
              </a:rPr>
              <a:t>temps du présent</a:t>
            </a:r>
            <a:r>
              <a:rPr lang="fr-FR" sz="2400"/>
              <a:t>.</a:t>
            </a:r>
          </a:p>
          <a:p>
            <a:pPr lvl="0" algn="ctr"/>
            <a:endParaRPr lang="fr-FR" sz="2400"/>
          </a:p>
          <a:p>
            <a:pPr lvl="0" algn="ctr"/>
            <a:r>
              <a:rPr lang="fr-FR" sz="2400"/>
              <a:t>C'est le temps qui permet d'</a:t>
            </a:r>
            <a:r>
              <a:rPr lang="fr-FR" sz="2400">
                <a:solidFill>
                  <a:srgbClr val="C5000B"/>
                </a:solidFill>
              </a:rPr>
              <a:t>exprimer des actions qui se déroulent au moment où l'on parle. </a:t>
            </a:r>
            <a:r>
              <a:rPr lang="fr-FR" sz="2400"/>
              <a:t> </a:t>
            </a:r>
          </a:p>
          <a:p>
            <a:pPr lvl="0" algn="ctr"/>
            <a:endParaRPr lang="fr-FR" sz="2400"/>
          </a:p>
          <a:p>
            <a:pPr lvl="0" algn="ctr"/>
            <a:r>
              <a:rPr lang="fr-FR" sz="2400"/>
              <a:t>On emploie le présent de l'indicatif quotidiennement à l'écrit comme à l'oral,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24340B-EF24-4248-97D6-6350C9A6629B}"/>
              </a:ext>
            </a:extLst>
          </p:cNvPr>
          <p:cNvSpPr txBox="1"/>
          <p:nvPr/>
        </p:nvSpPr>
        <p:spPr>
          <a:xfrm>
            <a:off x="432000" y="4824000"/>
            <a:ext cx="3168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Tu manges ton goûter.</a:t>
            </a:r>
          </a:p>
        </p:txBody>
      </p:sp>
      <p:sp>
        <p:nvSpPr>
          <p:cNvPr id="5" name="Connecteur droit 4">
            <a:extLst>
              <a:ext uri="{FF2B5EF4-FFF2-40B4-BE49-F238E27FC236}">
                <a16:creationId xmlns:a16="http://schemas.microsoft.com/office/drawing/2014/main" id="{31201B5D-C5BD-E641-92DC-49B6F43A7781}"/>
              </a:ext>
            </a:extLst>
          </p:cNvPr>
          <p:cNvSpPr/>
          <p:nvPr/>
        </p:nvSpPr>
        <p:spPr>
          <a:xfrm flipH="1" flipV="1">
            <a:off x="1440000" y="5170680"/>
            <a:ext cx="2448000" cy="44532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CFC4DB-E759-7744-AAB8-5D032525F5E4}"/>
              </a:ext>
            </a:extLst>
          </p:cNvPr>
          <p:cNvSpPr txBox="1"/>
          <p:nvPr/>
        </p:nvSpPr>
        <p:spPr>
          <a:xfrm>
            <a:off x="3960000" y="5040000"/>
            <a:ext cx="2304000" cy="13719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Le pronom « Tu » est en train de manger son goûter. Cette phrase est au présent,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2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185E16D-B89F-C34F-965D-F770CEC801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/>
              <a:t>Comment est-il essentiellement utilisé aujourd'hui 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EB257-01E6-2C4D-8617-642B35F62AA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DF1704C-3839-344F-AB49-F7D5F590F00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3999" y="1769040"/>
            <a:ext cx="9071640" cy="1398960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 sz="2400"/>
              <a:t>Pour conjuguer au passé simple les </a:t>
            </a:r>
            <a:r>
              <a:rPr lang="fr-FR" sz="2400" b="1"/>
              <a:t>verbes du 1er groupe et certains verbes du 3ème groupe</a:t>
            </a:r>
            <a:r>
              <a:rPr lang="fr-FR" sz="2400"/>
              <a:t>. Il faut ajouter au radical les terminaisons suivantes :</a:t>
            </a:r>
          </a:p>
          <a:p>
            <a:pPr lvl="0" algn="ctr"/>
            <a:r>
              <a:rPr lang="fr-FR" sz="2400" b="1">
                <a:solidFill>
                  <a:srgbClr val="C5000B"/>
                </a:solidFill>
              </a:rPr>
              <a:t>-e, -es, -e, -ons, -ez, 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F7BF72-7423-314E-ACBF-C8E21ECC57FF}"/>
              </a:ext>
            </a:extLst>
          </p:cNvPr>
          <p:cNvSpPr txBox="1"/>
          <p:nvPr/>
        </p:nvSpPr>
        <p:spPr>
          <a:xfrm>
            <a:off x="576000" y="3456000"/>
            <a:ext cx="8928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veux conjuguer « porter » avec nous.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C195E3-BDEF-D34B-890A-997B1566FBC6}"/>
              </a:ext>
            </a:extLst>
          </p:cNvPr>
          <p:cNvSpPr txBox="1"/>
          <p:nvPr/>
        </p:nvSpPr>
        <p:spPr>
          <a:xfrm>
            <a:off x="6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porter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3759A6-B19D-7845-A4FD-F3D477F60E85}"/>
              </a:ext>
            </a:extLst>
          </p:cNvPr>
          <p:cNvSpPr txBox="1"/>
          <p:nvPr/>
        </p:nvSpPr>
        <p:spPr>
          <a:xfrm>
            <a:off x="24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port-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CC4FC3-9B84-F646-AF6B-605F35CB8817}"/>
              </a:ext>
            </a:extLst>
          </p:cNvPr>
          <p:cNvSpPr txBox="1"/>
          <p:nvPr/>
        </p:nvSpPr>
        <p:spPr>
          <a:xfrm>
            <a:off x="4464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port-</a:t>
            </a:r>
            <a:r>
              <a:rPr lang="fr-FR" sz="22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98AE2C-417F-2541-94DB-2C2D3A61869E}"/>
              </a:ext>
            </a:extLst>
          </p:cNvPr>
          <p:cNvSpPr txBox="1"/>
          <p:nvPr/>
        </p:nvSpPr>
        <p:spPr>
          <a:xfrm>
            <a:off x="6840000" y="4104000"/>
            <a:ext cx="2520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Nous port</a:t>
            </a:r>
            <a:r>
              <a:rPr lang="fr-FR" sz="22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ons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F8C90F48-7226-844A-9041-8E9AC09D4B12}"/>
              </a:ext>
            </a:extLst>
          </p:cNvPr>
          <p:cNvSpPr/>
          <p:nvPr/>
        </p:nvSpPr>
        <p:spPr>
          <a:xfrm>
            <a:off x="2664000" y="4505400"/>
            <a:ext cx="143640" cy="822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0" h="2285" fill="none">
                <a:moveTo>
                  <a:pt x="0" y="2285"/>
                </a:moveTo>
                <a:lnTo>
                  <a:pt x="40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9B4E96-926F-0147-9A8C-1A7A1DFE569E}"/>
              </a:ext>
            </a:extLst>
          </p:cNvPr>
          <p:cNvSpPr txBox="1"/>
          <p:nvPr/>
        </p:nvSpPr>
        <p:spPr>
          <a:xfrm>
            <a:off x="1584000" y="5400000"/>
            <a:ext cx="2376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prends le radical.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F4C08CEA-D184-E541-B2CF-E6D3DC00DFC1}"/>
              </a:ext>
            </a:extLst>
          </p:cNvPr>
          <p:cNvSpPr/>
          <p:nvPr/>
        </p:nvSpPr>
        <p:spPr>
          <a:xfrm>
            <a:off x="5040000" y="4505400"/>
            <a:ext cx="215640" cy="750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00" h="2085" fill="none">
                <a:moveTo>
                  <a:pt x="600" y="20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7B66BC-BAF1-6D4E-BD12-C5D785175723}"/>
              </a:ext>
            </a:extLst>
          </p:cNvPr>
          <p:cNvSpPr txBox="1"/>
          <p:nvPr/>
        </p:nvSpPr>
        <p:spPr>
          <a:xfrm>
            <a:off x="4248000" y="5341320"/>
            <a:ext cx="2376000" cy="1115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J'ajoute la terminaison. Avec nous, la terminaison est -ons,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F76208BB-C861-2F44-A28D-40653F5F6949}"/>
              </a:ext>
            </a:extLst>
          </p:cNvPr>
          <p:cNvSpPr/>
          <p:nvPr/>
        </p:nvSpPr>
        <p:spPr>
          <a:xfrm>
            <a:off x="7848000" y="4505400"/>
            <a:ext cx="71640" cy="678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" h="1885" fill="none">
                <a:moveTo>
                  <a:pt x="200" y="18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170A91-5CC9-4143-AE5D-1C095F44A81A}"/>
              </a:ext>
            </a:extLst>
          </p:cNvPr>
          <p:cNvSpPr txBox="1"/>
          <p:nvPr/>
        </p:nvSpPr>
        <p:spPr>
          <a:xfrm>
            <a:off x="7200000" y="5544000"/>
            <a:ext cx="208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Cela donne : nous portons.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1" build="p"/>
      <p:bldP spid="6" grpId="2" build="p"/>
      <p:bldP spid="7" grpId="4" build="p"/>
      <p:bldP spid="8" grpId="5" build="p"/>
      <p:bldP spid="10" grpId="3" build="p"/>
      <p:bldP spid="12" grpId="7" build="p"/>
      <p:bldP spid="14" grpId="6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6AEDA6-B47C-584A-8F0E-BCBB5F4CC0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43E002-EE9F-A14D-AB2A-AB1E7E7EA8C7}"/>
              </a:ext>
            </a:extLst>
          </p:cNvPr>
          <p:cNvSpPr txBox="1"/>
          <p:nvPr/>
        </p:nvSpPr>
        <p:spPr>
          <a:xfrm>
            <a:off x="432000" y="2173320"/>
            <a:ext cx="8928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AUTRE EXEMPLE : Je veux conjuguer « offrir » avec il.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2C82C3-F0F5-E247-95D8-B430C8BE5EE3}"/>
              </a:ext>
            </a:extLst>
          </p:cNvPr>
          <p:cNvSpPr txBox="1"/>
          <p:nvPr/>
        </p:nvSpPr>
        <p:spPr>
          <a:xfrm>
            <a:off x="6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offrir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57FC4D-B4ED-D849-AAF7-85DCD0C04952}"/>
              </a:ext>
            </a:extLst>
          </p:cNvPr>
          <p:cNvSpPr txBox="1"/>
          <p:nvPr/>
        </p:nvSpPr>
        <p:spPr>
          <a:xfrm>
            <a:off x="24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offr-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E81A37-4EDB-A346-B84E-E20392AB1BE7}"/>
              </a:ext>
            </a:extLst>
          </p:cNvPr>
          <p:cNvSpPr txBox="1"/>
          <p:nvPr/>
        </p:nvSpPr>
        <p:spPr>
          <a:xfrm>
            <a:off x="4464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offr-</a:t>
            </a:r>
            <a:r>
              <a:rPr lang="fr-FR" sz="22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3DD76F-FB91-164A-B22C-7E0B04497F0D}"/>
              </a:ext>
            </a:extLst>
          </p:cNvPr>
          <p:cNvSpPr txBox="1"/>
          <p:nvPr/>
        </p:nvSpPr>
        <p:spPr>
          <a:xfrm>
            <a:off x="6840000" y="4104000"/>
            <a:ext cx="2520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offre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5502497F-572D-4E44-B9A3-9699CFC02C6D}"/>
              </a:ext>
            </a:extLst>
          </p:cNvPr>
          <p:cNvSpPr/>
          <p:nvPr/>
        </p:nvSpPr>
        <p:spPr>
          <a:xfrm>
            <a:off x="2664000" y="4505400"/>
            <a:ext cx="143640" cy="822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0" h="2285" fill="none">
                <a:moveTo>
                  <a:pt x="0" y="2285"/>
                </a:moveTo>
                <a:lnTo>
                  <a:pt x="40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25E1AC-84A0-C848-8A4A-740BDB2B77E7}"/>
              </a:ext>
            </a:extLst>
          </p:cNvPr>
          <p:cNvSpPr txBox="1"/>
          <p:nvPr/>
        </p:nvSpPr>
        <p:spPr>
          <a:xfrm>
            <a:off x="1584000" y="5400000"/>
            <a:ext cx="2376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prends le radical.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3EFB0B8E-BCE6-834B-9A0D-978137AC9724}"/>
              </a:ext>
            </a:extLst>
          </p:cNvPr>
          <p:cNvSpPr/>
          <p:nvPr/>
        </p:nvSpPr>
        <p:spPr>
          <a:xfrm>
            <a:off x="5040000" y="4505400"/>
            <a:ext cx="215640" cy="750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00" h="2085" fill="none">
                <a:moveTo>
                  <a:pt x="600" y="20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17EB2A-AED3-244D-B990-F04CC37BBAA3}"/>
              </a:ext>
            </a:extLst>
          </p:cNvPr>
          <p:cNvSpPr txBox="1"/>
          <p:nvPr/>
        </p:nvSpPr>
        <p:spPr>
          <a:xfrm>
            <a:off x="4248000" y="5341320"/>
            <a:ext cx="2376000" cy="859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J'ajoute la terminaison. Avec il, la terminaison est -e,</a:t>
            </a: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434F1C5C-97A2-A84E-B7FB-A0C357616B9E}"/>
              </a:ext>
            </a:extLst>
          </p:cNvPr>
          <p:cNvSpPr/>
          <p:nvPr/>
        </p:nvSpPr>
        <p:spPr>
          <a:xfrm>
            <a:off x="7848000" y="4505400"/>
            <a:ext cx="71640" cy="678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" h="1885" fill="none">
                <a:moveTo>
                  <a:pt x="200" y="18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F451B3D-CFB7-A241-85F1-2B102EFFB06E}"/>
              </a:ext>
            </a:extLst>
          </p:cNvPr>
          <p:cNvSpPr txBox="1"/>
          <p:nvPr/>
        </p:nvSpPr>
        <p:spPr>
          <a:xfrm>
            <a:off x="7200000" y="5544000"/>
            <a:ext cx="208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Cela donne : il offre.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1" build="p"/>
      <p:bldP spid="5" grpId="2" build="p"/>
      <p:bldP spid="6" grpId="4" build="p"/>
      <p:bldP spid="7" grpId="5" build="p"/>
      <p:bldP spid="9" grpId="3" build="p"/>
      <p:bldP spid="11" grpId="7" build="p"/>
      <p:bldP spid="13" grpId="6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CC385FC-B7E5-504B-B946-A78AD12B2E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/>
              <a:t>Quelles sont les terminaisons pour les verbes en -er au présent de l'indicatif?</a:t>
            </a:r>
          </a:p>
          <a:p>
            <a:pPr lvl="0"/>
            <a:r>
              <a:rPr lang="fr-FR"/>
              <a:t>Essaie de conjuguer « discuter » avec « Tu » .</a:t>
            </a:r>
          </a:p>
          <a:p>
            <a:pPr lvl="0"/>
            <a:r>
              <a:rPr lang="fr-FR"/>
              <a:t>Essaie de conjuguer « cueillir » avec « ils 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B5A36-F597-4B49-A76A-2DF6525DA34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181B59-B7D8-E841-B93D-BEE06DEAF50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3999" y="1769040"/>
            <a:ext cx="9071640" cy="1398960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 sz="2400"/>
              <a:t>Pour conjuguer au passé simple les </a:t>
            </a:r>
            <a:r>
              <a:rPr lang="fr-FR" sz="2400" b="1"/>
              <a:t>verbes du 2ème groupe, i</a:t>
            </a:r>
            <a:r>
              <a:rPr lang="fr-FR" sz="2400"/>
              <a:t>l faut ajouter au radical les terminaisons suivantes :</a:t>
            </a:r>
          </a:p>
          <a:p>
            <a:pPr lvl="0" algn="ctr"/>
            <a:r>
              <a:rPr lang="fr-FR" sz="2400" b="1">
                <a:solidFill>
                  <a:srgbClr val="C5000B"/>
                </a:solidFill>
              </a:rPr>
              <a:t>-is, -is, -it, -issons, -issez, issent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EAA28E-4EEA-2143-8DF3-21CB982918FD}"/>
              </a:ext>
            </a:extLst>
          </p:cNvPr>
          <p:cNvSpPr txBox="1"/>
          <p:nvPr/>
        </p:nvSpPr>
        <p:spPr>
          <a:xfrm>
            <a:off x="576000" y="3456000"/>
            <a:ext cx="8928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veux conjuguer « finir » avec vous.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042F1C-0B1C-4C4D-94B8-996C4FD0353E}"/>
              </a:ext>
            </a:extLst>
          </p:cNvPr>
          <p:cNvSpPr txBox="1"/>
          <p:nvPr/>
        </p:nvSpPr>
        <p:spPr>
          <a:xfrm>
            <a:off x="6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finir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E48E60-A712-254C-BA85-82FFD0913E8A}"/>
              </a:ext>
            </a:extLst>
          </p:cNvPr>
          <p:cNvSpPr txBox="1"/>
          <p:nvPr/>
        </p:nvSpPr>
        <p:spPr>
          <a:xfrm>
            <a:off x="24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fin-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A5DEAA-9BB0-EE44-8C81-5C45C26D93FA}"/>
              </a:ext>
            </a:extLst>
          </p:cNvPr>
          <p:cNvSpPr txBox="1"/>
          <p:nvPr/>
        </p:nvSpPr>
        <p:spPr>
          <a:xfrm>
            <a:off x="4464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fin-</a:t>
            </a:r>
            <a:r>
              <a:rPr lang="fr-FR" sz="22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issez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2110CA4-5043-684D-9031-E2718E51EDED}"/>
              </a:ext>
            </a:extLst>
          </p:cNvPr>
          <p:cNvSpPr txBox="1"/>
          <p:nvPr/>
        </p:nvSpPr>
        <p:spPr>
          <a:xfrm>
            <a:off x="6840000" y="4104000"/>
            <a:ext cx="2520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Vous fin</a:t>
            </a:r>
            <a:r>
              <a:rPr lang="fr-FR" sz="22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issez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AA5894A5-5D8D-3C44-B304-4179E6BD048C}"/>
              </a:ext>
            </a:extLst>
          </p:cNvPr>
          <p:cNvSpPr/>
          <p:nvPr/>
        </p:nvSpPr>
        <p:spPr>
          <a:xfrm>
            <a:off x="2664000" y="4505400"/>
            <a:ext cx="143640" cy="822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0" h="2285" fill="none">
                <a:moveTo>
                  <a:pt x="0" y="2285"/>
                </a:moveTo>
                <a:lnTo>
                  <a:pt x="40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FBD3C1-B783-4D4D-B192-59F7371EE3EF}"/>
              </a:ext>
            </a:extLst>
          </p:cNvPr>
          <p:cNvSpPr txBox="1"/>
          <p:nvPr/>
        </p:nvSpPr>
        <p:spPr>
          <a:xfrm>
            <a:off x="1584000" y="5400000"/>
            <a:ext cx="2376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prends le radical.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5A38645D-F802-6145-88A7-467D23E52468}"/>
              </a:ext>
            </a:extLst>
          </p:cNvPr>
          <p:cNvSpPr/>
          <p:nvPr/>
        </p:nvSpPr>
        <p:spPr>
          <a:xfrm>
            <a:off x="5040000" y="4505400"/>
            <a:ext cx="215640" cy="750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00" h="2085" fill="none">
                <a:moveTo>
                  <a:pt x="600" y="20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CEF19E-C02A-6D4B-A49F-3EFB04327682}"/>
              </a:ext>
            </a:extLst>
          </p:cNvPr>
          <p:cNvSpPr txBox="1"/>
          <p:nvPr/>
        </p:nvSpPr>
        <p:spPr>
          <a:xfrm>
            <a:off x="4248000" y="5341320"/>
            <a:ext cx="2376000" cy="1115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J'ajoute la terminaison. Avec vous, la terminaison est -issez,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575010D6-9C3C-2F4F-8096-D5F7C4AA8EF9}"/>
              </a:ext>
            </a:extLst>
          </p:cNvPr>
          <p:cNvSpPr/>
          <p:nvPr/>
        </p:nvSpPr>
        <p:spPr>
          <a:xfrm>
            <a:off x="7848000" y="4505400"/>
            <a:ext cx="71640" cy="678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" h="1885" fill="none">
                <a:moveTo>
                  <a:pt x="200" y="18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17AA97-2825-804A-9C3E-1078A7C46886}"/>
              </a:ext>
            </a:extLst>
          </p:cNvPr>
          <p:cNvSpPr txBox="1"/>
          <p:nvPr/>
        </p:nvSpPr>
        <p:spPr>
          <a:xfrm>
            <a:off x="7200000" y="5544000"/>
            <a:ext cx="208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Cela donne : vous finissez.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1" build="p"/>
      <p:bldP spid="6" grpId="2" build="p"/>
      <p:bldP spid="7" grpId="4" build="p"/>
      <p:bldP spid="8" grpId="5" build="p"/>
      <p:bldP spid="10" grpId="3" build="p"/>
      <p:bldP spid="12" grpId="7" build="p"/>
      <p:bldP spid="14" grpId="6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3E9ADD-E574-054D-BEFA-70ED8741D7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7DA9A2-8D92-7144-8D81-BADC426DBFB0}"/>
              </a:ext>
            </a:extLst>
          </p:cNvPr>
          <p:cNvSpPr txBox="1"/>
          <p:nvPr/>
        </p:nvSpPr>
        <p:spPr>
          <a:xfrm>
            <a:off x="432000" y="2173320"/>
            <a:ext cx="8928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AUTRE EXEMPLE : Je veux conjuguer « choisir» avec ils.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CB8A69-CDC1-1744-8345-D8F664102919}"/>
              </a:ext>
            </a:extLst>
          </p:cNvPr>
          <p:cNvSpPr txBox="1"/>
          <p:nvPr/>
        </p:nvSpPr>
        <p:spPr>
          <a:xfrm>
            <a:off x="6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choisir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36557D-95FF-D442-9B2C-2F26C8F56867}"/>
              </a:ext>
            </a:extLst>
          </p:cNvPr>
          <p:cNvSpPr txBox="1"/>
          <p:nvPr/>
        </p:nvSpPr>
        <p:spPr>
          <a:xfrm>
            <a:off x="2448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chois-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308E3A-9F5C-1841-84C3-3073D3EBD0B6}"/>
              </a:ext>
            </a:extLst>
          </p:cNvPr>
          <p:cNvSpPr txBox="1"/>
          <p:nvPr/>
        </p:nvSpPr>
        <p:spPr>
          <a:xfrm>
            <a:off x="4464000" y="4104000"/>
            <a:ext cx="1872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chois-</a:t>
            </a:r>
            <a:r>
              <a:rPr lang="fr-FR" sz="22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issent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4F8866-4B91-544D-9218-AC444022D4FB}"/>
              </a:ext>
            </a:extLst>
          </p:cNvPr>
          <p:cNvSpPr txBox="1"/>
          <p:nvPr/>
        </p:nvSpPr>
        <p:spPr>
          <a:xfrm>
            <a:off x="6840000" y="4104000"/>
            <a:ext cx="2520000" cy="401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Ils choisissent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61A10B99-3E62-1440-8415-0E9E77C2E97A}"/>
              </a:ext>
            </a:extLst>
          </p:cNvPr>
          <p:cNvSpPr/>
          <p:nvPr/>
        </p:nvSpPr>
        <p:spPr>
          <a:xfrm>
            <a:off x="2664000" y="4505400"/>
            <a:ext cx="143640" cy="822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0" h="2285" fill="none">
                <a:moveTo>
                  <a:pt x="0" y="2285"/>
                </a:moveTo>
                <a:lnTo>
                  <a:pt x="40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984679-2854-B44E-A25B-9575417B75EB}"/>
              </a:ext>
            </a:extLst>
          </p:cNvPr>
          <p:cNvSpPr txBox="1"/>
          <p:nvPr/>
        </p:nvSpPr>
        <p:spPr>
          <a:xfrm>
            <a:off x="1584000" y="5400000"/>
            <a:ext cx="2376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prends le radical.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BEC0223-34C3-2549-8436-A78684B45BAE}"/>
              </a:ext>
            </a:extLst>
          </p:cNvPr>
          <p:cNvSpPr/>
          <p:nvPr/>
        </p:nvSpPr>
        <p:spPr>
          <a:xfrm>
            <a:off x="5040000" y="4505400"/>
            <a:ext cx="215640" cy="750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00" h="2085" fill="none">
                <a:moveTo>
                  <a:pt x="600" y="20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D3AFCF1-552A-2644-A80F-E2F51865871A}"/>
              </a:ext>
            </a:extLst>
          </p:cNvPr>
          <p:cNvSpPr txBox="1"/>
          <p:nvPr/>
        </p:nvSpPr>
        <p:spPr>
          <a:xfrm>
            <a:off x="4248000" y="5341320"/>
            <a:ext cx="2376000" cy="1115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J'ajoute la terminaison. Avec ils la terminaison est -issent,</a:t>
            </a: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CA007CD4-E327-774C-9929-079F4C9DEA9D}"/>
              </a:ext>
            </a:extLst>
          </p:cNvPr>
          <p:cNvSpPr/>
          <p:nvPr/>
        </p:nvSpPr>
        <p:spPr>
          <a:xfrm>
            <a:off x="7848000" y="4505400"/>
            <a:ext cx="71640" cy="6782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" h="1885" fill="none">
                <a:moveTo>
                  <a:pt x="200" y="1885"/>
                </a:moveTo>
                <a:lnTo>
                  <a:pt x="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0CFDF2-B2E5-FA4B-A072-A61CE1145F3A}"/>
              </a:ext>
            </a:extLst>
          </p:cNvPr>
          <p:cNvSpPr txBox="1"/>
          <p:nvPr/>
        </p:nvSpPr>
        <p:spPr>
          <a:xfrm>
            <a:off x="7200000" y="5544000"/>
            <a:ext cx="208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Cela donne : ils choisissent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1" build="p"/>
      <p:bldP spid="5" grpId="2" build="p"/>
      <p:bldP spid="6" grpId="4" build="p"/>
      <p:bldP spid="7" grpId="5" build="p"/>
      <p:bldP spid="9" grpId="3" build="p"/>
      <p:bldP spid="11" grpId="7" build="p"/>
      <p:bldP spid="13" grpId="6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D3042AD-5846-9343-AD19-4D8AA586FF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/>
              <a:t>Quelles sont les terminaisons pour les verbes du 2ème groupe au présent de l'indicatif ?</a:t>
            </a:r>
          </a:p>
          <a:p>
            <a:pPr lvl="0"/>
            <a:endParaRPr lang="fr-FR"/>
          </a:p>
          <a:p>
            <a:pPr lvl="0"/>
            <a:r>
              <a:rPr lang="fr-FR"/>
              <a:t>Essaie de conjuguer « finir » avec « ils ».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2FCF26-3632-D542-AFC8-1F3E77D58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E75E59-3C6F-9741-8E95-315335EE91C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3999" y="1553039"/>
            <a:ext cx="9071640" cy="1398960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 sz="2400"/>
              <a:t>Pour conjuguer au passé simple la plupart des  </a:t>
            </a:r>
            <a:r>
              <a:rPr lang="fr-FR" sz="2400" b="1"/>
              <a:t>verbes du 3ème groupe, i</a:t>
            </a:r>
            <a:r>
              <a:rPr lang="fr-FR" sz="2400"/>
              <a:t>l faut ajouter au radical les terminaisons suivantes :</a:t>
            </a:r>
          </a:p>
          <a:p>
            <a:pPr lvl="0" algn="ctr"/>
            <a:r>
              <a:rPr lang="fr-FR" sz="2400" b="1">
                <a:solidFill>
                  <a:srgbClr val="C5000B"/>
                </a:solidFill>
              </a:rPr>
              <a:t>-s, -s, -t, -ons, -ez, -ent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52C47D-F007-274F-B759-2B36B4DA4F52}"/>
              </a:ext>
            </a:extLst>
          </p:cNvPr>
          <p:cNvSpPr txBox="1"/>
          <p:nvPr/>
        </p:nvSpPr>
        <p:spPr>
          <a:xfrm>
            <a:off x="576000" y="2812680"/>
            <a:ext cx="8928000" cy="859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veux conjuguer « partir» avec vous. 		Vous partez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veux conjuguer « rire » avec tu 			Tu ris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veux conjuguer « croire » avec je		Je crois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9A0823-8219-CD48-BF2B-633862A8E086}"/>
              </a:ext>
            </a:extLst>
          </p:cNvPr>
          <p:cNvSpPr txBox="1"/>
          <p:nvPr/>
        </p:nvSpPr>
        <p:spPr>
          <a:xfrm>
            <a:off x="360000" y="3744000"/>
            <a:ext cx="9071640" cy="1080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  <a:defRPr sz="3200"/>
            </a:pPr>
            <a:r>
              <a: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Les verbes en -dre ont leurs terminaisons en  :</a:t>
            </a:r>
          </a:p>
          <a:p>
            <a:pPr marL="0" marR="0" lvl="0" indent="0" algn="ctr" rtl="0" hangingPunct="0">
              <a:buNone/>
              <a:tabLst/>
              <a:defRPr sz="3200"/>
            </a:pPr>
            <a:r>
              <a:rPr lang="fr-FR" sz="2400" b="1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-ds, -ds, -d, -ons, -ez, -ent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9B3F19-0FF5-844B-8DE5-68E0C8C3476B}"/>
              </a:ext>
            </a:extLst>
          </p:cNvPr>
          <p:cNvSpPr txBox="1"/>
          <p:nvPr/>
        </p:nvSpPr>
        <p:spPr>
          <a:xfrm>
            <a:off x="576000" y="4725000"/>
            <a:ext cx="892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veux conjuguer « prendre» avec je. 		Je prends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EC9E6D9-D814-8A47-96A0-2A8A7CF9BFB4}"/>
              </a:ext>
            </a:extLst>
          </p:cNvPr>
          <p:cNvSpPr txBox="1"/>
          <p:nvPr/>
        </p:nvSpPr>
        <p:spPr>
          <a:xfrm>
            <a:off x="360000" y="5184000"/>
            <a:ext cx="9071640" cy="1080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  <a:defRPr sz="3200"/>
            </a:pPr>
            <a:r>
              <a: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Les verbes mettre et battre et leurs dérivés ont leurs terminaisons en  :</a:t>
            </a:r>
          </a:p>
          <a:p>
            <a:pPr marL="0" marR="0" lvl="0" indent="0" algn="ctr" rtl="0" hangingPunct="0">
              <a:buNone/>
              <a:tabLst/>
              <a:defRPr sz="3200"/>
            </a:pPr>
            <a:r>
              <a:rPr lang="fr-FR" sz="2400" b="1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-ts, -ts, -t, -ons, -ez, -ent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E7E24E-2EB7-8E43-8D1B-8FE58A3255A2}"/>
              </a:ext>
            </a:extLst>
          </p:cNvPr>
          <p:cNvSpPr txBox="1"/>
          <p:nvPr/>
        </p:nvSpPr>
        <p:spPr>
          <a:xfrm>
            <a:off x="503999" y="6336000"/>
            <a:ext cx="892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veux conjuguer « remettre» avec tu. 		Tu remets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fr-FR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FF16A25-107C-1549-858F-3D1CBCE14F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/>
              <a:t>Quelles sont les terminaisons pour la plupart des verbes du 3ème groupe au présent de l'indicatif ?</a:t>
            </a:r>
          </a:p>
          <a:p>
            <a:pPr lvl="0"/>
            <a:endParaRPr lang="fr-FR"/>
          </a:p>
          <a:p>
            <a:pPr lvl="0"/>
            <a:r>
              <a:rPr lang="fr-FR"/>
              <a:t>Conjugue le verbe « vendre » avec « tu »</a:t>
            </a:r>
          </a:p>
          <a:p>
            <a:pPr lvl="0"/>
            <a:endParaRPr lang="fr-FR"/>
          </a:p>
          <a:p>
            <a:pPr lvl="0"/>
            <a:r>
              <a:rPr lang="fr-FR"/>
              <a:t>Conjugue le verbe « permettre » avec « je »</a:t>
            </a:r>
          </a:p>
          <a:p>
            <a:pPr lvl="0"/>
            <a:endParaRPr lang="fr-FR"/>
          </a:p>
          <a:p>
            <a:pPr lvl="0"/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C4F89-0DFE-A544-884C-68FCEFF41E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Pratique guidée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07E7FD-8408-8F41-BA42-61299866D0AF}"/>
              </a:ext>
            </a:extLst>
          </p:cNvPr>
          <p:cNvSpPr txBox="1"/>
          <p:nvPr/>
        </p:nvSpPr>
        <p:spPr>
          <a:xfrm>
            <a:off x="503999" y="1728000"/>
            <a:ext cx="4320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1 - Je veux conjuguer : voler avec nous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B8B7F8-523F-0B4C-A60A-26C846B73E47}"/>
              </a:ext>
            </a:extLst>
          </p:cNvPr>
          <p:cNvSpPr txBox="1"/>
          <p:nvPr/>
        </p:nvSpPr>
        <p:spPr>
          <a:xfrm>
            <a:off x="576000" y="2173320"/>
            <a:ext cx="8568000" cy="346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Voler appartient au 1er groupe. Terminaison en : e, es, e, ons, ez, 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17CA4F-A39C-AA42-9853-DE301E0BF921}"/>
              </a:ext>
            </a:extLst>
          </p:cNvPr>
          <p:cNvSpPr txBox="1"/>
          <p:nvPr/>
        </p:nvSpPr>
        <p:spPr>
          <a:xfrm>
            <a:off x="792000" y="2736000"/>
            <a:ext cx="2736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Nous vol....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0D78B4-6D88-E44E-A86D-FC65FBDDF68B}"/>
              </a:ext>
            </a:extLst>
          </p:cNvPr>
          <p:cNvSpPr txBox="1"/>
          <p:nvPr/>
        </p:nvSpPr>
        <p:spPr>
          <a:xfrm>
            <a:off x="432000" y="3384000"/>
            <a:ext cx="7703999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2 - Conjugue le verbe chasser à toutes les personnes du présent de l'indicatif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4AFC2E-D6EC-DE43-AFB5-2D8ACC01415F}"/>
              </a:ext>
            </a:extLst>
          </p:cNvPr>
          <p:cNvSpPr txBox="1"/>
          <p:nvPr/>
        </p:nvSpPr>
        <p:spPr>
          <a:xfrm>
            <a:off x="503999" y="4104000"/>
            <a:ext cx="5903999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3 - Je veux conjuguer : réfléchir avec ils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95FE3CF-E927-9144-859D-35EC77BE9B86}"/>
              </a:ext>
            </a:extLst>
          </p:cNvPr>
          <p:cNvSpPr txBox="1"/>
          <p:nvPr/>
        </p:nvSpPr>
        <p:spPr>
          <a:xfrm>
            <a:off x="432000" y="4621320"/>
            <a:ext cx="8568000" cy="60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Réfléchir appartient au 2ème groupe. Terminaison en : is, is, it ,issons, issez, issent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24073C8-56C2-0E4C-9924-2689CBFAFB86}"/>
              </a:ext>
            </a:extLst>
          </p:cNvPr>
          <p:cNvSpPr txBox="1"/>
          <p:nvPr/>
        </p:nvSpPr>
        <p:spPr>
          <a:xfrm>
            <a:off x="360000" y="5688000"/>
            <a:ext cx="7703999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4 - Conjugue le verbe aplatir à toutes les personnes du présent de l'indicatif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7EE034-E1FA-B940-88B3-13E056BEA212}"/>
              </a:ext>
            </a:extLst>
          </p:cNvPr>
          <p:cNvSpPr txBox="1"/>
          <p:nvPr/>
        </p:nvSpPr>
        <p:spPr>
          <a:xfrm>
            <a:off x="720000" y="5341320"/>
            <a:ext cx="2736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Ils réfléch...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5CE18D-4AF2-E944-A029-67656CFCE60C}"/>
              </a:ext>
            </a:extLst>
          </p:cNvPr>
          <p:cNvSpPr txBox="1"/>
          <p:nvPr/>
        </p:nvSpPr>
        <p:spPr>
          <a:xfrm>
            <a:off x="360000" y="6408000"/>
            <a:ext cx="7703999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5 - Conjugue le verbe abattre à toutes les personnes du singulier du présent de l'indicatif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  <p:bldP spid="5" grpId="0" build="p"/>
      <p:bldP spid="6" grpId="2" build="p"/>
      <p:bldP spid="7" grpId="3" build="p"/>
      <p:bldP spid="9" grpId="4" build="p"/>
      <p:bldP spid="10" grpId="5" build="p"/>
      <p:bldP spid="11" grpId="6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F73AE4B3-2B57-EF40-8590-FBCAA86D65C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24680" y="795240"/>
            <a:ext cx="6727320" cy="5108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545</Words>
  <Application>Microsoft Macintosh PowerPoint</Application>
  <PresentationFormat>Grand écran</PresentationFormat>
  <Paragraphs>108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 Unicode MS</vt:lpstr>
      <vt:lpstr>Microsoft YaHei</vt:lpstr>
      <vt:lpstr>Arial</vt:lpstr>
      <vt:lpstr>Mangal</vt:lpstr>
      <vt:lpstr>Tahoma</vt:lpstr>
      <vt:lpstr>Times New Roman</vt:lpstr>
      <vt:lpstr>Standard</vt:lpstr>
      <vt:lpstr>Objectif de la séance</vt:lpstr>
      <vt:lpstr>Présentation PowerPoint</vt:lpstr>
      <vt:lpstr>Activation des connaissances</vt:lpstr>
      <vt:lpstr>Concept</vt:lpstr>
      <vt:lpstr>Présentation PowerPoint</vt:lpstr>
      <vt:lpstr>Comment conjuguer au présent de l'indicatif ?</vt:lpstr>
      <vt:lpstr>Comment conjuguer au présent de l'indicatif ?</vt:lpstr>
      <vt:lpstr>Présentation PowerPoint</vt:lpstr>
      <vt:lpstr>Comment conjuguer au présent de l'indicatif ?</vt:lpstr>
      <vt:lpstr>Comment conjuguer au présent de l'indicatif ?</vt:lpstr>
      <vt:lpstr>Présentation PowerPoint</vt:lpstr>
      <vt:lpstr>Comment conjuguer au présent de l'indicatif ?</vt:lpstr>
      <vt:lpstr>Présentation PowerPoint</vt:lpstr>
      <vt:lpstr>Pratique guidée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Objectif de la séance</dc:title>
  <cp:lastModifiedBy>Mallory Monhard</cp:lastModifiedBy>
  <cp:revision>2</cp:revision>
  <dcterms:created xsi:type="dcterms:W3CDTF">2013-05-05T08:25:30Z</dcterms:created>
  <dcterms:modified xsi:type="dcterms:W3CDTF">2018-10-11T04:23:52Z</dcterms:modified>
</cp:coreProperties>
</file>