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0" r:id="rId3"/>
    <p:sldId id="292" r:id="rId4"/>
    <p:sldId id="286" r:id="rId5"/>
    <p:sldId id="300" r:id="rId6"/>
    <p:sldId id="295" r:id="rId7"/>
    <p:sldId id="312" r:id="rId8"/>
    <p:sldId id="309" r:id="rId9"/>
    <p:sldId id="313" r:id="rId10"/>
    <p:sldId id="304" r:id="rId11"/>
    <p:sldId id="314" r:id="rId12"/>
    <p:sldId id="315" r:id="rId13"/>
    <p:sldId id="316" r:id="rId14"/>
    <p:sldId id="317" r:id="rId15"/>
    <p:sldId id="318" r:id="rId16"/>
    <p:sldId id="319" r:id="rId17"/>
    <p:sldId id="290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33" autoAdjust="0"/>
    <p:restoredTop sz="86425" autoAdjust="0"/>
  </p:normalViewPr>
  <p:slideViewPr>
    <p:cSldViewPr>
      <p:cViewPr>
        <p:scale>
          <a:sx n="81" d="100"/>
          <a:sy n="81" d="100"/>
        </p:scale>
        <p:origin x="304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3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18/05/2017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Conjuguer au </a:t>
            </a:r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prése</a:t>
            </a:r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nt de l’impératif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CM1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dirty="0" err="1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Conjugaison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conjugaison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conjuguer les verbes au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présent du mode impératif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54650" y="4855155"/>
            <a:ext cx="4780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</a:t>
            </a:r>
            <a:r>
              <a:rPr lang="fr-FR" dirty="0" smtClean="0"/>
              <a:t>mode impératif sert à donner des ordres. C’est un mode différent du mode indicatif que nous avons travaillé jusqu’à aujourd’hui.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Quel temps allons-nous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Pourquoi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utilise-t-on ce temps?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7030A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 : connaître 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le verbe</a:t>
            </a:r>
            <a:endParaRPr lang="fr-FR" sz="4000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/>
          <p:cNvSpPr txBox="1"/>
          <p:nvPr/>
        </p:nvSpPr>
        <p:spPr>
          <a:xfrm>
            <a:off x="1259632" y="1730518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A quoi reconnait-on un verbe ? Quelles sont ses particularités?</a:t>
            </a:r>
            <a:endParaRPr lang="fr-FR" sz="2000" dirty="0">
              <a:effectLst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258387" y="3617892"/>
            <a:ext cx="4255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Qu’est-ce qu’une </a:t>
            </a:r>
            <a:r>
              <a:rPr lang="fr-FR" sz="2000" smtClean="0"/>
              <a:t>phrase impérative?</a:t>
            </a:r>
            <a:endParaRPr lang="fr-FR" sz="2000" dirty="0" smtClean="0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259632" y="2298791"/>
            <a:ext cx="6912768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 algn="ctr"/>
            <a:r>
              <a:rPr lang="fr-FR" altLang="x-none" dirty="0">
                <a:solidFill>
                  <a:srgbClr val="7030A0"/>
                </a:solidFill>
              </a:rPr>
              <a:t>Il sert à indiquer l'action dans la phrase. Il se conjugue. Il varie en fonction du temps, de la personne et du mode auquel il est </a:t>
            </a:r>
            <a:r>
              <a:rPr lang="fr-FR" altLang="x-none" dirty="0" smtClean="0">
                <a:solidFill>
                  <a:srgbClr val="7030A0"/>
                </a:solidFill>
              </a:rPr>
              <a:t>conjugué.</a:t>
            </a:r>
            <a:endParaRPr lang="fr-FR" altLang="x-none" dirty="0">
              <a:solidFill>
                <a:srgbClr val="7030A0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078989" y="4195748"/>
            <a:ext cx="4614728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 algn="ctr"/>
            <a:r>
              <a:rPr lang="fr-FR" altLang="x-none" dirty="0">
                <a:solidFill>
                  <a:srgbClr val="7030A0"/>
                </a:solidFill>
              </a:rPr>
              <a:t>Une phrase impérative ou injonctive sert à donner un ordre . Elle se termine par un point ou un point </a:t>
            </a:r>
            <a:r>
              <a:rPr lang="fr-FR" altLang="x-none" dirty="0" smtClean="0">
                <a:solidFill>
                  <a:srgbClr val="7030A0"/>
                </a:solidFill>
              </a:rPr>
              <a:t>d'exclamation.</a:t>
            </a:r>
            <a:endParaRPr lang="fr-FR" altLang="x-none" dirty="0">
              <a:solidFill>
                <a:srgbClr val="7030A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48504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Indique si les phrases sont impératives.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Mon père m’a interdit de venir.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Ne fais pas de bêtises!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 ne faut pas toucher aux fleurs!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Allons nous promener.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272028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237567" cy="2061735"/>
          </a:xfrm>
          <a:prstGeom prst="wedgeRoundRectCallout">
            <a:avLst>
              <a:gd name="adj1" fmla="val 31647"/>
              <a:gd name="adj2" fmla="val 592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conjugue-t-on au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présent de l’impératif?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590387"/>
            <a:ext cx="1400921" cy="14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0161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/>
              <a:t>L'impératif est un mode de conjugaison tout comme l'indicatif. </a:t>
            </a: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/>
              <a:t>C'est un mode qui </a:t>
            </a:r>
            <a:r>
              <a:rPr lang="fr-FR" altLang="x-none" sz="2000" b="1" dirty="0">
                <a:solidFill>
                  <a:srgbClr val="0070C0"/>
                </a:solidFill>
              </a:rPr>
              <a:t>sert à donner des ordres, à interdire</a:t>
            </a:r>
            <a:r>
              <a:rPr lang="fr-FR" altLang="x-none" sz="2000" dirty="0"/>
              <a:t>. </a:t>
            </a: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/>
              <a:t>Le mode impératif est particulier car </a:t>
            </a:r>
            <a:r>
              <a:rPr lang="fr-FR" altLang="x-none" sz="2000" b="1" dirty="0">
                <a:solidFill>
                  <a:srgbClr val="0070C0"/>
                </a:solidFill>
              </a:rPr>
              <a:t>il n 'y a que 3 personnes </a:t>
            </a:r>
            <a:r>
              <a:rPr lang="fr-FR" altLang="x-none" sz="2000" dirty="0"/>
              <a:t>de conjugaison : la 2ème PS, la 1ère PP et la 2ème PP</a:t>
            </a:r>
            <a:r>
              <a:rPr lang="fr-FR" altLang="x-none" sz="2000" dirty="0" smtClean="0"/>
              <a:t>.</a:t>
            </a:r>
            <a:endParaRPr lang="fr-FR" altLang="x-none" sz="2000" dirty="0"/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b="1" dirty="0">
                <a:solidFill>
                  <a:srgbClr val="0070C0"/>
                </a:solidFill>
              </a:rPr>
              <a:t>Les pronoms personnels sont absents dans ce mode</a:t>
            </a:r>
            <a:endParaRPr lang="fr-FR" altLang="x-none" sz="2000" b="1" dirty="0">
              <a:solidFill>
                <a:srgbClr val="0070C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365912" y="3706902"/>
            <a:ext cx="2053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Mange </a:t>
            </a:r>
            <a:r>
              <a:rPr lang="fr-FR" smtClean="0"/>
              <a:t>tes carottes.</a:t>
            </a:r>
            <a:endParaRPr lang="fr-FR" dirty="0" smtClean="0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2195736" y="4076234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260877" y="4528967"/>
            <a:ext cx="21402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x-none" dirty="0">
                <a:solidFill>
                  <a:srgbClr val="0070C0"/>
                </a:solidFill>
              </a:rPr>
              <a:t>2ème </a:t>
            </a:r>
            <a:r>
              <a:rPr lang="fr-FR" altLang="x-none" dirty="0" smtClean="0">
                <a:solidFill>
                  <a:srgbClr val="0070C0"/>
                </a:solidFill>
              </a:rPr>
              <a:t>personne du singulier. Pas </a:t>
            </a:r>
            <a:r>
              <a:rPr lang="fr-FR" altLang="x-none" dirty="0">
                <a:solidFill>
                  <a:srgbClr val="0070C0"/>
                </a:solidFill>
              </a:rPr>
              <a:t>de pronom personnel</a:t>
            </a:r>
          </a:p>
          <a:p>
            <a:r>
              <a:rPr lang="fr-FR" altLang="x-none" dirty="0">
                <a:solidFill>
                  <a:srgbClr val="0070C0"/>
                </a:solidFill>
              </a:rPr>
              <a:t>Donne un </a:t>
            </a:r>
            <a:r>
              <a:rPr lang="fr-FR" altLang="x-none" dirty="0" smtClean="0">
                <a:solidFill>
                  <a:srgbClr val="0070C0"/>
                </a:solidFill>
              </a:rPr>
              <a:t>ordre.</a:t>
            </a:r>
            <a:endParaRPr lang="fr-FR" altLang="x-none" dirty="0">
              <a:solidFill>
                <a:srgbClr val="0070C0"/>
              </a:solidFill>
            </a:endParaRPr>
          </a:p>
          <a:p>
            <a:endParaRPr lang="fr-FR" dirty="0" smtClean="0"/>
          </a:p>
        </p:txBody>
      </p:sp>
      <p:sp>
        <p:nvSpPr>
          <p:cNvPr id="21" name="ZoneTexte 20"/>
          <p:cNvSpPr txBox="1"/>
          <p:nvPr/>
        </p:nvSpPr>
        <p:spPr>
          <a:xfrm>
            <a:off x="3894697" y="3582484"/>
            <a:ext cx="2518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Mangeons nos carottes</a:t>
            </a:r>
            <a:r>
              <a:rPr lang="fr-FR" dirty="0" smtClean="0"/>
              <a:t>.</a:t>
            </a:r>
            <a:endParaRPr lang="fr-FR" dirty="0" smtClean="0"/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5131539" y="3951816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491882" y="4226323"/>
            <a:ext cx="4038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x-none" dirty="0" smtClean="0">
                <a:solidFill>
                  <a:srgbClr val="0070C0"/>
                </a:solidFill>
              </a:rPr>
              <a:t>1ère personne du pluriel. Pas </a:t>
            </a:r>
            <a:r>
              <a:rPr lang="fr-FR" altLang="x-none" dirty="0">
                <a:solidFill>
                  <a:srgbClr val="0070C0"/>
                </a:solidFill>
              </a:rPr>
              <a:t>de pronom personnel</a:t>
            </a:r>
          </a:p>
          <a:p>
            <a:r>
              <a:rPr lang="fr-FR" altLang="x-none" dirty="0">
                <a:solidFill>
                  <a:srgbClr val="0070C0"/>
                </a:solidFill>
              </a:rPr>
              <a:t>Donne un </a:t>
            </a:r>
            <a:r>
              <a:rPr lang="fr-FR" altLang="x-none" dirty="0" smtClean="0">
                <a:solidFill>
                  <a:srgbClr val="0070C0"/>
                </a:solidFill>
              </a:rPr>
              <a:t>ordre.</a:t>
            </a:r>
            <a:endParaRPr lang="fr-FR" altLang="x-none" dirty="0">
              <a:solidFill>
                <a:srgbClr val="0070C0"/>
              </a:solidFill>
            </a:endParaRPr>
          </a:p>
          <a:p>
            <a:endParaRPr lang="fr-FR" dirty="0" smtClean="0"/>
          </a:p>
        </p:txBody>
      </p:sp>
      <p:sp>
        <p:nvSpPr>
          <p:cNvPr id="24" name="ZoneTexte 23"/>
          <p:cNvSpPr txBox="1"/>
          <p:nvPr/>
        </p:nvSpPr>
        <p:spPr>
          <a:xfrm>
            <a:off x="3597369" y="5241986"/>
            <a:ext cx="2518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Mangez vos carottes.</a:t>
            </a:r>
            <a:endParaRPr lang="fr-FR" dirty="0" smtClean="0"/>
          </a:p>
        </p:txBody>
      </p:sp>
      <p:cxnSp>
        <p:nvCxnSpPr>
          <p:cNvPr id="26" name="Connecteur droit avec flèche 25"/>
          <p:cNvCxnSpPr/>
          <p:nvPr/>
        </p:nvCxnSpPr>
        <p:spPr>
          <a:xfrm flipV="1">
            <a:off x="4752020" y="5607003"/>
            <a:ext cx="24856" cy="27413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2699793" y="5881141"/>
            <a:ext cx="6009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x-none" smtClean="0">
                <a:solidFill>
                  <a:srgbClr val="0070C0"/>
                </a:solidFill>
              </a:rPr>
              <a:t>2ème </a:t>
            </a:r>
            <a:r>
              <a:rPr lang="fr-FR" altLang="x-none" dirty="0" smtClean="0">
                <a:solidFill>
                  <a:srgbClr val="0070C0"/>
                </a:solidFill>
              </a:rPr>
              <a:t>personne du pluriel. Pas </a:t>
            </a:r>
            <a:r>
              <a:rPr lang="fr-FR" altLang="x-none" dirty="0">
                <a:solidFill>
                  <a:srgbClr val="0070C0"/>
                </a:solidFill>
              </a:rPr>
              <a:t>de pronom personnel</a:t>
            </a:r>
          </a:p>
          <a:p>
            <a:r>
              <a:rPr lang="fr-FR" altLang="x-none" dirty="0">
                <a:solidFill>
                  <a:srgbClr val="0070C0"/>
                </a:solidFill>
              </a:rPr>
              <a:t>Donne un </a:t>
            </a:r>
            <a:r>
              <a:rPr lang="fr-FR" altLang="x-none" dirty="0" smtClean="0">
                <a:solidFill>
                  <a:srgbClr val="0070C0"/>
                </a:solidFill>
              </a:rPr>
              <a:t>ordre.</a:t>
            </a:r>
            <a:endParaRPr lang="fr-FR" altLang="x-none" dirty="0">
              <a:solidFill>
                <a:srgbClr val="0070C0"/>
              </a:solidFill>
            </a:endParaRPr>
          </a:p>
          <a:p>
            <a:endParaRPr lang="fr-FR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9" grpId="0"/>
      <p:bldP spid="15" grpId="0"/>
      <p:bldP spid="21" grpId="0"/>
      <p:bldP spid="23" grpId="0"/>
      <p:bldP spid="24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48504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31800" indent="-323850"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/>
              <a:t>A quoi sert le mode impératif ?</a:t>
            </a:r>
          </a:p>
          <a:p>
            <a:pPr marL="431800" indent="-323850"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/>
              <a:t>Combien y </a:t>
            </a:r>
            <a:r>
              <a:rPr lang="fr-FR" altLang="x-none" sz="2800" dirty="0" err="1"/>
              <a:t>a-t-il</a:t>
            </a:r>
            <a:r>
              <a:rPr lang="fr-FR" altLang="x-none" sz="2800" dirty="0"/>
              <a:t> de personnes ?</a:t>
            </a:r>
          </a:p>
          <a:p>
            <a:pPr marL="431800" indent="-323850"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/>
              <a:t>Lesquelles ?</a:t>
            </a:r>
          </a:p>
          <a:p>
            <a:pPr marL="431800" indent="-323850"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/>
              <a:t>Y </a:t>
            </a:r>
            <a:r>
              <a:rPr lang="fr-FR" altLang="x-none" sz="2800" dirty="0" err="1"/>
              <a:t>a-t-il</a:t>
            </a:r>
            <a:r>
              <a:rPr lang="fr-FR" altLang="x-none" sz="2800" dirty="0"/>
              <a:t> des pronoms ?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398467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237567" cy="2061735"/>
          </a:xfrm>
          <a:prstGeom prst="wedgeRoundRectCallout">
            <a:avLst>
              <a:gd name="adj1" fmla="val 31647"/>
              <a:gd name="adj2" fmla="val 592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conjugue-t-on au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présent de l’impératif?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0161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/>
              <a:t>Les </a:t>
            </a:r>
            <a:r>
              <a:rPr lang="fr-FR" altLang="x-none" sz="2000" b="1" dirty="0">
                <a:solidFill>
                  <a:srgbClr val="0070C0"/>
                </a:solidFill>
              </a:rPr>
              <a:t>terminaisons du présent de l'impératif ressemblent beaucoup à celles du présent de l'indicatif</a:t>
            </a:r>
            <a:r>
              <a:rPr lang="fr-FR" altLang="x-none" sz="2000" dirty="0" smtClean="0"/>
              <a:t>.</a:t>
            </a: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  <a:p>
            <a:r>
              <a:rPr lang="fr-FR" altLang="x-none" sz="2000" dirty="0" smtClean="0"/>
              <a:t>Pour les 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verbes en </a:t>
            </a:r>
            <a:r>
              <a:rPr lang="mr-IN" altLang="x-none" sz="2000" b="1" dirty="0" smtClean="0">
                <a:solidFill>
                  <a:srgbClr val="0070C0"/>
                </a:solidFill>
              </a:rPr>
              <a:t>–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er et les verbes comme cueillir et offrir</a:t>
            </a:r>
            <a:r>
              <a:rPr lang="fr-FR" altLang="x-none" sz="2000" dirty="0" smtClean="0"/>
              <a:t>, les terminaison sont les suivantes : </a:t>
            </a:r>
            <a:r>
              <a:rPr lang="fr-FR" altLang="x-none" sz="2000" b="1" dirty="0">
                <a:solidFill>
                  <a:srgbClr val="0070C0"/>
                </a:solidFill>
              </a:rPr>
              <a:t>-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e, -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ons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, -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ez</a:t>
            </a:r>
            <a:endParaRPr lang="fr-FR" altLang="x-none" sz="2000" b="1" dirty="0">
              <a:solidFill>
                <a:srgbClr val="0070C0"/>
              </a:solidFill>
            </a:endParaRP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1169782" y="3509057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nager </a:t>
            </a:r>
            <a:r>
              <a:rPr lang="fr-FR" dirty="0" smtClean="0"/>
              <a:t>à la 2ème pers. </a:t>
            </a:r>
            <a:r>
              <a:rPr lang="fr-FR" dirty="0"/>
              <a:t>d</a:t>
            </a:r>
            <a:r>
              <a:rPr lang="fr-FR" dirty="0" smtClean="0"/>
              <a:t>u singulier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321101" y="3951463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906264" y="395146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rgbClr val="FF0000"/>
                </a:solidFill>
              </a:rPr>
              <a:t>N</a:t>
            </a:r>
            <a:r>
              <a:rPr lang="fr-FR" b="1" dirty="0" err="1" smtClean="0">
                <a:solidFill>
                  <a:srgbClr val="FF0000"/>
                </a:solidFill>
              </a:rPr>
              <a:t>ag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1526" y="4375596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jouer à la 1</a:t>
            </a:r>
            <a:r>
              <a:rPr lang="fr-FR" baseline="30000" dirty="0" smtClean="0"/>
              <a:t>ère</a:t>
            </a:r>
            <a:r>
              <a:rPr lang="fr-FR" dirty="0" smtClean="0"/>
              <a:t> pers du pluriel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935724" y="474492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Jou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321101" y="474492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70C0"/>
                </a:solidFill>
              </a:rPr>
              <a:t>ons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197900" y="5270794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écouter</a:t>
            </a:r>
            <a:r>
              <a:rPr lang="fr-FR" dirty="0" smtClean="0"/>
              <a:t> à la 2ème pers du pluriel 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2935724" y="5767302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Ecout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27445" y="5767302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70C0"/>
                </a:solidFill>
              </a:rPr>
              <a:t>ez</a:t>
            </a:r>
            <a:endParaRPr lang="fr-FR" b="1" dirty="0" smtClean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06187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0" grpId="0"/>
      <p:bldP spid="11" grpId="0"/>
      <p:bldP spid="17" grpId="0"/>
      <p:bldP spid="19" grpId="0"/>
      <p:bldP spid="20" grpId="0"/>
      <p:bldP spid="15" grpId="0"/>
      <p:bldP spid="16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39" y="1507265"/>
            <a:ext cx="7237567" cy="830630"/>
          </a:xfrm>
          <a:prstGeom prst="wedgeRoundRectCallout">
            <a:avLst>
              <a:gd name="adj1" fmla="val 39489"/>
              <a:gd name="adj2" fmla="val 21104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conjugue-t-on au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présent de l’impératif?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17525" y="1601743"/>
            <a:ext cx="7016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 smtClean="0"/>
              <a:t>Autres exemples</a:t>
            </a:r>
            <a:endParaRPr lang="fr-FR" altLang="x-none" sz="2000" b="1" dirty="0">
              <a:solidFill>
                <a:srgbClr val="0070C0"/>
              </a:solidFill>
            </a:endParaRP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1062008" y="2851748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err="1" smtClean="0"/>
              <a:t>offir</a:t>
            </a:r>
            <a:r>
              <a:rPr lang="fr-FR" dirty="0" smtClean="0"/>
              <a:t> à la 2ème pers. </a:t>
            </a:r>
            <a:r>
              <a:rPr lang="fr-FR" dirty="0"/>
              <a:t>d</a:t>
            </a:r>
            <a:r>
              <a:rPr lang="fr-FR" dirty="0" smtClean="0"/>
              <a:t>u singulier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024148" y="3304351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557324" y="331919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Offr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53552" y="3885607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err="1" smtClean="0"/>
              <a:t>jcueillir</a:t>
            </a:r>
            <a:r>
              <a:rPr lang="fr-FR" dirty="0" smtClean="0"/>
              <a:t> à la 1</a:t>
            </a:r>
            <a:r>
              <a:rPr lang="fr-FR" baseline="30000" dirty="0" smtClean="0"/>
              <a:t>ère</a:t>
            </a:r>
            <a:r>
              <a:rPr lang="fr-FR" dirty="0" smtClean="0"/>
              <a:t> pers du pluriel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621404" y="4433086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Cueill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248048" y="4428711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70C0"/>
                </a:solidFill>
              </a:rPr>
              <a:t>ons</a:t>
            </a:r>
            <a:endParaRPr lang="fr-FR" b="1" dirty="0" smtClean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683762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0" grpId="0"/>
      <p:bldP spid="11" grpId="0"/>
      <p:bldP spid="17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59632" y="1691830"/>
            <a:ext cx="592943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Conjugue chanter au présent de l'impératif </a:t>
            </a:r>
            <a:r>
              <a:rPr lang="fr-FR" altLang="x-none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</a:t>
            </a:r>
            <a:endParaRPr lang="fr-FR" altLang="x-none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Conjugue offrir au présent de l’impératif.</a:t>
            </a: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527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237567" cy="2061735"/>
          </a:xfrm>
          <a:prstGeom prst="wedgeRoundRectCallout">
            <a:avLst>
              <a:gd name="adj1" fmla="val 31647"/>
              <a:gd name="adj2" fmla="val 592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conjugue-t-on au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présent de l’impératif?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0161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/>
              <a:t>Les </a:t>
            </a:r>
            <a:r>
              <a:rPr lang="fr-FR" altLang="x-none" sz="2000" b="1" dirty="0">
                <a:solidFill>
                  <a:srgbClr val="0070C0"/>
                </a:solidFill>
              </a:rPr>
              <a:t>terminaisons du présent de l'impératif ressemblent beaucoup à celles du présent de l'indicatif</a:t>
            </a:r>
            <a:r>
              <a:rPr lang="fr-FR" altLang="x-none" sz="2000" dirty="0" smtClean="0"/>
              <a:t>.</a:t>
            </a: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  <a:p>
            <a:r>
              <a:rPr lang="fr-FR" altLang="x-none" sz="2000" dirty="0" smtClean="0"/>
              <a:t>Pour les 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verbes en </a:t>
            </a:r>
            <a:r>
              <a:rPr lang="mr-IN" altLang="x-none" sz="2000" b="1" dirty="0" smtClean="0">
                <a:solidFill>
                  <a:srgbClr val="0070C0"/>
                </a:solidFill>
              </a:rPr>
              <a:t>–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ir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 comme finir</a:t>
            </a:r>
            <a:r>
              <a:rPr lang="fr-FR" altLang="x-none" sz="2000" dirty="0" smtClean="0"/>
              <a:t>, les terminaison sont les suivantes : 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-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is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, -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issons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, -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issez</a:t>
            </a:r>
            <a:endParaRPr lang="fr-FR" altLang="x-none" sz="2000" b="1" dirty="0">
              <a:solidFill>
                <a:srgbClr val="0070C0"/>
              </a:solidFill>
            </a:endParaRP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1169782" y="3509057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finir à la 2ème pers. </a:t>
            </a:r>
            <a:r>
              <a:rPr lang="fr-FR" dirty="0"/>
              <a:t>d</a:t>
            </a:r>
            <a:r>
              <a:rPr lang="fr-FR" dirty="0" smtClean="0"/>
              <a:t>u singulier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321101" y="3951463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70C0"/>
                </a:solidFill>
              </a:rPr>
              <a:t>is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968260" y="3951463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Fin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1526" y="4375596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choisir à la 1</a:t>
            </a:r>
            <a:r>
              <a:rPr lang="fr-FR" baseline="30000" dirty="0" smtClean="0"/>
              <a:t>ère</a:t>
            </a:r>
            <a:r>
              <a:rPr lang="fr-FR" dirty="0" smtClean="0"/>
              <a:t> pers du pluriel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752789" y="474492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Chois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321101" y="474492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70C0"/>
                </a:solidFill>
              </a:rPr>
              <a:t>issons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197900" y="5270794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obéir </a:t>
            </a:r>
            <a:r>
              <a:rPr lang="fr-FR" dirty="0" smtClean="0"/>
              <a:t>à la 2ème pers du pluriel 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2935724" y="5767302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Obé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376110" y="5767302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70C0"/>
                </a:solidFill>
              </a:rPr>
              <a:t>issez</a:t>
            </a:r>
            <a:endParaRPr lang="fr-FR" b="1" dirty="0" smtClean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59221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0" grpId="0"/>
      <p:bldP spid="11" grpId="0"/>
      <p:bldP spid="17" grpId="0"/>
      <p:bldP spid="19" grpId="0"/>
      <p:bldP spid="20" grpId="0"/>
      <p:bldP spid="15" grpId="0"/>
      <p:bldP spid="16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59632" y="1691830"/>
            <a:ext cx="592943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Conjugue </a:t>
            </a:r>
            <a:r>
              <a:rPr lang="fr-FR" altLang="x-none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réfléchir </a:t>
            </a:r>
            <a:r>
              <a:rPr lang="fr-FR" altLang="x-none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au présent de l'impératif </a:t>
            </a:r>
            <a:r>
              <a:rPr lang="fr-FR" altLang="x-none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</a:t>
            </a:r>
            <a:endParaRPr lang="fr-FR" altLang="x-none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Conjugue fleurir au présent de l’impératif.</a:t>
            </a: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629904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237567" cy="2061735"/>
          </a:xfrm>
          <a:prstGeom prst="wedgeRoundRectCallout">
            <a:avLst>
              <a:gd name="adj1" fmla="val 31647"/>
              <a:gd name="adj2" fmla="val 5920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conjugue-t-on au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présent de l’impératif?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0161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/>
              <a:t>Les </a:t>
            </a:r>
            <a:r>
              <a:rPr lang="fr-FR" altLang="x-none" sz="2000" b="1" dirty="0">
                <a:solidFill>
                  <a:srgbClr val="0070C0"/>
                </a:solidFill>
              </a:rPr>
              <a:t>terminaisons du présent de l'impératif ressemblent beaucoup à celles du présent de l'indicatif</a:t>
            </a:r>
            <a:r>
              <a:rPr lang="fr-FR" altLang="x-none" sz="2000" dirty="0" smtClean="0"/>
              <a:t>.</a:t>
            </a: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  <a:p>
            <a:r>
              <a:rPr lang="fr-FR" altLang="x-none" sz="2000" dirty="0" smtClean="0"/>
              <a:t>Pour la plupart des 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autres</a:t>
            </a:r>
            <a:r>
              <a:rPr lang="fr-FR" altLang="x-none" sz="2000" dirty="0" smtClean="0"/>
              <a:t> 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verbes</a:t>
            </a:r>
            <a:r>
              <a:rPr lang="fr-FR" altLang="x-none" sz="2000" dirty="0" smtClean="0"/>
              <a:t>, les terminaison sont les suivantes : 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-s, -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ons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, -</a:t>
            </a:r>
            <a:r>
              <a:rPr lang="fr-FR" altLang="x-none" sz="2000" b="1" dirty="0" err="1" smtClean="0">
                <a:solidFill>
                  <a:srgbClr val="0070C0"/>
                </a:solidFill>
              </a:rPr>
              <a:t>ez</a:t>
            </a:r>
            <a:endParaRPr lang="fr-FR" altLang="x-none" sz="2000" b="1" dirty="0">
              <a:solidFill>
                <a:srgbClr val="0070C0"/>
              </a:solidFill>
            </a:endParaRPr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1169782" y="3509057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faire à la 2ème pers. </a:t>
            </a:r>
            <a:r>
              <a:rPr lang="fr-FR" dirty="0"/>
              <a:t>d</a:t>
            </a:r>
            <a:r>
              <a:rPr lang="fr-FR" dirty="0" smtClean="0"/>
              <a:t>u singulier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321101" y="3951463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s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977363" y="3951463"/>
            <a:ext cx="640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Fai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1526" y="4375596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venir à la 1</a:t>
            </a:r>
            <a:r>
              <a:rPr lang="fr-FR" baseline="30000" dirty="0" smtClean="0"/>
              <a:t>ère</a:t>
            </a:r>
            <a:r>
              <a:rPr lang="fr-FR" dirty="0" smtClean="0"/>
              <a:t> pers du pluriel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752789" y="474492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Ven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203848" y="4744928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0070C0"/>
                </a:solidFill>
              </a:rPr>
              <a:t>ons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197900" y="5270794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conjuguer </a:t>
            </a:r>
            <a:r>
              <a:rPr lang="fr-FR" dirty="0" smtClean="0"/>
              <a:t>prendre </a:t>
            </a:r>
            <a:r>
              <a:rPr lang="fr-FR" dirty="0" smtClean="0"/>
              <a:t>à la 2ème pers du pluriel 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2857569" y="5768974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Pren</a:t>
            </a:r>
            <a:endParaRPr lang="fr-FR" b="1" dirty="0" smtClean="0">
              <a:solidFill>
                <a:srgbClr val="0070C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376110" y="5767302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0070C0"/>
                </a:solidFill>
              </a:rPr>
              <a:t>ez</a:t>
            </a:r>
            <a:endParaRPr lang="fr-FR" b="1" dirty="0" smtClean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489960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0" grpId="0"/>
      <p:bldP spid="11" grpId="0"/>
      <p:bldP spid="17" grpId="0"/>
      <p:bldP spid="19" grpId="0"/>
      <p:bldP spid="20" grpId="0"/>
      <p:bldP spid="15" grpId="0"/>
      <p:bldP spid="16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59632" y="1691830"/>
            <a:ext cx="592943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Conjugue </a:t>
            </a:r>
            <a:r>
              <a:rPr lang="fr-FR" altLang="x-none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partir au présent de l’impératif.</a:t>
            </a:r>
            <a:endParaRPr lang="fr-FR" altLang="x-none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942704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4369" y="1583777"/>
            <a:ext cx="7237567" cy="3247627"/>
          </a:xfrm>
          <a:prstGeom prst="wedgeRoundRectCallout">
            <a:avLst>
              <a:gd name="adj1" fmla="val 26637"/>
              <a:gd name="adj2" fmla="val 6745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conjugue-t-on au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présent de l’impératif?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46" y="3871306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225740" y="1795879"/>
            <a:ext cx="7016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000" dirty="0"/>
              <a:t>Les </a:t>
            </a:r>
            <a:r>
              <a:rPr lang="fr-FR" altLang="x-none" sz="2000" b="1" dirty="0" smtClean="0">
                <a:solidFill>
                  <a:srgbClr val="0070C0"/>
                </a:solidFill>
              </a:rPr>
              <a:t>auxiliaires se conjuguent de la manière suivante</a:t>
            </a:r>
            <a:endParaRPr lang="fr-FR" altLang="x-none" sz="2000" dirty="0" smtClean="0"/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  <a:p>
            <a:pPr algn="ctr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2577580" y="2513120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Avoir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577580" y="2920639"/>
            <a:ext cx="12948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Aie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Ayons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Ayez</a:t>
            </a:r>
          </a:p>
          <a:p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471571" y="2446473"/>
            <a:ext cx="565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Etre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5471571" y="2759285"/>
            <a:ext cx="12948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Sois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Soyons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Soyez</a:t>
            </a:r>
          </a:p>
          <a:p>
            <a:endParaRPr lang="fr-FR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183905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1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259632" y="1691830"/>
            <a:ext cx="554461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Conjugue </a:t>
            </a:r>
            <a:r>
              <a:rPr lang="fr-FR" altLang="x-none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avoir peur au présent de l’impératif.</a:t>
            </a:r>
          </a:p>
          <a:p>
            <a:pPr algn="l">
              <a:spcAft>
                <a:spcPts val="1413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Conjugue être courageux au présent de l’impératif.</a:t>
            </a:r>
            <a:endParaRPr lang="fr-FR" altLang="x-none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67503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1060450"/>
            <a:ext cx="7118424" cy="5106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3929</TotalTime>
  <Words>624</Words>
  <Application>Microsoft Macintosh PowerPoint</Application>
  <PresentationFormat>Présentation à l'écran (4:3)</PresentationFormat>
  <Paragraphs>118</Paragraphs>
  <Slides>17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9" baseType="lpstr">
      <vt:lpstr>Always In My Heart</vt:lpstr>
      <vt:lpstr>American Typewriter</vt:lpstr>
      <vt:lpstr>Bradley Hand ITC TT-Bold</vt:lpstr>
      <vt:lpstr>Calibri</vt:lpstr>
      <vt:lpstr>Cambria</vt:lpstr>
      <vt:lpstr>Mangal</vt:lpstr>
      <vt:lpstr>Mrs Chocolat</vt:lpstr>
      <vt:lpstr>Rage Italic</vt:lpstr>
      <vt:lpstr>Trebuchet MS</vt:lpstr>
      <vt:lpstr>Arial</vt:lpstr>
      <vt:lpstr>Microsoft YaHei</vt:lpstr>
      <vt:lpstr>Sketchbook</vt:lpstr>
      <vt:lpstr>Présentation PowerPoint</vt:lpstr>
      <vt:lpstr>Objectif de la séance</vt:lpstr>
      <vt:lpstr>Présentation PowerPoint</vt:lpstr>
      <vt:lpstr>Pré-requis : connaître le verbe</vt:lpstr>
      <vt:lpstr>Présentation PowerPoint</vt:lpstr>
      <vt:lpstr>Comment conjugue-t-on au présent de l’impératif?</vt:lpstr>
      <vt:lpstr>Présentation PowerPoint</vt:lpstr>
      <vt:lpstr>Comment conjugue-t-on au présent de l’impératif?</vt:lpstr>
      <vt:lpstr>Comment conjugue-t-on au présent de l’impératif?</vt:lpstr>
      <vt:lpstr>Présentation PowerPoint</vt:lpstr>
      <vt:lpstr>Comment conjugue-t-on au présent de l’impératif?</vt:lpstr>
      <vt:lpstr>Présentation PowerPoint</vt:lpstr>
      <vt:lpstr>Comment conjugue-t-on au présent de l’impératif?</vt:lpstr>
      <vt:lpstr>Présentation PowerPoint</vt:lpstr>
      <vt:lpstr>Comment conjugue-t-on au présent de l’impératif?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104</cp:revision>
  <dcterms:created xsi:type="dcterms:W3CDTF">2014-04-03T15:57:20Z</dcterms:created>
  <dcterms:modified xsi:type="dcterms:W3CDTF">2017-05-18T04:39:44Z</dcterms:modified>
</cp:coreProperties>
</file>