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58" r:id="rId4"/>
    <p:sldId id="259" r:id="rId5"/>
    <p:sldId id="257" r:id="rId6"/>
    <p:sldId id="260" r:id="rId7"/>
    <p:sldId id="263" r:id="rId8"/>
    <p:sldId id="265" r:id="rId9"/>
    <p:sldId id="261" r:id="rId10"/>
    <p:sldId id="262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3BD66153-175B-44D0-8391-115F8E14B399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08564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49C015E-CFEA-488B-A240-4B9508F2F62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69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9F80E5B-9A21-4435-AFA3-018F731FB56A}" type="slidenum">
              <a:t>1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125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F4B6F15-6017-4776-8427-B590F7D4F51B}" type="slidenum">
              <a:t>2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34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D3EDD66-BA38-4199-9690-5CADA99ECEE0}" type="slidenum">
              <a:t>3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044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E3B55C8-C26E-4706-99A3-78A983F6FBBE}" type="slidenum">
              <a:t>4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758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F4B6F15-6017-4776-8427-B590F7D4F51B}" type="slidenum">
              <a:t>5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14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BCDFF00-1B81-46F0-A751-4B0E359EDAEF}" type="slidenum">
              <a:t>6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525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F4B6F15-6017-4776-8427-B590F7D4F51B}" type="slidenum">
              <a:t>7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175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E3B55C8-C26E-4706-99A3-78A983F6FBBE}" type="slidenum">
              <a:t>8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579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111DDAA-3E0A-416A-B0F4-0485715F8B76}" type="slidenum">
              <a:t>9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752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2EC3EB9-7D03-4671-B039-C3070D981E10}" type="slidenum">
              <a:t>10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13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38FBC45-A5D0-4A88-B4EA-95FA89FA267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96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EBA576-8D7D-4D76-8BC9-3A6E419FB1F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308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F31A4E4-E61D-4029-AB2E-324BC3B1291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321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C0F4FEC-3DE2-4C0A-93A5-DF9817C9A63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270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3B9503-C75B-49AC-993A-1BA7912A02F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27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533E37-CFD8-466D-BA77-BC9C594A73E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27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7AF4E6-9991-4542-A58C-2077F810A32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867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1AF252-07A1-446B-B80B-ABA9C28782A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575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DAF0E0-6F9E-49A7-ACB6-15B321F3A0F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767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540CD2-90A4-41A2-A69C-C3F5E0EC174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55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11B62F-24BC-4ABD-BF9C-03879FBB695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060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05351410-8D10-4340-AEC4-F891CBDB2A6B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Arial" pitchFamily="18"/>
          <a:ea typeface="Microsoft YaHei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fr-FR" sz="3200" b="0" i="0" u="none" strike="noStrike" kern="1200">
          <a:ln>
            <a:noFill/>
          </a:ln>
          <a:latin typeface="Arial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Objectif de la séance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/>
              <a:t>Aujourd'hui, nous allons apprendre à </a:t>
            </a:r>
            <a:r>
              <a:rPr lang="fr-FR">
                <a:solidFill>
                  <a:srgbClr val="C5000B"/>
                </a:solidFill>
              </a:rPr>
              <a:t>conjuguer les verbes particuliers au présent de l'indicatif</a:t>
            </a:r>
            <a:r>
              <a:rPr lang="fr-FR"/>
              <a:t>.</a:t>
            </a:r>
          </a:p>
          <a:p>
            <a:pPr lvl="0" algn="ctr"/>
            <a:endParaRPr lang="fr-FR"/>
          </a:p>
          <a:p>
            <a:pPr lvl="0" algn="ctr"/>
            <a:r>
              <a:rPr lang="fr-FR" sz="2400"/>
              <a:t>A la fin de la séance, vous connaîtrez les terminaisons de ces verbes au présent et vous saurez les conjuguer.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 dirty="0" smtClean="0"/>
              <a:t>Dans quelle matière allons-nous travailler?</a:t>
            </a:r>
          </a:p>
          <a:p>
            <a:pPr lvl="0"/>
            <a:r>
              <a:rPr lang="fr-FR" dirty="0" smtClean="0"/>
              <a:t>Qu’allons-nous apprendre?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38178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Activation des connaissances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1578960"/>
            <a:ext cx="9071640" cy="170748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/>
              <a:t>Que savez-vous sur le présent ? Quelles sont les terminaisons pour les verbes du 1er groupe ? Du 2ème groupe ?</a:t>
            </a:r>
          </a:p>
          <a:p>
            <a:pPr lvl="0" algn="ctr"/>
            <a:endParaRPr lang="fr-FR" sz="2400"/>
          </a:p>
        </p:txBody>
      </p:sp>
      <p:sp>
        <p:nvSpPr>
          <p:cNvPr id="4" name="ZoneTexte 3"/>
          <p:cNvSpPr txBox="1"/>
          <p:nvPr/>
        </p:nvSpPr>
        <p:spPr>
          <a:xfrm>
            <a:off x="768240" y="3361320"/>
            <a:ext cx="8568000" cy="603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1er groupe : e, es, e, ons, ez, ent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solidFill>
                  <a:srgbClr val="C5000B"/>
                </a:solidFill>
                <a:latin typeface="Arial" pitchFamily="18"/>
                <a:ea typeface="Microsoft YaHei" pitchFamily="2"/>
                <a:cs typeface="Mangal" pitchFamily="2"/>
              </a:rPr>
              <a:t>2ème groupe : is, is, it, issons, issez, issent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1769040"/>
            <a:ext cx="9071640" cy="1398960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 sz="2400"/>
              <a:t>Les auxiliaires être et avoir se conjuguent comme suit :</a:t>
            </a:r>
          </a:p>
          <a:p>
            <a:pPr lvl="0" algn="ctr"/>
            <a:endParaRPr lang="fr-FR" sz="2400" b="1">
              <a:solidFill>
                <a:srgbClr val="C5000B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92000" y="3469319"/>
            <a:ext cx="2376000" cy="2938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AVOIR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J'ai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Tu as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a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Nous avons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Vous avez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Ils ont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11999" y="3384000"/>
            <a:ext cx="2088000" cy="18846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ETRE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suis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Tu 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est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Nous sommes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Vous êtes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Ils sont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8360" y="5441040"/>
            <a:ext cx="9071640" cy="13989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</a:pPr>
            <a:r>
              <a: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Le verbe aller se conjugue : je vais, tu vas, il va, nous allons, vous allez, ils vont</a:t>
            </a:r>
          </a:p>
          <a:p>
            <a:pPr marL="0" marR="0" lvl="0" indent="0" algn="ctr" rtl="0" hangingPunct="0">
              <a:buNone/>
              <a:tabLst/>
            </a:pPr>
            <a:endParaRPr lang="fr-FR" sz="2400" b="1" i="0" u="none" strike="noStrike" kern="1200">
              <a:ln>
                <a:noFill/>
              </a:ln>
              <a:solidFill>
                <a:srgbClr val="C5000B"/>
              </a:solidFill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3" build="p"/>
      <p:bldP spid="5" grpId="6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 dirty="0" smtClean="0"/>
              <a:t>Conjugue :</a:t>
            </a:r>
          </a:p>
          <a:p>
            <a:pPr lvl="0"/>
            <a:r>
              <a:rPr lang="fr-FR" dirty="0" smtClean="0"/>
              <a:t>-être avec « tu »</a:t>
            </a:r>
          </a:p>
          <a:p>
            <a:pPr lvl="0"/>
            <a:r>
              <a:rPr lang="fr-FR" dirty="0" smtClean="0"/>
              <a:t>-avoir avec « ils »</a:t>
            </a:r>
          </a:p>
          <a:p>
            <a:pPr lvl="0"/>
            <a:r>
              <a:rPr lang="fr-FR" dirty="0" smtClean="0"/>
              <a:t>- Aller avec « je »</a:t>
            </a:r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32000" y="2173320"/>
            <a:ext cx="8928000" cy="346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Les verbes : aller, faire, venir, voir et prendre se conjuguent comme suit 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2907029"/>
            <a:ext cx="10201360" cy="236156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faire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	</a:t>
            </a:r>
            <a:r>
              <a:rPr lang="fr-FR" sz="22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venir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	</a:t>
            </a:r>
            <a:r>
              <a:rPr lang="fr-FR" sz="22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voir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	</a:t>
            </a:r>
            <a:r>
              <a:rPr lang="fr-FR" sz="22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prendre</a:t>
            </a:r>
            <a:endParaRPr lang="fr-FR" sz="2200" b="1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Times New Roman" pitchFamily="18"/>
            </a:endParaRP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je fais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je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viens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je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vois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je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prends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tu fais	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tu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viens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tu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vois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tu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prends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 fait	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 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vient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</a:t>
            </a:r>
            <a:r>
              <a:rPr lang="fr-FR" sz="22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voit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il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prend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Nous faisons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nous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venons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</a:t>
            </a:r>
            <a:r>
              <a:rPr lang="fr-FR" sz="2200" b="1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nous </a:t>
            </a:r>
            <a:r>
              <a:rPr lang="fr-FR" sz="2200" b="0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voyons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nous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prenons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vous </a:t>
            </a:r>
            <a:r>
              <a:rPr lang="fr-FR" sz="2200" b="0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faites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vous venez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vous </a:t>
            </a:r>
            <a:r>
              <a:rPr lang="fr-FR" sz="2200" b="0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voyez	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vous prenez</a:t>
            </a:r>
          </a:p>
          <a:p>
            <a:pPr marL="0" marR="0" lvl="0" indent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ils font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ils </a:t>
            </a:r>
            <a:r>
              <a:rPr lang="fr-FR" sz="2200" b="0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viennent</a:t>
            </a:r>
            <a:r>
              <a:rPr lang="fr-FR" sz="2200" b="1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ils </a:t>
            </a:r>
            <a:r>
              <a:rPr lang="fr-FR" sz="22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voient		</a:t>
            </a:r>
            <a:r>
              <a:rPr lang="fr-FR" sz="22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Times New Roman" pitchFamily="18"/>
              </a:rPr>
              <a:t>ils </a:t>
            </a:r>
            <a:r>
              <a:rPr lang="fr-FR" sz="22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Times New Roman" pitchFamily="18"/>
              </a:rPr>
              <a:t>prennent</a:t>
            </a:r>
            <a:endParaRPr lang="fr-FR" sz="2200" b="0" i="0" u="none" strike="noStrike" kern="1200" dirty="0">
              <a:ln>
                <a:noFill/>
              </a:ln>
              <a:solidFill>
                <a:srgbClr val="FF0000"/>
              </a:solidFill>
              <a:latin typeface="Arial" pitchFamily="18"/>
              <a:ea typeface="Microsoft YaHei" pitchFamily="2"/>
              <a:cs typeface="Times New Roman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fr-FR" dirty="0" smtClean="0"/>
              <a:t>Conjugue :</a:t>
            </a:r>
          </a:p>
          <a:p>
            <a:pPr lvl="0"/>
            <a:r>
              <a:rPr lang="fr-FR" dirty="0" smtClean="0"/>
              <a:t>-faire avec « vous »</a:t>
            </a:r>
          </a:p>
          <a:p>
            <a:pPr lvl="0"/>
            <a:r>
              <a:rPr lang="fr-FR" dirty="0" smtClean="0"/>
              <a:t>-venir avec « ils »</a:t>
            </a:r>
          </a:p>
          <a:p>
            <a:pPr marL="457200" lvl="0" indent="-457200">
              <a:buFontTx/>
              <a:buChar char="-"/>
            </a:pPr>
            <a:r>
              <a:rPr lang="fr-FR" dirty="0" smtClean="0"/>
              <a:t>voir avec « nous »</a:t>
            </a:r>
          </a:p>
          <a:p>
            <a:pPr marL="457200" lvl="0" indent="-457200">
              <a:buFontTx/>
              <a:buChar char="-"/>
            </a:pPr>
            <a:r>
              <a:rPr lang="fr-FR" dirty="0" smtClean="0"/>
              <a:t>Prendre avec « ils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49800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Comment conjuguer au présent de l'indicatif ?</a:t>
            </a:r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1824754"/>
            <a:ext cx="9071640" cy="1287532"/>
          </a:xfrm>
          <a:blipFill>
            <a:blip r:embed="rId3"/>
            <a:stretch>
              <a:fillRect/>
            </a:stretch>
          </a:blipFill>
        </p:spPr>
        <p:txBody>
          <a:bodyPr anchor="ctr">
            <a:spAutoFit/>
          </a:bodyPr>
          <a:lstStyle/>
          <a:p>
            <a:pPr lvl="0" algn="ctr"/>
            <a:r>
              <a:rPr lang="fr-FR" sz="2400" dirty="0"/>
              <a:t>Les </a:t>
            </a:r>
            <a:r>
              <a:rPr lang="fr-FR" sz="2400" dirty="0" smtClean="0"/>
              <a:t>verbes en – </a:t>
            </a:r>
            <a:r>
              <a:rPr lang="fr-FR" sz="2400" dirty="0" err="1" smtClean="0"/>
              <a:t>eindre</a:t>
            </a:r>
            <a:r>
              <a:rPr lang="fr-FR" sz="2400" dirty="0" smtClean="0"/>
              <a:t>,  –</a:t>
            </a:r>
            <a:r>
              <a:rPr lang="fr-FR" sz="2400" dirty="0" err="1" smtClean="0"/>
              <a:t>aindre</a:t>
            </a:r>
            <a:r>
              <a:rPr lang="fr-FR" sz="2400" dirty="0" smtClean="0"/>
              <a:t> et –oindre se conjuguent avec les terminaisons suivantes : </a:t>
            </a:r>
          </a:p>
          <a:p>
            <a:pPr lvl="0" algn="ctr"/>
            <a:r>
              <a:rPr lang="fr-FR" sz="2400" dirty="0" smtClean="0">
                <a:solidFill>
                  <a:srgbClr val="FF0000"/>
                </a:solidFill>
              </a:rPr>
              <a:t>s, s, t, </a:t>
            </a:r>
            <a:r>
              <a:rPr lang="fr-FR" sz="2400" dirty="0" err="1" smtClean="0">
                <a:solidFill>
                  <a:srgbClr val="FF0000"/>
                </a:solidFill>
              </a:rPr>
              <a:t>ons</a:t>
            </a:r>
            <a:r>
              <a:rPr lang="fr-FR" sz="2400" dirty="0" smtClean="0">
                <a:solidFill>
                  <a:srgbClr val="FF0000"/>
                </a:solidFill>
              </a:rPr>
              <a:t>, </a:t>
            </a:r>
            <a:r>
              <a:rPr lang="fr-FR" sz="2400" dirty="0" err="1" smtClean="0">
                <a:solidFill>
                  <a:srgbClr val="FF0000"/>
                </a:solidFill>
              </a:rPr>
              <a:t>ez</a:t>
            </a:r>
            <a:r>
              <a:rPr lang="fr-FR" sz="2400" dirty="0" smtClean="0">
                <a:solidFill>
                  <a:srgbClr val="FF0000"/>
                </a:solidFill>
              </a:rPr>
              <a:t>, </a:t>
            </a:r>
            <a:r>
              <a:rPr lang="fr-FR" sz="2400" dirty="0" err="1" smtClean="0">
                <a:solidFill>
                  <a:srgbClr val="FF0000"/>
                </a:solidFill>
              </a:rPr>
              <a:t>ent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92000" y="3250969"/>
            <a:ext cx="1721667" cy="1949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PEINDRE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peins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Tu peins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peint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Nous peignons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Vous peignez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Ils peignent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714766" y="3242525"/>
            <a:ext cx="1644594" cy="1949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JOINDRE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Je </a:t>
            </a: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joins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Tu joins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joint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Nous joignons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Vous joignez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 smtClean="0">
                <a:latin typeface="Arial" pitchFamily="18"/>
                <a:ea typeface="Microsoft YaHei" pitchFamily="2"/>
                <a:cs typeface="Mangal" pitchFamily="2"/>
              </a:rPr>
              <a:t>Ils joignent</a:t>
            </a: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88360" y="5771188"/>
            <a:ext cx="9071640" cy="73866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spAutoFit/>
          </a:bodyPr>
          <a:lstStyle/>
          <a:p>
            <a:pPr marL="0" marR="0" lvl="0" indent="0" algn="ctr" rtl="0" hangingPunct="0">
              <a:buNone/>
              <a:tabLst/>
            </a:pP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Les verbes pouvoir, vouloir et valoir se conjuguent en </a:t>
            </a:r>
            <a:r>
              <a:rPr lang="fr-FR" sz="2400" b="0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angal" pitchFamily="2"/>
              </a:rPr>
              <a:t>x, x, t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 : je 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peux, 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tu 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veux, </a:t>
            </a:r>
            <a:r>
              <a:rPr lang="fr-FR" sz="24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il </a:t>
            </a:r>
            <a:r>
              <a:rPr lang="fr-FR" sz="2400" b="0" i="0" u="none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vaut, …</a:t>
            </a:r>
            <a:endParaRPr lang="fr-FR" sz="2400" b="1" i="0" u="none" strike="noStrike" kern="1200" dirty="0">
              <a:ln>
                <a:noFill/>
              </a:ln>
              <a:solidFill>
                <a:srgbClr val="C5000B"/>
              </a:solidFill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116478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solidFill>
            <a:srgbClr val="CFE7F5"/>
          </a:solidFill>
        </p:spPr>
        <p:txBody>
          <a:bodyPr>
            <a:spAutoFit/>
          </a:bodyPr>
          <a:lstStyle/>
          <a:p>
            <a:pPr lvl="0"/>
            <a:r>
              <a:rPr lang="fr-FR"/>
              <a:t>Pratique guidée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584000" y="936000"/>
            <a:ext cx="6768000" cy="54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 présent de l'indicatif verbes particuliers" id="{96808DDC-E0D3-4B28-B7D8-208B7004796E}" vid="{C1761295-ABD2-4FAA-B238-8AB6C665F6E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214</Words>
  <Application>Microsoft Office PowerPoint</Application>
  <PresentationFormat>Grand écran</PresentationFormat>
  <Paragraphs>74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 Unicode MS</vt:lpstr>
      <vt:lpstr>Microsoft YaHei</vt:lpstr>
      <vt:lpstr>Arial</vt:lpstr>
      <vt:lpstr>Calibri</vt:lpstr>
      <vt:lpstr>Mangal</vt:lpstr>
      <vt:lpstr>Tahoma</vt:lpstr>
      <vt:lpstr>Times New Roman</vt:lpstr>
      <vt:lpstr>Standard</vt:lpstr>
      <vt:lpstr>Objectif de la séance</vt:lpstr>
      <vt:lpstr>Présentation PowerPoint</vt:lpstr>
      <vt:lpstr>Activation des connaissances</vt:lpstr>
      <vt:lpstr>Comment conjuguer au présent de l'indicatif ?</vt:lpstr>
      <vt:lpstr>Présentation PowerPoint</vt:lpstr>
      <vt:lpstr>Comment conjuguer au présent de l'indicatif ?</vt:lpstr>
      <vt:lpstr>Présentation PowerPoint</vt:lpstr>
      <vt:lpstr>Comment conjuguer au présent de l'indicatif ?</vt:lpstr>
      <vt:lpstr>Pratique guidée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Objectif de la séance</dc:title>
  <dc:creator>Monhard mallory</dc:creator>
  <cp:lastModifiedBy>Monhard mallory</cp:lastModifiedBy>
  <cp:revision>3</cp:revision>
  <dcterms:created xsi:type="dcterms:W3CDTF">2013-05-05T08:25:30Z</dcterms:created>
  <dcterms:modified xsi:type="dcterms:W3CDTF">2015-10-15T03:54:52Z</dcterms:modified>
</cp:coreProperties>
</file>