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0" r:id="rId3"/>
    <p:sldId id="292" r:id="rId4"/>
    <p:sldId id="286" r:id="rId5"/>
    <p:sldId id="295" r:id="rId6"/>
    <p:sldId id="296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29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7" autoAdjust="0"/>
    <p:restoredTop sz="86425" autoAdjust="0"/>
  </p:normalViewPr>
  <p:slideViewPr>
    <p:cSldViewPr>
      <p:cViewPr>
        <p:scale>
          <a:sx n="134" d="100"/>
          <a:sy n="134" d="100"/>
        </p:scale>
        <p:origin x="14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2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2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2.tif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2.tif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2.tiff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Le pluriel des noms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611599" y="3408256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Orthographe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orthographe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former le pluriel des noms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5582" y="5014047"/>
            <a:ext cx="4953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est important de </a:t>
            </a:r>
            <a:r>
              <a:rPr lang="fr-FR" dirty="0" smtClean="0"/>
              <a:t>savoir former le pluriel des mots pour orthographier et </a:t>
            </a:r>
            <a:r>
              <a:rPr lang="fr-FR" smtClean="0"/>
              <a:t>parler correctement.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Qu’allons-nous découvrir?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Pourquoi cela nous sera-t-il utile?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70C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 : le nom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90670" y="911642"/>
            <a:ext cx="75137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Qu’</a:t>
            </a:r>
            <a:r>
              <a:rPr lang="fr-FR" sz="2000" dirty="0" err="1" smtClean="0"/>
              <a:t>est-ce-qu’un</a:t>
            </a:r>
            <a:r>
              <a:rPr lang="fr-FR" sz="2000" dirty="0" smtClean="0"/>
              <a:t> nom ?</a:t>
            </a:r>
          </a:p>
          <a:p>
            <a:endParaRPr lang="fr-FR" sz="2000" dirty="0"/>
          </a:p>
          <a:p>
            <a:r>
              <a:rPr lang="fr-FR" sz="2000" b="1" dirty="0" smtClean="0">
                <a:solidFill>
                  <a:srgbClr val="0070C0"/>
                </a:solidFill>
              </a:rPr>
              <a:t>Le nom est un mot qui désigne une personne, une chose, un lieu</a:t>
            </a:r>
            <a:r>
              <a:rPr lang="mr-IN" sz="2000" b="1" dirty="0" smtClean="0">
                <a:solidFill>
                  <a:srgbClr val="0070C0"/>
                </a:solidFill>
              </a:rPr>
              <a:t>…</a:t>
            </a:r>
            <a:endParaRPr lang="fr-FR" sz="2000" b="1" dirty="0" smtClean="0"/>
          </a:p>
          <a:p>
            <a:r>
              <a:rPr lang="fr-FR" sz="2000" b="1" dirty="0" smtClean="0">
                <a:solidFill>
                  <a:srgbClr val="0070C0"/>
                </a:solidFill>
              </a:rPr>
              <a:t>Les noms ont un genre (masculin ou féminin) et un nombre (singulier ou pluriel).</a:t>
            </a:r>
            <a:r>
              <a:rPr lang="fr-FR" sz="2000" i="1" dirty="0"/>
              <a:t/>
            </a:r>
            <a:br>
              <a:rPr lang="fr-FR" sz="2000" i="1" dirty="0"/>
            </a:b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50326" y="3229719"/>
            <a:ext cx="5112568" cy="3037381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00772" y="3453373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Nom ou pas nom?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06104" y="4117667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nager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95736" y="4396055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joli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921697" y="4101092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crayon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95936" y="4511061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Paris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331640" y="5087020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hier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918673" y="5097814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chevaux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352743" y="3732311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cette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52020" y="5363500"/>
            <a:ext cx="98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enfant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3" grpId="0"/>
      <p:bldP spid="14" grpId="0"/>
      <p:bldP spid="15" grpId="0"/>
      <p:bldP spid="16" grpId="0"/>
      <p:bldP spid="18" grpId="0"/>
      <p:bldP spid="20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pluriel des noms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Dans la plupart des cas, on forme le pluriel des noms en </a:t>
            </a:r>
            <a:r>
              <a:rPr lang="fr-FR" sz="2000" b="1" dirty="0" smtClean="0">
                <a:solidFill>
                  <a:srgbClr val="0070C0"/>
                </a:solidFill>
              </a:rPr>
              <a:t>ajoutant un « s ».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429000"/>
            <a:ext cx="5112568" cy="2821357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59632" y="195194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élève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339752" y="2204864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203848" y="195194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élève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59632" y="257419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ne trousse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699792" y="2852936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419872" y="258297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trousse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273580" y="3588174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noms qui se terminent au singulier par </a:t>
            </a:r>
            <a:r>
              <a:rPr lang="fr-FR" sz="2000" b="1" dirty="0" smtClean="0">
                <a:solidFill>
                  <a:srgbClr val="0070C0"/>
                </a:solidFill>
              </a:rPr>
              <a:t>-s, -x ou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z ne changent pas au pluriel.</a:t>
            </a:r>
            <a:endParaRPr lang="fr-FR" sz="2000" dirty="0"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796" y="3615211"/>
            <a:ext cx="855403" cy="77556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475656" y="463985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u</a:t>
            </a:r>
            <a:r>
              <a:rPr lang="fr-FR" smtClean="0"/>
              <a:t>ne souris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691268" y="4629714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des </a:t>
            </a:r>
            <a:r>
              <a:rPr lang="fr-FR" smtClean="0"/>
              <a:t>souris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843808" y="4857685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478852" y="508828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prix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843808" y="5278571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704795" y="505926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prix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79873" y="552689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nez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860764" y="5735147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704795" y="5495578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nez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1" grpId="0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Forme le pluriel des noms suivants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r>
              <a:rPr lang="fr-FR" sz="1800" dirty="0"/>
              <a:t>u</a:t>
            </a:r>
            <a:r>
              <a:rPr lang="fr-FR" sz="1800" dirty="0" smtClean="0"/>
              <a:t>n nombre : 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gaz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une école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tapis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succès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une merguez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livre : 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une croix :</a:t>
            </a:r>
            <a:endParaRPr lang="fr-FR" sz="1800" dirty="0" smtClean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61617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pluriel des noms en -ou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03463" y="1101587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On forme le pluriel des noms en </a:t>
            </a:r>
            <a:r>
              <a:rPr lang="mr-IN" sz="2000" dirty="0" smtClean="0"/>
              <a:t>–</a:t>
            </a:r>
            <a:r>
              <a:rPr lang="fr-FR" sz="2000" dirty="0" smtClean="0"/>
              <a:t>ou en </a:t>
            </a:r>
            <a:r>
              <a:rPr lang="fr-FR" sz="2000" b="1" dirty="0" smtClean="0">
                <a:solidFill>
                  <a:srgbClr val="0070C0"/>
                </a:solidFill>
              </a:rPr>
              <a:t>ajoutant un « s ».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429000"/>
            <a:ext cx="5112568" cy="2821357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59632" y="195194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clou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339752" y="2204864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203848" y="195194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clou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59632" y="257419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ne verrou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699792" y="2852936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419872" y="258297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verrou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273580" y="3588174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7 noms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ou prennent un x au pluriel.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796" y="3615211"/>
            <a:ext cx="855403" cy="77556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486636" y="4478540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hiboux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626372" y="4461553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choux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86636" y="495523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 smtClean="0"/>
              <a:t>bijoux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671021" y="496345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poux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86636" y="5414714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genoux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667598" y="543895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joujoux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486636" y="583253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cailloux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69953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1" grpId="0"/>
      <p:bldP spid="22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Forme le pluriel des noms suivants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r>
              <a:rPr lang="fr-FR" sz="1800" dirty="0"/>
              <a:t>u</a:t>
            </a:r>
            <a:r>
              <a:rPr lang="fr-FR" sz="1800" dirty="0" smtClean="0"/>
              <a:t>n caillou: 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trou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chouchou: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bijou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hibou :</a:t>
            </a:r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470760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9156" y="-42954"/>
            <a:ext cx="6965728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pluriel des noms en </a:t>
            </a:r>
            <a:r>
              <a:rPr lang="mr-IN" sz="4000" dirty="0" smtClean="0">
                <a:solidFill>
                  <a:srgbClr val="0070C0"/>
                </a:solidFill>
                <a:latin typeface="Mrs Chocolat" pitchFamily="2" charset="0"/>
              </a:rPr>
              <a:t>–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eau, -au, -eu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6350" y="1226052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noms en </a:t>
            </a:r>
            <a:r>
              <a:rPr lang="mr-IN" sz="2000" dirty="0" smtClean="0"/>
              <a:t>–</a:t>
            </a:r>
            <a:r>
              <a:rPr lang="fr-FR" sz="2000" dirty="0" smtClean="0"/>
              <a:t>eau, -au et </a:t>
            </a:r>
            <a:r>
              <a:rPr lang="mr-IN" sz="2000" dirty="0" smtClean="0"/>
              <a:t>–</a:t>
            </a:r>
            <a:r>
              <a:rPr lang="fr-FR" sz="2000" dirty="0" smtClean="0"/>
              <a:t>eu prennent</a:t>
            </a:r>
            <a:r>
              <a:rPr lang="fr-FR" sz="2000" dirty="0" smtClean="0"/>
              <a:t> </a:t>
            </a:r>
            <a:r>
              <a:rPr lang="fr-FR" sz="2000" b="1" dirty="0" smtClean="0">
                <a:solidFill>
                  <a:srgbClr val="0070C0"/>
                </a:solidFill>
              </a:rPr>
              <a:t>un « x » au pluriel.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284984"/>
            <a:ext cx="5112568" cy="2965373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563024" y="173264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château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3059832" y="1988840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246368" y="173484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château</a:t>
            </a:r>
            <a:r>
              <a:rPr lang="fr-FR" b="1" dirty="0" smtClean="0">
                <a:solidFill>
                  <a:srgbClr val="FF0000"/>
                </a:solidFill>
              </a:rPr>
              <a:t>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63024" y="213549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esquimau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119289" y="2420888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223895" y="214405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esquimau</a:t>
            </a:r>
            <a:r>
              <a:rPr lang="fr-FR" b="1" dirty="0" smtClean="0">
                <a:solidFill>
                  <a:srgbClr val="FF0000"/>
                </a:solidFill>
              </a:rPr>
              <a:t>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294938" y="348401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Certains noms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au et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eu prennent un  s au pluriel.</a:t>
            </a:r>
            <a:endParaRPr lang="fr-FR" sz="2000" dirty="0"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369" y="3510157"/>
            <a:ext cx="855403" cy="77556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455263" y="439320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landau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751340" y="44012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 smtClean="0"/>
              <a:t>landaus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832076" y="4629714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479873" y="4860090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pneu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832076" y="5059262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779912" y="4852033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pneus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79873" y="532541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bleu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832076" y="5510085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769775" y="532541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bleus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563024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essieu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3102943" y="2852936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223895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essieu</a:t>
            </a:r>
            <a:r>
              <a:rPr lang="fr-FR" b="1" dirty="0" smtClean="0">
                <a:solidFill>
                  <a:srgbClr val="FF0000"/>
                </a:solidFill>
              </a:rPr>
              <a:t>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488811" y="577672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émeu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860764" y="5961391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3751340" y="5744358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émeus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904204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1" grpId="0"/>
      <p:bldP spid="22" grpId="0"/>
      <p:bldP spid="24" grpId="0"/>
      <p:bldP spid="26" grpId="0"/>
      <p:bldP spid="28" grpId="0"/>
      <p:bldP spid="29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Forme le pluriel des noms suivants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r>
              <a:rPr lang="fr-FR" sz="1800" dirty="0"/>
              <a:t>u</a:t>
            </a:r>
            <a:r>
              <a:rPr lang="fr-FR" sz="1800" dirty="0" smtClean="0"/>
              <a:t>n bateau: 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pneu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traineau: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landau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bleu :</a:t>
            </a:r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16551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9156" y="-42954"/>
            <a:ext cx="6965728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pluriel des noms en </a:t>
            </a:r>
            <a:r>
              <a:rPr lang="mr-IN" sz="4000" dirty="0" smtClean="0">
                <a:solidFill>
                  <a:srgbClr val="0070C0"/>
                </a:solidFill>
                <a:latin typeface="Mrs Chocolat" pitchFamily="2" charset="0"/>
              </a:rPr>
              <a:t>–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al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6350" y="1226052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noms en </a:t>
            </a:r>
            <a:r>
              <a:rPr lang="mr-IN" sz="2000" dirty="0" smtClean="0"/>
              <a:t>–</a:t>
            </a:r>
            <a:r>
              <a:rPr lang="fr-FR" sz="2000" dirty="0" smtClean="0"/>
              <a:t>al </a:t>
            </a:r>
            <a:r>
              <a:rPr lang="fr-FR" sz="2000" b="1" dirty="0" smtClean="0">
                <a:solidFill>
                  <a:srgbClr val="0070C0"/>
                </a:solidFill>
              </a:rPr>
              <a:t>se terminent en « aux » au pluriel.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284984"/>
            <a:ext cx="5112568" cy="2965373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563024" y="173264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cheval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3059832" y="1988840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246368" y="173484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chev</a:t>
            </a:r>
            <a:r>
              <a:rPr lang="fr-FR" b="1" dirty="0" smtClean="0">
                <a:solidFill>
                  <a:srgbClr val="FF0000"/>
                </a:solidFill>
              </a:rPr>
              <a:t>aux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63024" y="213549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bocal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119289" y="2420888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223895" y="214405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boc</a:t>
            </a:r>
            <a:r>
              <a:rPr lang="fr-FR" b="1" dirty="0" smtClean="0">
                <a:solidFill>
                  <a:srgbClr val="FF0000"/>
                </a:solidFill>
              </a:rPr>
              <a:t>aux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294938" y="348401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Certains noms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al prennent un  s au pluriel.</a:t>
            </a:r>
            <a:endParaRPr lang="fr-FR" sz="2000" dirty="0"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369" y="3510157"/>
            <a:ext cx="855403" cy="77556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455263" y="439320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bals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751340" y="44012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 smtClean="0"/>
              <a:t>carnavals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79873" y="4860090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 smtClean="0"/>
              <a:t>chacals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779912" y="4852033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étals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79873" y="532541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festivals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769775" y="532541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récitals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563024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animal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3102943" y="2852936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213973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anim</a:t>
            </a:r>
            <a:r>
              <a:rPr lang="fr-FR" b="1" dirty="0" smtClean="0">
                <a:solidFill>
                  <a:srgbClr val="FF0000"/>
                </a:solidFill>
              </a:rPr>
              <a:t>aux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488811" y="577672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régals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784889" y="5754544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/>
              <a:t>narvals 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368303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1" grpId="0"/>
      <p:bldP spid="22" grpId="0"/>
      <p:bldP spid="24" grpId="0"/>
      <p:bldP spid="26" grpId="0"/>
      <p:bldP spid="28" grpId="0"/>
      <p:bldP spid="29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Forme le pluriel des noms suivants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r>
              <a:rPr lang="fr-FR" sz="1800" dirty="0"/>
              <a:t>u</a:t>
            </a:r>
            <a:r>
              <a:rPr lang="fr-FR" sz="1800" dirty="0" smtClean="0"/>
              <a:t>n végétal : 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carnaval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canal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récital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bocal:</a:t>
            </a:r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315293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9156" y="-42954"/>
            <a:ext cx="6965728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pluriel des noms en </a:t>
            </a:r>
            <a:r>
              <a:rPr lang="mr-IN" sz="4000" dirty="0" smtClean="0">
                <a:solidFill>
                  <a:srgbClr val="0070C0"/>
                </a:solidFill>
                <a:latin typeface="Mrs Chocolat" pitchFamily="2" charset="0"/>
              </a:rPr>
              <a:t>–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al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6350" y="1226052"/>
            <a:ext cx="751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On forme le pluriel des noms en </a:t>
            </a:r>
            <a:r>
              <a:rPr lang="mr-IN" sz="2000" dirty="0" smtClean="0"/>
              <a:t>–</a:t>
            </a:r>
            <a:r>
              <a:rPr lang="fr-FR" sz="2000" dirty="0" smtClean="0"/>
              <a:t>ail </a:t>
            </a:r>
            <a:r>
              <a:rPr lang="fr-FR" sz="2000" b="1" dirty="0" smtClean="0">
                <a:solidFill>
                  <a:srgbClr val="0070C0"/>
                </a:solidFill>
              </a:rPr>
              <a:t>en ajoutant un s.</a:t>
            </a:r>
            <a:endParaRPr lang="fr-FR" sz="2000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24560" y="3284984"/>
            <a:ext cx="5112568" cy="2965373"/>
          </a:xfrm>
          <a:prstGeom prst="wedgeRoundRectCallout">
            <a:avLst>
              <a:gd name="adj1" fmla="val 62360"/>
              <a:gd name="adj2" fmla="val 950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563024" y="173264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portail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3059832" y="1988840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246368" y="173484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portail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63024" y="2135492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rail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119289" y="2420888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223895" y="214405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rail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294938" y="348401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Certains noms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ail se terminent en </a:t>
            </a:r>
            <a:r>
              <a:rPr lang="mr-IN" sz="2000" b="1" dirty="0" smtClean="0">
                <a:solidFill>
                  <a:srgbClr val="0070C0"/>
                </a:solidFill>
              </a:rPr>
              <a:t>–</a:t>
            </a:r>
            <a:r>
              <a:rPr lang="fr-FR" sz="2000" b="1" dirty="0" smtClean="0">
                <a:solidFill>
                  <a:srgbClr val="0070C0"/>
                </a:solidFill>
              </a:rPr>
              <a:t>aux au pluriel.</a:t>
            </a:r>
            <a:endParaRPr lang="fr-FR" sz="2000" dirty="0"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369" y="3510157"/>
            <a:ext cx="855403" cy="77556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534989" y="4412357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travail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751340" y="4401266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</a:t>
            </a:r>
            <a:r>
              <a:rPr lang="fr-FR" dirty="0" smtClean="0"/>
              <a:t>travaux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79873" y="4860090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</a:t>
            </a:r>
            <a:r>
              <a:rPr lang="fr-FR" dirty="0" smtClean="0"/>
              <a:t>corail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779912" y="4852033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coraux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79873" y="5325419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</a:t>
            </a:r>
            <a:r>
              <a:rPr lang="fr-FR" dirty="0" smtClean="0"/>
              <a:t>vitrail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795156" y="5334945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vitraux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563024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</a:t>
            </a:r>
            <a:r>
              <a:rPr lang="fr-FR" dirty="0" smtClean="0"/>
              <a:t>n éventail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3102943" y="2852936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213973" y="2555091"/>
            <a:ext cx="502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</a:t>
            </a:r>
            <a:r>
              <a:rPr lang="fr-FR" dirty="0" smtClean="0"/>
              <a:t> éventail</a:t>
            </a:r>
            <a:r>
              <a:rPr lang="fr-FR" b="1" dirty="0" smtClean="0">
                <a:solidFill>
                  <a:srgbClr val="FF0000"/>
                </a:solidFill>
              </a:rPr>
              <a:t>s</a:t>
            </a:r>
            <a:r>
              <a:rPr lang="fr-FR" dirty="0" smtClean="0"/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860764" y="4597023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2847122" y="5068767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2860764" y="5589240"/>
            <a:ext cx="7200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027255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1" grpId="0"/>
      <p:bldP spid="22" grpId="0"/>
      <p:bldP spid="24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5972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Forme le pluriel des noms suivants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r>
              <a:rPr lang="fr-FR" sz="1800" dirty="0"/>
              <a:t>u</a:t>
            </a:r>
            <a:r>
              <a:rPr lang="fr-FR" sz="1800" dirty="0" smtClean="0"/>
              <a:t>n corail : </a:t>
            </a:r>
            <a:endParaRPr lang="fr-FR" sz="1800" dirty="0" smtClean="0"/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rail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portail 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vitrail:</a:t>
            </a:r>
          </a:p>
          <a:p>
            <a:pPr algn="l"/>
            <a:endParaRPr lang="fr-FR" sz="1800" dirty="0"/>
          </a:p>
          <a:p>
            <a:pPr algn="l"/>
            <a:r>
              <a:rPr lang="fr-FR" sz="1800" dirty="0" smtClean="0"/>
              <a:t>un détail:</a:t>
            </a:r>
          </a:p>
          <a:p>
            <a:pPr algn="l"/>
            <a:endParaRPr lang="fr-FR" sz="1800" dirty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25524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980728"/>
            <a:ext cx="7344816" cy="53321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3852</TotalTime>
  <Words>520</Words>
  <Application>Microsoft Macintosh PowerPoint</Application>
  <PresentationFormat>Présentation à l'écran (4:3)</PresentationFormat>
  <Paragraphs>178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Always In My Heart</vt:lpstr>
      <vt:lpstr>American Typewriter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Pré-requis : le nom</vt:lpstr>
      <vt:lpstr>Le pluriel des noms</vt:lpstr>
      <vt:lpstr>Présentation PowerPoint</vt:lpstr>
      <vt:lpstr>Le pluriel des noms en -ou</vt:lpstr>
      <vt:lpstr>Présentation PowerPoint</vt:lpstr>
      <vt:lpstr>Le pluriel des noms en –eau, -au, -eu</vt:lpstr>
      <vt:lpstr>Présentation PowerPoint</vt:lpstr>
      <vt:lpstr>Le pluriel des noms en –al</vt:lpstr>
      <vt:lpstr>Présentation PowerPoint</vt:lpstr>
      <vt:lpstr>Le pluriel des noms en –al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94</cp:revision>
  <dcterms:created xsi:type="dcterms:W3CDTF">2014-04-03T15:57:20Z</dcterms:created>
  <dcterms:modified xsi:type="dcterms:W3CDTF">2017-03-29T18:35:36Z</dcterms:modified>
</cp:coreProperties>
</file>