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92" r:id="rId4"/>
    <p:sldId id="286" r:id="rId5"/>
    <p:sldId id="300" r:id="rId6"/>
    <p:sldId id="301" r:id="rId7"/>
    <p:sldId id="302" r:id="rId8"/>
    <p:sldId id="295" r:id="rId9"/>
    <p:sldId id="303" r:id="rId10"/>
    <p:sldId id="304" r:id="rId11"/>
    <p:sldId id="299" r:id="rId12"/>
    <p:sldId id="305" r:id="rId13"/>
    <p:sldId id="290" r:id="rId14"/>
    <p:sldId id="306" r:id="rId15"/>
    <p:sldId id="307" r:id="rId16"/>
    <p:sldId id="30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33" autoAdjust="0"/>
    <p:restoredTop sz="86404" autoAdjust="0"/>
  </p:normalViewPr>
  <p:slideViewPr>
    <p:cSldViewPr>
      <p:cViewPr>
        <p:scale>
          <a:sx n="81" d="100"/>
          <a:sy n="81" d="100"/>
        </p:scale>
        <p:origin x="70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43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551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9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9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23/03/2017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18068" y="4431673"/>
            <a:ext cx="4836456" cy="1377009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Conjuguer au passé composé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592938" y="3303118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Conjugaison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conjugaison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conjuguer les verbes au passé composé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47864" y="4582012"/>
            <a:ext cx="4780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passé composé est un temps très utilisé à l’oral comme à l’écrit. Il est essentiel de le maîtriser. C’est un temps composé, c’est  à dire que le verbe conjugué est constitué de deux mots.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Quel temps allons-nous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Quand utilise-t-on ce temps?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connaître le présent des auxiliaires être et avoir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70994" y="2210199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être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516174" y="2210199"/>
            <a:ext cx="3068102" cy="1465188"/>
          </a:xfrm>
          <a:prstGeom prst="wedgeRoundRectCallout">
            <a:avLst>
              <a:gd name="adj1" fmla="val 19538"/>
              <a:gd name="adj2" fmla="val 7373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5685721" y="2353742"/>
            <a:ext cx="2905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conjuguer au passé composé, il faut </a:t>
            </a:r>
            <a:r>
              <a:rPr lang="fr-FR" smtClean="0"/>
              <a:t>savoir conjuguer être et avoir au présent.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144080" y="2596976"/>
            <a:ext cx="1699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Je suis</a:t>
            </a:r>
          </a:p>
          <a:p>
            <a:r>
              <a:rPr lang="fr-FR" sz="2000" dirty="0" smtClean="0">
                <a:effectLst/>
              </a:rPr>
              <a:t>Tu es</a:t>
            </a:r>
          </a:p>
          <a:p>
            <a:r>
              <a:rPr lang="fr-FR" sz="2000" dirty="0" smtClean="0"/>
              <a:t>Il est</a:t>
            </a:r>
          </a:p>
          <a:p>
            <a:r>
              <a:rPr lang="fr-FR" sz="2000" dirty="0" smtClean="0">
                <a:effectLst/>
              </a:rPr>
              <a:t>Nous sommes</a:t>
            </a:r>
          </a:p>
          <a:p>
            <a:r>
              <a:rPr lang="fr-FR" sz="2000" dirty="0" smtClean="0"/>
              <a:t>Vous êtes</a:t>
            </a:r>
          </a:p>
          <a:p>
            <a:r>
              <a:rPr lang="fr-FR" sz="2000" dirty="0" smtClean="0">
                <a:effectLst/>
              </a:rPr>
              <a:t>Ils sont</a:t>
            </a:r>
            <a:endParaRPr lang="fr-FR" sz="2000" dirty="0">
              <a:effectLst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510147" y="2213180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avoir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347864" y="2610309"/>
            <a:ext cx="1699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J’ai</a:t>
            </a:r>
          </a:p>
          <a:p>
            <a:r>
              <a:rPr lang="fr-FR" sz="2000" dirty="0" smtClean="0"/>
              <a:t>Tu as </a:t>
            </a:r>
          </a:p>
          <a:p>
            <a:r>
              <a:rPr lang="fr-FR" sz="2000" dirty="0" smtClean="0"/>
              <a:t>Il a</a:t>
            </a:r>
          </a:p>
          <a:p>
            <a:r>
              <a:rPr lang="fr-FR" sz="2000" dirty="0" smtClean="0"/>
              <a:t>Nous avons</a:t>
            </a:r>
          </a:p>
          <a:p>
            <a:r>
              <a:rPr lang="fr-FR" sz="2000" dirty="0" smtClean="0"/>
              <a:t>Vous avez</a:t>
            </a:r>
          </a:p>
          <a:p>
            <a:r>
              <a:rPr lang="fr-FR" sz="2000" dirty="0" smtClean="0"/>
              <a:t>Ils ont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0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Conjugue les auxiliaires être et avoir au présent dans les phrases suivantes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 cousine (avoir) un vélo bleu.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Jérôme et moi (être) amis.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Tu (avoir) mal à la tête à cause du bruit.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(être) contents de votre travail.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72028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6412" y="260317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7030A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 : </a:t>
            </a:r>
            <a:r>
              <a:rPr lang="fr-FR" sz="4000" dirty="0" smtClean="0">
                <a:solidFill>
                  <a:srgbClr val="7030A0"/>
                </a:solidFill>
                <a:latin typeface="Mrs Chocolat" pitchFamily="2" charset="0"/>
              </a:rPr>
              <a:t>trouver le participe passé des verbes</a:t>
            </a:r>
            <a:endParaRPr lang="fr-FR" sz="4000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187624" y="1603999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Participe passé des verbes en </a:t>
            </a:r>
            <a:r>
              <a:rPr lang="mr-IN" sz="2000" b="1" dirty="0" smtClean="0">
                <a:solidFill>
                  <a:srgbClr val="FF0000"/>
                </a:solidFill>
              </a:rPr>
              <a:t>–</a:t>
            </a:r>
            <a:r>
              <a:rPr lang="fr-FR" sz="2000" b="1" dirty="0" smtClean="0">
                <a:solidFill>
                  <a:srgbClr val="FF0000"/>
                </a:solidFill>
              </a:rPr>
              <a:t>er: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156176" y="1702991"/>
            <a:ext cx="2428100" cy="1972396"/>
          </a:xfrm>
          <a:prstGeom prst="wedgeRoundRectCallout">
            <a:avLst>
              <a:gd name="adj1" fmla="val 19538"/>
              <a:gd name="adj2" fmla="val 7373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358550" y="1950525"/>
            <a:ext cx="21017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conjuguer au passé composé, il faut être capable de former le participe passé d’un verbe.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1272992" y="2018462"/>
            <a:ext cx="1293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marcher</a:t>
            </a:r>
            <a:endParaRPr lang="fr-FR" sz="2000" dirty="0">
              <a:effectLst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691175" y="2018462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march</a:t>
            </a:r>
            <a:r>
              <a:rPr lang="fr-FR" sz="2000" b="1" dirty="0" smtClean="0">
                <a:solidFill>
                  <a:srgbClr val="FF0000"/>
                </a:solidFill>
              </a:rPr>
              <a:t>é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421321" y="2230304"/>
            <a:ext cx="1214575" cy="2027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251958" y="2373792"/>
            <a:ext cx="1293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danser</a:t>
            </a:r>
            <a:endParaRPr lang="fr-FR" sz="2000" dirty="0">
              <a:effectLst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2439385" y="2600894"/>
            <a:ext cx="1214575" cy="2027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729131" y="2373792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dans</a:t>
            </a:r>
            <a:r>
              <a:rPr lang="fr-FR" sz="2000" b="1" dirty="0" smtClean="0">
                <a:solidFill>
                  <a:srgbClr val="FF0000"/>
                </a:solidFill>
              </a:rPr>
              <a:t>é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206606" y="2816682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Participe passé des verbes en </a:t>
            </a:r>
            <a:r>
              <a:rPr lang="mr-IN" sz="2000" b="1" dirty="0" smtClean="0">
                <a:solidFill>
                  <a:srgbClr val="FF0000"/>
                </a:solidFill>
              </a:rPr>
              <a:t>–</a:t>
            </a:r>
            <a:r>
              <a:rPr lang="fr-FR" sz="2000" b="1" dirty="0" err="1" smtClean="0">
                <a:solidFill>
                  <a:srgbClr val="FF0000"/>
                </a:solidFill>
              </a:rPr>
              <a:t>ir</a:t>
            </a:r>
            <a:r>
              <a:rPr lang="fr-FR" sz="2000" b="1" dirty="0" smtClean="0">
                <a:solidFill>
                  <a:srgbClr val="FF0000"/>
                </a:solidFill>
              </a:rPr>
              <a:t>: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272992" y="3225963"/>
            <a:ext cx="1293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finir</a:t>
            </a:r>
            <a:endParaRPr lang="fr-FR" sz="2000" dirty="0">
              <a:effectLst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398596" y="3473411"/>
            <a:ext cx="1214575" cy="2027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751496" y="3207641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fin</a:t>
            </a:r>
            <a:r>
              <a:rPr lang="fr-FR" sz="2000" b="1" dirty="0" smtClean="0">
                <a:solidFill>
                  <a:srgbClr val="FF0000"/>
                </a:solidFill>
              </a:rPr>
              <a:t>i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285244" y="3609014"/>
            <a:ext cx="1293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partir</a:t>
            </a:r>
            <a:endParaRPr lang="fr-FR" sz="2000" dirty="0">
              <a:effectLst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357219" y="3882692"/>
            <a:ext cx="1214575" cy="2027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725273" y="3631468"/>
            <a:ext cx="133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part</a:t>
            </a:r>
            <a:r>
              <a:rPr lang="fr-FR" sz="2000" b="1" dirty="0" smtClean="0">
                <a:solidFill>
                  <a:srgbClr val="FF0000"/>
                </a:solidFill>
              </a:rPr>
              <a:t>i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216665" y="4090567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Autres verbes:</a:t>
            </a:r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185574" y="4425078"/>
            <a:ext cx="54335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être : </a:t>
            </a:r>
            <a:r>
              <a:rPr lang="fr-FR" sz="2000" b="1" dirty="0" smtClean="0">
                <a:solidFill>
                  <a:srgbClr val="FF0000"/>
                </a:solidFill>
              </a:rPr>
              <a:t>été	</a:t>
            </a:r>
            <a:r>
              <a:rPr lang="fr-FR" sz="2000" dirty="0" smtClean="0"/>
              <a:t>avoir: </a:t>
            </a:r>
            <a:r>
              <a:rPr lang="fr-FR" sz="2000" b="1" dirty="0" smtClean="0">
                <a:solidFill>
                  <a:srgbClr val="FF0000"/>
                </a:solidFill>
              </a:rPr>
              <a:t>eu	</a:t>
            </a:r>
            <a:r>
              <a:rPr lang="fr-FR" sz="2000" dirty="0" smtClean="0"/>
              <a:t>faire </a:t>
            </a:r>
            <a:r>
              <a:rPr lang="fr-FR" sz="2000" dirty="0"/>
              <a:t>: </a:t>
            </a:r>
            <a:r>
              <a:rPr lang="fr-FR" sz="2000" b="1" dirty="0" smtClean="0">
                <a:solidFill>
                  <a:srgbClr val="FF0000"/>
                </a:solidFill>
              </a:rPr>
              <a:t>fait</a:t>
            </a:r>
          </a:p>
          <a:p>
            <a:r>
              <a:rPr lang="fr-FR" sz="2000" dirty="0" smtClean="0"/>
              <a:t>voir </a:t>
            </a:r>
            <a:r>
              <a:rPr lang="fr-FR" sz="2000" dirty="0"/>
              <a:t>: </a:t>
            </a:r>
            <a:r>
              <a:rPr lang="fr-FR" sz="2000" b="1" dirty="0" smtClean="0">
                <a:solidFill>
                  <a:srgbClr val="FF0000"/>
                </a:solidFill>
              </a:rPr>
              <a:t>vu		</a:t>
            </a:r>
            <a:r>
              <a:rPr lang="fr-FR" sz="2000" dirty="0" smtClean="0"/>
              <a:t>mettre </a:t>
            </a:r>
            <a:r>
              <a:rPr lang="fr-FR" sz="2000" dirty="0"/>
              <a:t>: </a:t>
            </a:r>
            <a:r>
              <a:rPr lang="fr-FR" sz="2000" b="1" dirty="0" smtClean="0">
                <a:solidFill>
                  <a:srgbClr val="FF0000"/>
                </a:solidFill>
              </a:rPr>
              <a:t>mis	</a:t>
            </a:r>
            <a:r>
              <a:rPr lang="fr-FR" sz="2000" dirty="0" smtClean="0"/>
              <a:t>prendre </a:t>
            </a:r>
            <a:r>
              <a:rPr lang="fr-FR" sz="2000" dirty="0"/>
              <a:t>: </a:t>
            </a:r>
            <a:r>
              <a:rPr lang="fr-FR" sz="2000" b="1" dirty="0" smtClean="0">
                <a:solidFill>
                  <a:srgbClr val="FF0000"/>
                </a:solidFill>
              </a:rPr>
              <a:t>pris</a:t>
            </a:r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</a:endParaRPr>
          </a:p>
          <a:p>
            <a:endParaRPr lang="fr-FR" sz="20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9" name="Rectangle à coins arrondis 6"/>
          <p:cNvSpPr/>
          <p:nvPr/>
        </p:nvSpPr>
        <p:spPr>
          <a:xfrm>
            <a:off x="1209041" y="5302939"/>
            <a:ext cx="4812818" cy="968864"/>
          </a:xfrm>
          <a:prstGeom prst="wedgeRoundRectCallout">
            <a:avLst>
              <a:gd name="adj1" fmla="val 69487"/>
              <a:gd name="adj2" fmla="val -4833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1216665" y="5316683"/>
            <a:ext cx="4817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Pour trouver le participe passé dans sa tête, on peut utiliser « j’ai » ou  »je suis ».</a:t>
            </a:r>
          </a:p>
          <a:p>
            <a:r>
              <a:rPr lang="fr-FR" dirty="0" smtClean="0"/>
              <a:t>Vouloir : j’ai</a:t>
            </a:r>
            <a:r>
              <a:rPr lang="mr-IN" dirty="0" smtClean="0"/>
              <a:t>…</a:t>
            </a:r>
            <a:r>
              <a:rPr lang="fr-FR" dirty="0" smtClean="0"/>
              <a:t>voulu           Partir: je suis</a:t>
            </a:r>
            <a:r>
              <a:rPr lang="mr-IN" dirty="0" smtClean="0"/>
              <a:t>…</a:t>
            </a:r>
            <a:r>
              <a:rPr lang="fr-FR" dirty="0" smtClean="0"/>
              <a:t> parti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10507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  <p:bldP spid="32" grpId="0"/>
      <p:bldP spid="26" grpId="0"/>
      <p:bldP spid="30" grpId="0"/>
      <p:bldP spid="15" grpId="0"/>
      <p:bldP spid="17" grpId="0"/>
      <p:bldP spid="18" grpId="0"/>
      <p:bldP spid="19" grpId="0"/>
      <p:bldP spid="21" grpId="0"/>
      <p:bldP spid="22" grpId="0"/>
      <p:bldP spid="24" grpId="0"/>
      <p:bldP spid="27" grpId="0"/>
      <p:bldP spid="28" grpId="0"/>
      <p:bldP spid="29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1917984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Trouve les participes passés des verbes suivants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Pouvoir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Nager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Dormir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Peindre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Coudre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Choisir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Détruire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Écouter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Entendre</a:t>
            </a: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026499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006840" y="1227491"/>
            <a:ext cx="7237567" cy="1928262"/>
          </a:xfrm>
          <a:prstGeom prst="wedgeRoundRectCallout">
            <a:avLst>
              <a:gd name="adj1" fmla="val 51469"/>
              <a:gd name="adj2" fmla="val 9208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forme-t-on le pass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é composé 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93" y="4101093"/>
            <a:ext cx="1833787" cy="19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84196" y="1463511"/>
            <a:ext cx="7513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 passé composé est formé de :</a:t>
            </a:r>
          </a:p>
          <a:p>
            <a:endParaRPr lang="fr-FR" sz="2000" b="1" dirty="0">
              <a:solidFill>
                <a:srgbClr val="0070C0"/>
              </a:solidFill>
              <a:effectLst/>
            </a:endParaRP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</a:rPr>
              <a:t>1 : l’auxiliaire être ou avoir au présent</a:t>
            </a:r>
          </a:p>
          <a:p>
            <a:pPr marL="342900" indent="-342900">
              <a:buFontTx/>
              <a:buChar char="-"/>
            </a:pPr>
            <a:r>
              <a:rPr lang="fr-FR" sz="2000" b="1" dirty="0" smtClean="0">
                <a:solidFill>
                  <a:srgbClr val="0070C0"/>
                </a:solidFill>
                <a:effectLst/>
              </a:rPr>
              <a:t>2: le participe passé du verbe que l’on veut conjuguer</a:t>
            </a:r>
            <a:endParaRPr lang="fr-FR" sz="20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69782" y="3509057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</a:t>
            </a:r>
            <a:r>
              <a:rPr lang="fr-FR" dirty="0" smtClean="0"/>
              <a:t>conjuguer danser </a:t>
            </a:r>
            <a:r>
              <a:rPr lang="fr-FR" smtClean="0"/>
              <a:t>au passé composé avec il :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69782" y="4055137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il</a:t>
            </a: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1466735" y="4084294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13470" y="4077760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dansé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730107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2411760" y="4453626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095320" y="4852919"/>
            <a:ext cx="1551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  <a:r>
              <a:rPr lang="fr-FR" dirty="0" smtClean="0"/>
              <a:t>uxiliaire avoir au présent</a:t>
            </a:r>
            <a:endParaRPr lang="fr-FR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2207007" y="4843525"/>
            <a:ext cx="1551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participe passé du verbe</a:t>
            </a:r>
            <a:endParaRPr lang="fr-F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6" grpId="0"/>
      <p:bldP spid="8" grpId="0"/>
      <p:bldP spid="9" grpId="0"/>
      <p:bldP spid="10" grpId="0"/>
      <p:bldP spid="11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4369" y="-1659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Comment forme-t-on le pass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é composé 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3344216"/>
            <a:ext cx="2556604" cy="267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202194" y="1576561"/>
            <a:ext cx="549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je veux </a:t>
            </a:r>
            <a:r>
              <a:rPr lang="fr-FR" dirty="0" smtClean="0"/>
              <a:t>conjuguer partir au passé composé avec tu: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275701" y="2351720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tu</a:t>
            </a: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2982710" y="2369736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es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865523" y="237684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parti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3275563" y="2746181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4283968" y="2739068"/>
            <a:ext cx="0" cy="3992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739899" y="3228348"/>
            <a:ext cx="1359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  <a:r>
              <a:rPr lang="fr-FR" dirty="0" smtClean="0"/>
              <a:t>uxiliaire être au présent</a:t>
            </a:r>
            <a:endParaRPr lang="fr-FR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3865523" y="3221235"/>
            <a:ext cx="1551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participe passé du verbe</a:t>
            </a:r>
            <a:endParaRPr lang="fr-F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625260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27584" y="1691830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Que sont les deux mots qui forment le passé composé?</a:t>
            </a:r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52795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4997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passé composé avec l’auxiliaire être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54787" y="111109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77" y="4380479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310229" y="1340768"/>
            <a:ext cx="7100247" cy="1212998"/>
          </a:xfrm>
          <a:prstGeom prst="wedgeRoundRectCallout">
            <a:avLst>
              <a:gd name="adj1" fmla="val -41706"/>
              <a:gd name="adj2" fmla="val 188783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1547664" y="153765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Lorsqu’on utilise </a:t>
            </a:r>
            <a:r>
              <a:rPr lang="fr-FR" b="1" dirty="0" smtClean="0">
                <a:solidFill>
                  <a:srgbClr val="FF0000"/>
                </a:solidFill>
              </a:rPr>
              <a:t>l’auxiliaire être </a:t>
            </a:r>
            <a:r>
              <a:rPr lang="fr-FR" dirty="0" smtClean="0"/>
              <a:t>au passé composé, il faut </a:t>
            </a:r>
            <a:r>
              <a:rPr lang="fr-FR" b="1" dirty="0" smtClean="0">
                <a:solidFill>
                  <a:srgbClr val="FF0000"/>
                </a:solidFill>
              </a:rPr>
              <a:t>TOUJOURS accorder le participe passé du verbe avec le sujet.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201432" y="343022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</a:t>
            </a:r>
            <a:endParaRPr lang="fr-FR" dirty="0" smtClean="0"/>
          </a:p>
        </p:txBody>
      </p:sp>
      <p:sp>
        <p:nvSpPr>
          <p:cNvPr id="36" name="ZoneTexte 35"/>
          <p:cNvSpPr txBox="1"/>
          <p:nvPr/>
        </p:nvSpPr>
        <p:spPr>
          <a:xfrm>
            <a:off x="4808901" y="343022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est</a:t>
            </a:r>
            <a:endParaRPr lang="fr-FR" b="1" dirty="0" smtClean="0"/>
          </a:p>
        </p:txBody>
      </p:sp>
      <p:sp>
        <p:nvSpPr>
          <p:cNvPr id="37" name="ZoneTexte 36"/>
          <p:cNvSpPr txBox="1"/>
          <p:nvPr/>
        </p:nvSpPr>
        <p:spPr>
          <a:xfrm>
            <a:off x="5466287" y="3430221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parti</a:t>
            </a:r>
            <a:endParaRPr lang="fr-FR" b="1" dirty="0" smtClean="0"/>
          </a:p>
        </p:txBody>
      </p:sp>
      <p:sp>
        <p:nvSpPr>
          <p:cNvPr id="4" name="Ellipse 3"/>
          <p:cNvSpPr/>
          <p:nvPr/>
        </p:nvSpPr>
        <p:spPr>
          <a:xfrm>
            <a:off x="4075578" y="3362859"/>
            <a:ext cx="71976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en arc 10"/>
          <p:cNvCxnSpPr/>
          <p:nvPr/>
        </p:nvCxnSpPr>
        <p:spPr>
          <a:xfrm rot="16200000" flipH="1">
            <a:off x="5228247" y="3117761"/>
            <a:ext cx="67362" cy="152708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5960813" y="3429740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>
                <a:solidFill>
                  <a:srgbClr val="FF0000"/>
                </a:solidFill>
              </a:rPr>
              <a:t>e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138505" y="45998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</a:t>
            </a:r>
            <a:r>
              <a:rPr lang="fr-FR" dirty="0" smtClean="0"/>
              <a:t>ls</a:t>
            </a:r>
            <a:endParaRPr lang="fr-FR" dirty="0" smtClean="0"/>
          </a:p>
        </p:txBody>
      </p:sp>
      <p:sp>
        <p:nvSpPr>
          <p:cNvPr id="40" name="ZoneTexte 39"/>
          <p:cNvSpPr txBox="1"/>
          <p:nvPr/>
        </p:nvSpPr>
        <p:spPr>
          <a:xfrm>
            <a:off x="4808900" y="4599879"/>
            <a:ext cx="915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smtClean="0"/>
              <a:t>sont</a:t>
            </a:r>
            <a:endParaRPr lang="fr-FR" b="1" dirty="0" smtClean="0"/>
          </a:p>
        </p:txBody>
      </p:sp>
      <p:sp>
        <p:nvSpPr>
          <p:cNvPr id="41" name="ZoneTexte 40"/>
          <p:cNvSpPr txBox="1"/>
          <p:nvPr/>
        </p:nvSpPr>
        <p:spPr>
          <a:xfrm>
            <a:off x="5530191" y="45998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allé</a:t>
            </a:r>
            <a:endParaRPr lang="fr-FR" b="1" dirty="0" smtClean="0"/>
          </a:p>
        </p:txBody>
      </p:sp>
      <p:sp>
        <p:nvSpPr>
          <p:cNvPr id="42" name="Ellipse 41"/>
          <p:cNvSpPr/>
          <p:nvPr/>
        </p:nvSpPr>
        <p:spPr>
          <a:xfrm>
            <a:off x="4007228" y="4495912"/>
            <a:ext cx="71976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en arc 42"/>
          <p:cNvCxnSpPr/>
          <p:nvPr/>
        </p:nvCxnSpPr>
        <p:spPr>
          <a:xfrm rot="16200000" flipH="1">
            <a:off x="5228247" y="4247634"/>
            <a:ext cx="67362" cy="152708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5886233" y="4591595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</a:t>
            </a:r>
            <a:endParaRPr lang="fr-FR" b="1" dirty="0" smtClean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75678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4" grpId="0"/>
      <p:bldP spid="35" grpId="0"/>
      <p:bldP spid="36" grpId="0"/>
      <p:bldP spid="37" grpId="0"/>
      <p:bldP spid="4" grpId="0" animBg="1"/>
      <p:bldP spid="38" grpId="0"/>
      <p:bldP spid="39" grpId="0"/>
      <p:bldP spid="40" grpId="0"/>
      <p:bldP spid="41" grpId="0"/>
      <p:bldP spid="42" grpId="0" animBg="1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Conjugue les verbes au passé composé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 sœur (tomber) dans la cour.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filles (venir) en vélo.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élèves (partir) en classe verte.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(aller) chez vos cousins.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5790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850" y="1272899"/>
            <a:ext cx="7476800" cy="4446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4997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 passé composé avec l’auxiliaire avoir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54787" y="111109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77" y="4380479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1310229" y="1340768"/>
            <a:ext cx="7100247" cy="1212998"/>
          </a:xfrm>
          <a:prstGeom prst="wedgeRoundRectCallout">
            <a:avLst>
              <a:gd name="adj1" fmla="val -41706"/>
              <a:gd name="adj2" fmla="val 188783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1547664" y="153765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Lorsqu’on utilise </a:t>
            </a:r>
            <a:r>
              <a:rPr lang="fr-FR" b="1" dirty="0" smtClean="0">
                <a:solidFill>
                  <a:srgbClr val="FF0000"/>
                </a:solidFill>
              </a:rPr>
              <a:t>l’auxiliaire avoir </a:t>
            </a:r>
            <a:r>
              <a:rPr lang="fr-FR" dirty="0" smtClean="0"/>
              <a:t>au passé composé, il ne faut </a:t>
            </a:r>
            <a:r>
              <a:rPr lang="fr-FR" b="1" dirty="0" smtClean="0">
                <a:solidFill>
                  <a:srgbClr val="FF0000"/>
                </a:solidFill>
              </a:rPr>
              <a:t>JAMAIS accorder le participe passé du verbe avec le sujet.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201432" y="343022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elle</a:t>
            </a:r>
            <a:endParaRPr lang="fr-FR" dirty="0" smtClean="0"/>
          </a:p>
        </p:txBody>
      </p:sp>
      <p:sp>
        <p:nvSpPr>
          <p:cNvPr id="36" name="ZoneTexte 35"/>
          <p:cNvSpPr txBox="1"/>
          <p:nvPr/>
        </p:nvSpPr>
        <p:spPr>
          <a:xfrm>
            <a:off x="4808901" y="3430221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</a:t>
            </a:r>
            <a:endParaRPr lang="fr-FR" b="1" dirty="0" smtClean="0"/>
          </a:p>
        </p:txBody>
      </p:sp>
      <p:sp>
        <p:nvSpPr>
          <p:cNvPr id="37" name="ZoneTexte 36"/>
          <p:cNvSpPr txBox="1"/>
          <p:nvPr/>
        </p:nvSpPr>
        <p:spPr>
          <a:xfrm>
            <a:off x="5466287" y="3430221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dansé</a:t>
            </a:r>
            <a:endParaRPr lang="fr-FR" b="1" dirty="0" smtClean="0"/>
          </a:p>
        </p:txBody>
      </p:sp>
      <p:sp>
        <p:nvSpPr>
          <p:cNvPr id="4" name="Ellipse 3"/>
          <p:cNvSpPr/>
          <p:nvPr/>
        </p:nvSpPr>
        <p:spPr>
          <a:xfrm>
            <a:off x="4075578" y="3362859"/>
            <a:ext cx="71976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4138505" y="4599879"/>
            <a:ext cx="59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</a:t>
            </a:r>
            <a:r>
              <a:rPr lang="fr-FR" dirty="0" smtClean="0"/>
              <a:t>ls</a:t>
            </a:r>
            <a:endParaRPr lang="fr-FR" dirty="0" smtClean="0"/>
          </a:p>
        </p:txBody>
      </p:sp>
      <p:sp>
        <p:nvSpPr>
          <p:cNvPr id="40" name="ZoneTexte 39"/>
          <p:cNvSpPr txBox="1"/>
          <p:nvPr/>
        </p:nvSpPr>
        <p:spPr>
          <a:xfrm>
            <a:off x="4808900" y="4599879"/>
            <a:ext cx="915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ont</a:t>
            </a:r>
            <a:endParaRPr lang="fr-FR" b="1" dirty="0" smtClean="0"/>
          </a:p>
        </p:txBody>
      </p:sp>
      <p:sp>
        <p:nvSpPr>
          <p:cNvPr id="41" name="ZoneTexte 40"/>
          <p:cNvSpPr txBox="1"/>
          <p:nvPr/>
        </p:nvSpPr>
        <p:spPr>
          <a:xfrm>
            <a:off x="5530191" y="4599879"/>
            <a:ext cx="111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mangé</a:t>
            </a:r>
            <a:endParaRPr lang="fr-FR" b="1" dirty="0" smtClean="0"/>
          </a:p>
        </p:txBody>
      </p:sp>
      <p:sp>
        <p:nvSpPr>
          <p:cNvPr id="42" name="Ellipse 41"/>
          <p:cNvSpPr/>
          <p:nvPr/>
        </p:nvSpPr>
        <p:spPr>
          <a:xfrm>
            <a:off x="4007228" y="4495912"/>
            <a:ext cx="719760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495424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4" grpId="0"/>
      <p:bldP spid="35" grpId="0"/>
      <p:bldP spid="36" grpId="0"/>
      <p:bldP spid="37" grpId="0"/>
      <p:bldP spid="4" grpId="0" animBg="1"/>
      <p:bldP spid="39" grpId="0"/>
      <p:bldP spid="40" grpId="0"/>
      <p:bldP spid="41" grpId="0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485042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latin typeface="Calibri" panose="020F0502020204030204" pitchFamily="34" charset="0"/>
              </a:rPr>
              <a:t>Conjugue les verbes au passé composé</a:t>
            </a:r>
            <a:r>
              <a:rPr lang="fr-FR" sz="2800" dirty="0" smtClean="0">
                <a:latin typeface="Calibri" panose="020F0502020204030204" pitchFamily="34" charset="0"/>
              </a:rPr>
              <a:t>: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Mon frère (comprendre) sa leçon.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filles (faire) leurs devoirs.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Les élèves (choisir) un jeu.</a:t>
            </a: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Vous (boire) tout le soda.</a:t>
            </a:r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85042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40780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800" y="1201752"/>
            <a:ext cx="7444345" cy="44362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7970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3872</TotalTime>
  <Words>525</Words>
  <Application>Microsoft Macintosh PowerPoint</Application>
  <PresentationFormat>Présentation à l'écran (4:3)</PresentationFormat>
  <Paragraphs>134</Paragraphs>
  <Slides>16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Always In My Heart</vt:lpstr>
      <vt:lpstr>American Typewriter</vt:lpstr>
      <vt:lpstr>Bradley Hand ITC TT-Bold</vt:lpstr>
      <vt:lpstr>Calibri</vt:lpstr>
      <vt:lpstr>Cambria</vt:lpstr>
      <vt:lpstr>Mangal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Pré-requis : connaître le présent des auxiliaires être et avoir</vt:lpstr>
      <vt:lpstr>Présentation PowerPoint</vt:lpstr>
      <vt:lpstr>Pré-requis : trouver le participe passé des verbes</vt:lpstr>
      <vt:lpstr>Présentation PowerPoint</vt:lpstr>
      <vt:lpstr>Comment forme-t-on le passé composé ?</vt:lpstr>
      <vt:lpstr>Comment forme-t-on le passé composé ?</vt:lpstr>
      <vt:lpstr>Présentation PowerPoint</vt:lpstr>
      <vt:lpstr>Le passé composé avec l’auxiliaire être</vt:lpstr>
      <vt:lpstr>Présentation PowerPoint</vt:lpstr>
      <vt:lpstr>En résumé</vt:lpstr>
      <vt:lpstr>Le passé composé avec l’auxiliaire avoir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96</cp:revision>
  <dcterms:created xsi:type="dcterms:W3CDTF">2014-04-03T15:57:20Z</dcterms:created>
  <dcterms:modified xsi:type="dcterms:W3CDTF">2017-03-23T05:36:33Z</dcterms:modified>
</cp:coreProperties>
</file>