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6"/>
  </p:notesMasterIdLst>
  <p:handoutMasterIdLst>
    <p:handoutMasterId r:id="rId17"/>
  </p:handoutMasterIdLst>
  <p:sldIdLst>
    <p:sldId id="256" r:id="rId2"/>
    <p:sldId id="295" r:id="rId3"/>
    <p:sldId id="279" r:id="rId4"/>
    <p:sldId id="296" r:id="rId5"/>
    <p:sldId id="301" r:id="rId6"/>
    <p:sldId id="294" r:id="rId7"/>
    <p:sldId id="302" r:id="rId8"/>
    <p:sldId id="292" r:id="rId9"/>
    <p:sldId id="303" r:id="rId10"/>
    <p:sldId id="298" r:id="rId11"/>
    <p:sldId id="304" r:id="rId12"/>
    <p:sldId id="305" r:id="rId13"/>
    <p:sldId id="293" r:id="rId14"/>
    <p:sldId id="300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9" autoAdjust="0"/>
    <p:restoredTop sz="86425" autoAdjust="0"/>
  </p:normalViewPr>
  <p:slideViewPr>
    <p:cSldViewPr>
      <p:cViewPr varScale="1">
        <p:scale>
          <a:sx n="83" d="100"/>
          <a:sy n="83" d="100"/>
        </p:scale>
        <p:origin x="192" y="5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14/09/2017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14/09/2017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14/09/2017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14/09/2017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14/09/2017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14/09/2017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14/09/2017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14/09/2017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14/09/2017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14/09/2017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14/09/2017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14/09/2017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14/09/2017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14/09/2017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png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2.tiff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3.png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4.png"/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 rot="360000">
            <a:off x="3424495" y="2751718"/>
            <a:ext cx="4847038" cy="1152653"/>
          </a:xfrm>
        </p:spPr>
        <p:txBody>
          <a:bodyPr/>
          <a:lstStyle/>
          <a:p>
            <a:r>
              <a:rPr lang="fr-FR" sz="4400" dirty="0" smtClean="0">
                <a:latin typeface="American Typewriter" charset="0"/>
                <a:ea typeface="American Typewriter" charset="0"/>
                <a:cs typeface="American Typewriter" charset="0"/>
              </a:rPr>
              <a:t>Vocabulaire</a:t>
            </a:r>
            <a:endParaRPr lang="fr-FR" sz="4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 rot="360000">
            <a:off x="3213932" y="4510598"/>
            <a:ext cx="4836456" cy="1297868"/>
          </a:xfrm>
        </p:spPr>
        <p:txBody>
          <a:bodyPr>
            <a:normAutofit/>
          </a:bodyPr>
          <a:lstStyle/>
          <a:p>
            <a:r>
              <a:rPr lang="fr-FR" sz="2800" dirty="0">
                <a:latin typeface="Mrs Chocolat" charset="0"/>
                <a:ea typeface="Mrs Chocolat" charset="0"/>
                <a:cs typeface="Mrs Chocolat" charset="0"/>
              </a:rPr>
              <a:t>Le </a:t>
            </a:r>
            <a:r>
              <a:rPr lang="fr-FR" sz="2800" dirty="0" smtClean="0">
                <a:latin typeface="Mrs Chocolat" charset="0"/>
                <a:ea typeface="Mrs Chocolat" charset="0"/>
                <a:cs typeface="Mrs Chocolat" charset="0"/>
              </a:rPr>
              <a:t>dictionnaire</a:t>
            </a:r>
            <a:endParaRPr lang="fr-FR" sz="2800" dirty="0">
              <a:latin typeface="Always In My Heart" charset="0"/>
              <a:ea typeface="Always In My Heart" charset="0"/>
              <a:cs typeface="Always In My Hear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 smtClean="0">
              <a:latin typeface="Trebuchet MS" panose="020B0603020202020204" pitchFamily="34" charset="0"/>
            </a:endParaRPr>
          </a:p>
          <a:p>
            <a:pPr algn="ctr"/>
            <a:r>
              <a:rPr lang="fr-FR" sz="1000" dirty="0" smtClean="0">
                <a:latin typeface="Trebuchet MS" panose="020B0603020202020204" pitchFamily="34" charset="0"/>
              </a:rPr>
              <a:t>www.laclassedemallory.com</a:t>
            </a:r>
            <a:endParaRPr lang="fr-FR" sz="1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3589">
        <p:cut/>
      </p:transition>
    </mc:Choice>
    <mc:Fallback xmlns="">
      <p:transition advTm="3589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254022" y="1052736"/>
            <a:ext cx="72728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Aujourd’hui, nous allons travailler en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vocabulaire</a:t>
            </a:r>
            <a:r>
              <a:rPr lang="fr-FR" sz="2800" dirty="0" smtClean="0">
                <a:latin typeface="Calibri" panose="020F0502020204030204" pitchFamily="34" charset="0"/>
              </a:rPr>
              <a:t>.</a:t>
            </a:r>
            <a:endParaRPr lang="fr-FR" sz="2800" dirty="0" smtClean="0">
              <a:latin typeface="Calibri" panose="020F0502020204030204" pitchFamily="34" charset="0"/>
            </a:endParaRPr>
          </a:p>
          <a:p>
            <a:r>
              <a:rPr lang="fr-FR" sz="2800" dirty="0" smtClean="0">
                <a:latin typeface="Calibri" panose="020F0502020204030204" pitchFamily="34" charset="0"/>
              </a:rPr>
              <a:t>Nous allons revoir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comment utiliser un dictionnaire</a:t>
            </a:r>
            <a:r>
              <a:rPr lang="fr-FR" sz="2800" dirty="0" smtClean="0">
                <a:latin typeface="Calibri" panose="020F0502020204030204" pitchFamily="34" charset="0"/>
              </a:rPr>
              <a:t>. </a:t>
            </a:r>
            <a:r>
              <a:rPr lang="fr-FR" sz="2800" dirty="0" smtClean="0">
                <a:latin typeface="Calibri" panose="020F0502020204030204" pitchFamily="34" charset="0"/>
              </a:rPr>
              <a:t>Nous </a:t>
            </a:r>
            <a:r>
              <a:rPr lang="fr-FR" sz="2800" dirty="0" smtClean="0">
                <a:latin typeface="Calibri" panose="020F0502020204030204" pitchFamily="34" charset="0"/>
              </a:rPr>
              <a:t>reverrons également à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quoi sert le dictionnaire.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1254022" y="3286929"/>
            <a:ext cx="72728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Nous </a:t>
            </a:r>
            <a:r>
              <a:rPr lang="fr-FR" sz="2800" dirty="0" smtClean="0">
                <a:latin typeface="Calibri" panose="020F0502020204030204" pitchFamily="34" charset="0"/>
              </a:rPr>
              <a:t>travaillerons enfin sur les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différents sens d’un mot (polysémie)</a:t>
            </a:r>
            <a:r>
              <a:rPr lang="fr-FR" sz="2800" dirty="0" smtClean="0">
                <a:latin typeface="Calibri" panose="020F0502020204030204" pitchFamily="34" charset="0"/>
              </a:rPr>
              <a:t>.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918444" y="51920"/>
            <a:ext cx="7704856" cy="1442674"/>
          </a:xfrm>
        </p:spPr>
        <p:txBody>
          <a:bodyPr/>
          <a:lstStyle/>
          <a:p>
            <a:r>
              <a:rPr lang="fr-FR" sz="3600" dirty="0" smtClean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  <a:endParaRPr lang="fr-FR" sz="3600" dirty="0">
              <a:solidFill>
                <a:srgbClr val="7030A0"/>
              </a:solidFill>
              <a:latin typeface="Mrs Chocolat" pitchFamily="2" charset="0"/>
            </a:endParaRPr>
          </a:p>
        </p:txBody>
      </p:sp>
      <p:pic>
        <p:nvPicPr>
          <p:cNvPr id="5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7" y="4293097"/>
            <a:ext cx="199426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à coins arrondis 6"/>
          <p:cNvSpPr/>
          <p:nvPr/>
        </p:nvSpPr>
        <p:spPr>
          <a:xfrm>
            <a:off x="3188390" y="4509119"/>
            <a:ext cx="5112568" cy="1751251"/>
          </a:xfrm>
          <a:prstGeom prst="wedgeRoundRectCallout">
            <a:avLst>
              <a:gd name="adj1" fmla="val -74761"/>
              <a:gd name="adj2" fmla="val -2876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3476422" y="4737048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Savoir </a:t>
            </a:r>
            <a:r>
              <a:rPr lang="fr-FR" dirty="0" smtClean="0"/>
              <a:t>utiliser le dictionnaire est important car cela permet d’orthographier correctement les mots mais également d’en comprendre le sens.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5633071"/>
      </p:ext>
    </p:extLst>
  </p:cSld>
  <p:clrMapOvr>
    <a:masterClrMapping/>
  </p:clrMapOvr>
  <p:transition spd="slow" advTm="4082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3" grpId="0"/>
      <p:bldP spid="7" grpId="0"/>
      <p:bldP spid="8" grpId="0" animBg="1"/>
      <p:bldP spid="8" grpId="1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259632" y="1562238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Dans quelle matière allons nous travailler ?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1259632" y="3315117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Qu’allons-nous apprendre ?</a:t>
            </a:r>
            <a:endParaRPr lang="fr-FR" sz="28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0448563"/>
      </p:ext>
    </p:extLst>
  </p:cSld>
  <p:clrMapOvr>
    <a:masterClrMapping/>
  </p:clrMapOvr>
  <p:transition spd="slow" advTm="4082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259632" y="1562238"/>
            <a:ext cx="7272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Qu’est-ce </a:t>
            </a:r>
            <a:r>
              <a:rPr lang="fr-FR" sz="2800" dirty="0" smtClean="0">
                <a:latin typeface="Calibri" panose="020F0502020204030204" pitchFamily="34" charset="0"/>
              </a:rPr>
              <a:t>qui vient après R? </a:t>
            </a:r>
            <a:endParaRPr lang="fr-FR" sz="2800" dirty="0" smtClean="0">
              <a:latin typeface="Calibri" panose="020F0502020204030204" pitchFamily="34" charset="0"/>
            </a:endParaRPr>
          </a:p>
          <a:p>
            <a:r>
              <a:rPr lang="fr-FR" sz="2800" dirty="0" smtClean="0">
                <a:latin typeface="Calibri" panose="020F0502020204030204" pitchFamily="34" charset="0"/>
              </a:rPr>
              <a:t>Quelle lettre vient avant J?</a:t>
            </a:r>
            <a:br>
              <a:rPr lang="fr-FR" sz="2800" dirty="0" smtClean="0">
                <a:latin typeface="Calibri" panose="020F0502020204030204" pitchFamily="34" charset="0"/>
              </a:rPr>
            </a:br>
            <a:r>
              <a:rPr lang="mr-IN" sz="2800" dirty="0" smtClean="0">
                <a:latin typeface="Calibri" panose="020F0502020204030204" pitchFamily="34" charset="0"/>
              </a:rPr>
              <a:t>…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858351" y="119564"/>
            <a:ext cx="7704856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4000" dirty="0" err="1" smtClean="0">
                <a:solidFill>
                  <a:srgbClr val="00B050"/>
                </a:solidFill>
                <a:latin typeface="Mrs Chocolat" pitchFamily="2" charset="0"/>
              </a:rPr>
              <a:t>Pré-requis</a:t>
            </a:r>
            <a:r>
              <a:rPr lang="fr-FR" sz="4000" dirty="0" smtClean="0">
                <a:solidFill>
                  <a:srgbClr val="00B050"/>
                </a:solidFill>
                <a:latin typeface="Mrs Chocolat" pitchFamily="2" charset="0"/>
              </a:rPr>
              <a:t> : </a:t>
            </a:r>
            <a:r>
              <a:rPr lang="fr-FR" sz="4000" dirty="0" smtClean="0">
                <a:solidFill>
                  <a:srgbClr val="00B050"/>
                </a:solidFill>
                <a:latin typeface="Mrs Chocolat" pitchFamily="2" charset="0"/>
              </a:rPr>
              <a:t>connaître l’ordre alphabétique</a:t>
            </a:r>
            <a:endParaRPr lang="fr-FR" sz="4000" dirty="0">
              <a:solidFill>
                <a:srgbClr val="00B050"/>
              </a:solidFill>
              <a:latin typeface="Mrs Chocolat" pitchFamily="2" charset="0"/>
            </a:endParaRPr>
          </a:p>
        </p:txBody>
      </p:sp>
      <p:pic>
        <p:nvPicPr>
          <p:cNvPr id="9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à coins arrondis 6"/>
          <p:cNvSpPr/>
          <p:nvPr/>
        </p:nvSpPr>
        <p:spPr>
          <a:xfrm>
            <a:off x="1115616" y="3573015"/>
            <a:ext cx="5544617" cy="2099123"/>
          </a:xfrm>
          <a:prstGeom prst="wedgeRoundRectCallout">
            <a:avLst>
              <a:gd name="adj1" fmla="val 55507"/>
              <a:gd name="adj2" fmla="val 22871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1284407" y="3926957"/>
            <a:ext cx="5207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Dans le dictionnaire les mots sont classés dans l’ordre alphabétique. Il faut donc connaître son alphabet:</a:t>
            </a:r>
          </a:p>
          <a:p>
            <a:r>
              <a:rPr lang="fr-FR" dirty="0" smtClean="0"/>
              <a:t>A B C D E F G H I J K L M N O P Q R S </a:t>
            </a:r>
            <a:r>
              <a:rPr lang="fr-FR" dirty="0" err="1" smtClean="0"/>
              <a:t>T</a:t>
            </a:r>
            <a:r>
              <a:rPr lang="fr-FR" dirty="0" smtClean="0"/>
              <a:t> U V W X Y Z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6566086"/>
      </p:ext>
    </p:extLst>
  </p:cSld>
  <p:clrMapOvr>
    <a:masterClrMapping/>
  </p:clrMapOvr>
  <p:transition spd="slow" advTm="4082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10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284407" y="1759561"/>
            <a:ext cx="72728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Quel est l’infinitif de « vouliez »? </a:t>
            </a:r>
            <a:endParaRPr lang="fr-FR" sz="2800" dirty="0" smtClean="0">
              <a:latin typeface="Calibri" panose="020F0502020204030204" pitchFamily="34" charset="0"/>
            </a:endParaRPr>
          </a:p>
          <a:p>
            <a:r>
              <a:rPr lang="fr-FR" sz="2800" dirty="0" smtClean="0">
                <a:latin typeface="Calibri" panose="020F0502020204030204" pitchFamily="34" charset="0"/>
              </a:rPr>
              <a:t>Quel est le singulier de « canaux »?</a:t>
            </a:r>
          </a:p>
          <a:p>
            <a:r>
              <a:rPr lang="fr-FR" sz="2800" dirty="0" smtClean="0">
                <a:latin typeface="Calibri" panose="020F0502020204030204" pitchFamily="34" charset="0"/>
              </a:rPr>
              <a:t>Quel est le masculin de « neuve »?</a:t>
            </a:r>
            <a:r>
              <a:rPr lang="fr-FR" sz="2800" dirty="0" smtClean="0">
                <a:latin typeface="Calibri" panose="020F0502020204030204" pitchFamily="34" charset="0"/>
              </a:rPr>
              <a:t/>
            </a:r>
            <a:br>
              <a:rPr lang="fr-FR" sz="2800" dirty="0" smtClean="0">
                <a:latin typeface="Calibri" panose="020F0502020204030204" pitchFamily="34" charset="0"/>
              </a:rPr>
            </a:br>
            <a:r>
              <a:rPr lang="mr-IN" sz="2800" dirty="0" smtClean="0">
                <a:latin typeface="Calibri" panose="020F0502020204030204" pitchFamily="34" charset="0"/>
              </a:rPr>
              <a:t>…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858351" y="119564"/>
            <a:ext cx="7704856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4000" dirty="0" err="1" smtClean="0">
                <a:solidFill>
                  <a:srgbClr val="00B050"/>
                </a:solidFill>
                <a:latin typeface="Mrs Chocolat" pitchFamily="2" charset="0"/>
              </a:rPr>
              <a:t>Pré-requis</a:t>
            </a:r>
            <a:r>
              <a:rPr lang="fr-FR" sz="4000" dirty="0" smtClean="0">
                <a:solidFill>
                  <a:srgbClr val="00B050"/>
                </a:solidFill>
                <a:latin typeface="Mrs Chocolat" pitchFamily="2" charset="0"/>
              </a:rPr>
              <a:t> : </a:t>
            </a:r>
            <a:r>
              <a:rPr lang="fr-FR" sz="4000" dirty="0" smtClean="0">
                <a:solidFill>
                  <a:srgbClr val="00B050"/>
                </a:solidFill>
                <a:latin typeface="Mrs Chocolat" pitchFamily="2" charset="0"/>
              </a:rPr>
              <a:t>trouver l’infinitif d’un verbe, le singulier d’un nom, le masculin d’un adjectif</a:t>
            </a:r>
            <a:r>
              <a:rPr lang="mr-IN" sz="4000" dirty="0" smtClean="0">
                <a:solidFill>
                  <a:srgbClr val="00B050"/>
                </a:solidFill>
                <a:latin typeface="Mrs Chocolat" pitchFamily="2" charset="0"/>
              </a:rPr>
              <a:t>…</a:t>
            </a:r>
            <a:endParaRPr lang="fr-FR" sz="4000" dirty="0">
              <a:solidFill>
                <a:srgbClr val="00B050"/>
              </a:solidFill>
              <a:latin typeface="Mrs Chocolat" pitchFamily="2" charset="0"/>
            </a:endParaRPr>
          </a:p>
        </p:txBody>
      </p:sp>
      <p:pic>
        <p:nvPicPr>
          <p:cNvPr id="9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à coins arrondis 6"/>
          <p:cNvSpPr/>
          <p:nvPr/>
        </p:nvSpPr>
        <p:spPr>
          <a:xfrm>
            <a:off x="1115616" y="4293096"/>
            <a:ext cx="5544617" cy="1379042"/>
          </a:xfrm>
          <a:prstGeom prst="wedgeRoundRectCallout">
            <a:avLst>
              <a:gd name="adj1" fmla="val 55507"/>
              <a:gd name="adj2" fmla="val 22871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1453198" y="4529393"/>
            <a:ext cx="5207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Dans le dictionnaire les verbes sont à l’infinitif, les noms au singulier et les adjectifs au masculin</a:t>
            </a:r>
            <a:r>
              <a:rPr lang="mr-IN" dirty="0" smtClean="0"/>
              <a:t>…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5409269"/>
      </p:ext>
    </p:extLst>
  </p:cSld>
  <p:clrMapOvr>
    <a:masterClrMapping/>
  </p:clrMapOvr>
  <p:transition spd="slow" advTm="4082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10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8444" y="51920"/>
            <a:ext cx="7704856" cy="1442674"/>
          </a:xfrm>
        </p:spPr>
        <p:txBody>
          <a:bodyPr/>
          <a:lstStyle/>
          <a:p>
            <a:r>
              <a:rPr lang="fr-FR" sz="3600" dirty="0" smtClean="0">
                <a:solidFill>
                  <a:srgbClr val="0070C0"/>
                </a:solidFill>
                <a:latin typeface="Mrs Chocolat" pitchFamily="2" charset="0"/>
              </a:rPr>
              <a:t>A quoi sert le dictionnaire ?</a:t>
            </a:r>
            <a:endParaRPr lang="fr-FR" sz="36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259632" y="1562238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Le dictionnaire sert à :</a:t>
            </a:r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1259632" y="2636912"/>
            <a:ext cx="7272808" cy="2568032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/>
            </a:pPr>
            <a:r>
              <a:rPr lang="fr-FR" sz="24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- connaître la </a:t>
            </a:r>
            <a:r>
              <a:rPr lang="fr-FR" sz="2400" b="1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prononciation</a:t>
            </a:r>
            <a:r>
              <a:rPr lang="fr-FR" sz="24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 d’un mot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/>
            </a:pPr>
            <a:r>
              <a:rPr lang="fr-FR" sz="24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- vérifier l’</a:t>
            </a:r>
            <a:r>
              <a:rPr lang="fr-FR" sz="2400" b="1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orthographe </a:t>
            </a:r>
            <a:r>
              <a:rPr lang="fr-FR" sz="24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d’un mot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/>
            </a:pPr>
            <a:r>
              <a:rPr lang="fr-FR" sz="24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- comprendre les </a:t>
            </a:r>
            <a:r>
              <a:rPr lang="fr-FR" sz="2400" b="1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différents sens</a:t>
            </a:r>
            <a:r>
              <a:rPr lang="fr-FR" sz="24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 d’un mot inconnu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/>
            </a:pPr>
            <a:r>
              <a:rPr lang="fr-FR" sz="24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- trouver la </a:t>
            </a:r>
            <a:r>
              <a:rPr lang="fr-FR" sz="2400" b="1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classe grammaticale</a:t>
            </a:r>
            <a:r>
              <a:rPr lang="fr-FR" sz="24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 d’un mot</a:t>
            </a:r>
          </a:p>
          <a:p>
            <a:pPr marL="342900" marR="0" lvl="0" indent="-34290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/>
              <a:defRPr sz="2400"/>
            </a:pPr>
            <a:r>
              <a:rPr lang="fr-FR" sz="24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chercher </a:t>
            </a:r>
            <a:r>
              <a:rPr lang="fr-FR" sz="24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des </a:t>
            </a:r>
            <a:r>
              <a:rPr lang="fr-FR" sz="2400" b="1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mots de la même famille</a:t>
            </a:r>
            <a:r>
              <a:rPr lang="fr-FR" sz="24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, des </a:t>
            </a:r>
            <a:r>
              <a:rPr lang="fr-FR" sz="2400" b="1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synonymes</a:t>
            </a:r>
            <a:r>
              <a:rPr lang="fr-FR" sz="24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 </a:t>
            </a:r>
            <a:r>
              <a:rPr lang="fr-FR" sz="24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ou des </a:t>
            </a:r>
            <a:r>
              <a:rPr lang="fr-FR" sz="2400" b="1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contraires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/>
            </a:pPr>
            <a:r>
              <a:rPr lang="fr-FR" sz="24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- connaître l’</a:t>
            </a:r>
            <a:r>
              <a:rPr lang="fr-FR" sz="2400" b="1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origine</a:t>
            </a:r>
            <a:r>
              <a:rPr lang="fr-FR" sz="24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 d’un mot (étymologie)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8421610"/>
      </p:ext>
    </p:extLst>
  </p:cSld>
  <p:clrMapOvr>
    <a:masterClrMapping/>
  </p:clrMapOvr>
  <p:transition spd="slow" advTm="4082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259632" y="1562238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anose="020F0502020204030204" pitchFamily="34" charset="0"/>
              </a:rPr>
              <a:t>A quoi sert le dictionnaire?</a:t>
            </a:r>
            <a:endParaRPr lang="fr-FR" sz="28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0261457"/>
      </p:ext>
    </p:extLst>
  </p:cSld>
  <p:clrMapOvr>
    <a:masterClrMapping/>
  </p:clrMapOvr>
  <p:transition spd="slow" advTm="4082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9545" y="118424"/>
            <a:ext cx="7704856" cy="1442674"/>
          </a:xfrm>
        </p:spPr>
        <p:txBody>
          <a:bodyPr/>
          <a:lstStyle/>
          <a:p>
            <a:r>
              <a:rPr lang="fr-FR" sz="3600" dirty="0" smtClean="0">
                <a:solidFill>
                  <a:srgbClr val="0070C0"/>
                </a:solidFill>
                <a:latin typeface="Mrs Chocolat" pitchFamily="2" charset="0"/>
              </a:rPr>
              <a:t>Comment se repérer dans le dictionnaire?</a:t>
            </a:r>
            <a:endParaRPr lang="fr-FR" sz="36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4843041" y="3803668"/>
            <a:ext cx="6660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c</a:t>
            </a:r>
            <a:r>
              <a:rPr lang="fr-FR" sz="2800" b="1" smtClean="0">
                <a:solidFill>
                  <a:srgbClr val="0070C0"/>
                </a:solidFill>
                <a:latin typeface="Cursive standard" pitchFamily="2" charset="0"/>
              </a:rPr>
              <a:t>hercher 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à « marcher »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277599" y="3825715"/>
            <a:ext cx="3726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Nous marchons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cxnSp>
        <p:nvCxnSpPr>
          <p:cNvPr id="4" name="Connecteur droit avec flèche 3"/>
          <p:cNvCxnSpPr/>
          <p:nvPr/>
        </p:nvCxnSpPr>
        <p:spPr>
          <a:xfrm>
            <a:off x="3779911" y="4119794"/>
            <a:ext cx="8280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1360050" y="4217350"/>
            <a:ext cx="6660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joyeuses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  <p:sp>
        <p:nvSpPr>
          <p:cNvPr id="15" name="Text Placeholder 2"/>
          <p:cNvSpPr txBox="1">
            <a:spLocks/>
          </p:cNvSpPr>
          <p:nvPr/>
        </p:nvSpPr>
        <p:spPr>
          <a:xfrm>
            <a:off x="1277600" y="1557365"/>
            <a:ext cx="7182831" cy="990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784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4173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688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>
                <a:cs typeface="Times New Roman" pitchFamily="18"/>
              </a:rPr>
              <a:t>1 - Pour chercher dans un dictionnaire, il faut bien connaître l’</a:t>
            </a:r>
            <a:r>
              <a:rPr lang="fr-FR" b="1" dirty="0" smtClean="0">
                <a:cs typeface="Times New Roman" pitchFamily="18"/>
              </a:rPr>
              <a:t>ordre alphabétique.</a:t>
            </a:r>
          </a:p>
        </p:txBody>
      </p:sp>
      <p:sp>
        <p:nvSpPr>
          <p:cNvPr id="3" name="Rectangle 2"/>
          <p:cNvSpPr/>
          <p:nvPr/>
        </p:nvSpPr>
        <p:spPr>
          <a:xfrm>
            <a:off x="1277599" y="2551837"/>
            <a:ext cx="71828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cs typeface="Times New Roman" pitchFamily="18"/>
              </a:rPr>
              <a:t>2 - Dans </a:t>
            </a:r>
            <a:r>
              <a:rPr lang="fr-FR" sz="2400" dirty="0">
                <a:cs typeface="Times New Roman" pitchFamily="18"/>
              </a:rPr>
              <a:t>un dictionnaire, on trouve les verbes à l’infinitif, les noms au singulier et les adjectifs au masculin singulier</a:t>
            </a:r>
            <a:r>
              <a:rPr lang="fr-FR" sz="2400" dirty="0" smtClean="0">
                <a:cs typeface="Times New Roman" pitchFamily="18"/>
              </a:rPr>
              <a:t>.</a:t>
            </a:r>
            <a:endParaRPr lang="fr-FR" sz="2400" dirty="0">
              <a:cs typeface="Times New Roman" pitchFamily="1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42546" y="4832105"/>
            <a:ext cx="682199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dirty="0" smtClean="0">
                <a:cs typeface="Times New Roman" pitchFamily="18"/>
              </a:rPr>
              <a:t>3 - Le </a:t>
            </a:r>
            <a:r>
              <a:rPr lang="fr-FR" sz="2400" dirty="0">
                <a:cs typeface="Times New Roman" pitchFamily="18"/>
              </a:rPr>
              <a:t>premier et le dernier mot d’une double page de dictionnaire s’appellent des </a:t>
            </a:r>
            <a:r>
              <a:rPr lang="fr-FR" sz="2400" b="1" dirty="0">
                <a:cs typeface="Times New Roman" pitchFamily="18"/>
              </a:rPr>
              <a:t>mots repères</a:t>
            </a:r>
            <a:r>
              <a:rPr lang="fr-FR" sz="2400" dirty="0" smtClean="0">
                <a:cs typeface="Times New Roman" pitchFamily="18"/>
              </a:rPr>
              <a:t>. Ils permettent de savoir rapidement si le mot recherché est dans la page.</a:t>
            </a:r>
            <a:endParaRPr lang="fr-FR" sz="2400" dirty="0">
              <a:cs typeface="Times New Roman" pitchFamily="18"/>
            </a:endParaRPr>
          </a:p>
        </p:txBody>
      </p:sp>
      <p:cxnSp>
        <p:nvCxnSpPr>
          <p:cNvPr id="17" name="Connecteur droit avec flèche 16"/>
          <p:cNvCxnSpPr/>
          <p:nvPr/>
        </p:nvCxnSpPr>
        <p:spPr>
          <a:xfrm>
            <a:off x="3365865" y="4440470"/>
            <a:ext cx="8280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4709349" y="4195303"/>
            <a:ext cx="6660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ursive standard" pitchFamily="2" charset="0"/>
              </a:rPr>
              <a:t>c</a:t>
            </a:r>
            <a:r>
              <a:rPr lang="fr-FR" sz="2800" b="1" dirty="0" smtClean="0">
                <a:solidFill>
                  <a:srgbClr val="0070C0"/>
                </a:solidFill>
                <a:latin typeface="Cursive standard" pitchFamily="2" charset="0"/>
              </a:rPr>
              <a:t>hercher à « joyeux »</a:t>
            </a:r>
            <a:endParaRPr lang="fr-FR" sz="2800" b="1" dirty="0">
              <a:solidFill>
                <a:srgbClr val="0070C0"/>
              </a:solidFill>
              <a:latin typeface="Cursive standard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3759466"/>
      </p:ext>
    </p:extLst>
  </p:cSld>
  <p:clrMapOvr>
    <a:masterClrMapping/>
  </p:clrMapOvr>
  <p:transition spd="slow" advTm="4369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6" grpId="0"/>
      <p:bldP spid="10" grpId="0"/>
      <p:bldP spid="13" grpId="0"/>
      <p:bldP spid="15" grpId="0"/>
      <p:bldP spid="3" grpId="0"/>
      <p:bldP spid="5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047178" y="894723"/>
            <a:ext cx="7452247" cy="557295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traight Connector 2"/>
          <p:cNvSpPr/>
          <p:nvPr/>
        </p:nvSpPr>
        <p:spPr>
          <a:xfrm flipH="1" flipV="1">
            <a:off x="1259632" y="4131512"/>
            <a:ext cx="1263969" cy="808644"/>
          </a:xfrm>
          <a:prstGeom prst="line">
            <a:avLst/>
          </a:prstGeom>
          <a:noFill/>
          <a:ln w="72000">
            <a:solidFill>
              <a:srgbClr val="8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6" name="TextBox 3"/>
          <p:cNvSpPr txBox="1"/>
          <p:nvPr/>
        </p:nvSpPr>
        <p:spPr>
          <a:xfrm>
            <a:off x="2267744" y="5142723"/>
            <a:ext cx="2355578" cy="62179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b="1"/>
            </a:pPr>
            <a:r>
              <a:rPr lang="fr-FR" sz="180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ORDRE ALPHABETIQUE</a:t>
            </a:r>
          </a:p>
        </p:txBody>
      </p:sp>
      <p:sp>
        <p:nvSpPr>
          <p:cNvPr id="19" name="Straight Connector 4"/>
          <p:cNvSpPr/>
          <p:nvPr/>
        </p:nvSpPr>
        <p:spPr>
          <a:xfrm flipH="1" flipV="1">
            <a:off x="962784" y="1182723"/>
            <a:ext cx="3504642" cy="1563379"/>
          </a:xfrm>
          <a:prstGeom prst="line">
            <a:avLst/>
          </a:prstGeom>
          <a:noFill/>
          <a:ln w="72000">
            <a:solidFill>
              <a:srgbClr val="8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0" name="Straight Connector 5"/>
          <p:cNvSpPr/>
          <p:nvPr/>
        </p:nvSpPr>
        <p:spPr>
          <a:xfrm flipV="1">
            <a:off x="5020206" y="1254723"/>
            <a:ext cx="2183220" cy="1509469"/>
          </a:xfrm>
          <a:prstGeom prst="line">
            <a:avLst/>
          </a:prstGeom>
          <a:noFill/>
          <a:ln w="72000">
            <a:solidFill>
              <a:srgbClr val="8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1" name="TextBox 6"/>
          <p:cNvSpPr txBox="1"/>
          <p:nvPr/>
        </p:nvSpPr>
        <p:spPr>
          <a:xfrm>
            <a:off x="4460956" y="3420842"/>
            <a:ext cx="3102470" cy="356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b="1"/>
            </a:pPr>
            <a:r>
              <a:rPr lang="fr-FR" sz="1800" b="1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MOTS REPERES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9545" y="118424"/>
            <a:ext cx="7704856" cy="1442674"/>
          </a:xfrm>
        </p:spPr>
        <p:txBody>
          <a:bodyPr/>
          <a:lstStyle/>
          <a:p>
            <a:r>
              <a:rPr lang="fr-FR" sz="3600" dirty="0" smtClean="0">
                <a:solidFill>
                  <a:srgbClr val="0070C0"/>
                </a:solidFill>
                <a:latin typeface="Mrs Chocolat" pitchFamily="2" charset="0"/>
              </a:rPr>
              <a:t>Comment se repérer dans le dictionnaire?</a:t>
            </a:r>
            <a:endParaRPr lang="fr-FR" sz="3600" dirty="0">
              <a:solidFill>
                <a:srgbClr val="0070C0"/>
              </a:solidFill>
              <a:latin typeface="Mrs Chocolat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2302401"/>
      </p:ext>
    </p:extLst>
  </p:cSld>
  <p:clrMapOvr>
    <a:masterClrMapping/>
  </p:clrMapOvr>
  <p:transition spd="slow" advTm="4369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115616" y="404664"/>
            <a:ext cx="727280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dirty="0"/>
              <a:t>Comment sont classés les mots dans le dictionnaire ?</a:t>
            </a:r>
          </a:p>
          <a:p>
            <a:pPr lvl="0"/>
            <a:endParaRPr lang="fr-FR" sz="2800" dirty="0" smtClean="0"/>
          </a:p>
          <a:p>
            <a:pPr lvl="0"/>
            <a:r>
              <a:rPr lang="fr-FR" sz="2800" dirty="0" smtClean="0"/>
              <a:t>Comment </a:t>
            </a:r>
            <a:r>
              <a:rPr lang="fr-FR" sz="2800" dirty="0"/>
              <a:t>appelle-t-on le premier et dernier mot d'une page </a:t>
            </a:r>
            <a:r>
              <a:rPr lang="fr-FR" sz="2800" dirty="0" smtClean="0"/>
              <a:t>?</a:t>
            </a:r>
          </a:p>
          <a:p>
            <a:pPr lvl="0"/>
            <a:endParaRPr lang="fr-FR" sz="2800" dirty="0"/>
          </a:p>
          <a:p>
            <a:pPr lvl="0"/>
            <a:r>
              <a:rPr lang="fr-FR" sz="2800" dirty="0"/>
              <a:t>Le mot aviron est-il avant ou après avion dans le dictionnaire ? Pourquoi ?</a:t>
            </a:r>
          </a:p>
          <a:p>
            <a:pPr lvl="0"/>
            <a:r>
              <a:rPr lang="fr-FR" sz="2800" dirty="0"/>
              <a:t>Le mot chandail est il avant ou après chandelle dans le dictionnaire ? Pourquoi ?</a:t>
            </a:r>
            <a:endParaRPr lang="fr-FR" sz="2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724" y="4293096"/>
            <a:ext cx="1193236" cy="19887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4509452"/>
      </p:ext>
    </p:extLst>
  </p:cSld>
  <p:clrMapOvr>
    <a:masterClrMapping/>
  </p:clrMapOvr>
  <p:transition spd="slow" advTm="4082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9545" y="118424"/>
            <a:ext cx="7704856" cy="1442674"/>
          </a:xfrm>
        </p:spPr>
        <p:txBody>
          <a:bodyPr/>
          <a:lstStyle/>
          <a:p>
            <a:r>
              <a:rPr lang="fr-FR" sz="3600" dirty="0" smtClean="0">
                <a:solidFill>
                  <a:srgbClr val="0070C0"/>
                </a:solidFill>
                <a:latin typeface="Mrs Chocolat" pitchFamily="2" charset="0"/>
              </a:rPr>
              <a:t>Comment lire un article de dictionnaire?</a:t>
            </a:r>
            <a:endParaRPr lang="fr-FR" sz="36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12" name="Text Placeholder 2"/>
          <p:cNvSpPr txBox="1">
            <a:spLocks/>
          </p:cNvSpPr>
          <p:nvPr/>
        </p:nvSpPr>
        <p:spPr>
          <a:xfrm>
            <a:off x="899592" y="1700808"/>
            <a:ext cx="7704856" cy="41764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784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4173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688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/>
              <a:t>Dans un article de dictionnaire, on trouve, </a:t>
            </a:r>
            <a:r>
              <a:rPr lang="fr-FR" b="1" dirty="0" smtClean="0">
                <a:solidFill>
                  <a:srgbClr val="0070C0"/>
                </a:solidFill>
              </a:rPr>
              <a:t>le genre, la classe grammaticale du mot</a:t>
            </a:r>
            <a:r>
              <a:rPr lang="fr-FR" dirty="0" smtClean="0"/>
              <a:t>. </a:t>
            </a:r>
          </a:p>
          <a:p>
            <a:pPr marL="0" indent="0">
              <a:buNone/>
            </a:pPr>
            <a:r>
              <a:rPr lang="fr-FR" dirty="0" smtClean="0"/>
              <a:t>On trouve ses </a:t>
            </a:r>
            <a:r>
              <a:rPr lang="fr-FR" b="1" dirty="0" smtClean="0">
                <a:solidFill>
                  <a:srgbClr val="0070C0"/>
                </a:solidFill>
              </a:rPr>
              <a:t>définitions ainsi que des exemples</a:t>
            </a:r>
            <a:r>
              <a:rPr lang="fr-FR" dirty="0" smtClean="0">
                <a:solidFill>
                  <a:schemeClr val="tx1"/>
                </a:solidFill>
              </a:rPr>
              <a:t>(en italique)</a:t>
            </a:r>
            <a:r>
              <a:rPr lang="fr-FR" dirty="0" smtClean="0"/>
              <a:t>. </a:t>
            </a:r>
          </a:p>
          <a:p>
            <a:pPr marL="0" indent="0">
              <a:buNone/>
            </a:pPr>
            <a:r>
              <a:rPr lang="fr-FR" dirty="0" smtClean="0"/>
              <a:t>Quelquefois, on trouve des synonymes et des contraires du mot. </a:t>
            </a:r>
          </a:p>
          <a:p>
            <a:pPr marL="0" indent="0">
              <a:buNone/>
            </a:pPr>
            <a:r>
              <a:rPr lang="fr-FR" dirty="0" smtClean="0"/>
              <a:t>Dans un article de dictionnaire, on trouve des </a:t>
            </a:r>
            <a:r>
              <a:rPr lang="fr-FR" b="1" dirty="0" smtClean="0">
                <a:solidFill>
                  <a:srgbClr val="0070C0"/>
                </a:solidFill>
              </a:rPr>
              <a:t>abréviations</a:t>
            </a:r>
            <a:r>
              <a:rPr lang="fr-FR" dirty="0" smtClean="0"/>
              <a:t> :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n=nom				art.=Article		</a:t>
            </a:r>
            <a:r>
              <a:rPr lang="fr-FR" dirty="0" err="1" smtClean="0"/>
              <a:t>adj</a:t>
            </a:r>
            <a:r>
              <a:rPr lang="fr-FR" dirty="0" smtClean="0"/>
              <a:t>=adjectif</a:t>
            </a:r>
          </a:p>
          <a:p>
            <a:pPr marL="0" indent="0">
              <a:buNone/>
            </a:pPr>
            <a:r>
              <a:rPr lang="fr-FR" dirty="0" err="1" smtClean="0"/>
              <a:t>adv</a:t>
            </a:r>
            <a:r>
              <a:rPr lang="fr-FR" dirty="0" smtClean="0"/>
              <a:t>=adverbe			v=verbe			</a:t>
            </a:r>
            <a:r>
              <a:rPr lang="fr-FR" dirty="0" err="1" smtClean="0"/>
              <a:t>syn</a:t>
            </a:r>
            <a:r>
              <a:rPr lang="fr-FR" dirty="0" smtClean="0"/>
              <a:t>=synonyme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4962518"/>
      </p:ext>
    </p:extLst>
  </p:cSld>
  <p:clrMapOvr>
    <a:masterClrMapping/>
  </p:clrMapOvr>
  <p:transition spd="slow" advTm="4369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9545" y="118424"/>
            <a:ext cx="7704856" cy="1442674"/>
          </a:xfrm>
        </p:spPr>
        <p:txBody>
          <a:bodyPr/>
          <a:lstStyle/>
          <a:p>
            <a:r>
              <a:rPr lang="fr-FR" sz="3600" dirty="0" smtClean="0">
                <a:solidFill>
                  <a:srgbClr val="0070C0"/>
                </a:solidFill>
                <a:latin typeface="Mrs Chocolat" pitchFamily="2" charset="0"/>
              </a:rPr>
              <a:t>Comment lire un article de dictionnaire?</a:t>
            </a:r>
            <a:endParaRPr lang="fr-FR" sz="3600" dirty="0">
              <a:solidFill>
                <a:srgbClr val="0070C0"/>
              </a:solidFill>
              <a:latin typeface="Mrs Chocolat" pitchFamily="2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750546" y="1561098"/>
            <a:ext cx="6362853" cy="4535418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4733012"/>
      </p:ext>
    </p:extLst>
  </p:cSld>
  <p:clrMapOvr>
    <a:masterClrMapping/>
  </p:clrMapOvr>
  <p:transition spd="slow" advTm="4369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 txBox="1">
            <a:spLocks/>
          </p:cNvSpPr>
          <p:nvPr/>
        </p:nvSpPr>
        <p:spPr>
          <a:xfrm>
            <a:off x="1187624" y="620688"/>
            <a:ext cx="8607960" cy="1944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784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4173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688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/>
              <a:t>A quoi correspondent les abréviations </a:t>
            </a:r>
            <a:r>
              <a:rPr lang="fr-FR" dirty="0" err="1" smtClean="0"/>
              <a:t>adj</a:t>
            </a:r>
            <a:r>
              <a:rPr lang="fr-FR" dirty="0" smtClean="0"/>
              <a:t> ? v? </a:t>
            </a:r>
            <a:r>
              <a:rPr lang="fr-FR" dirty="0" err="1" smtClean="0"/>
              <a:t>nf</a:t>
            </a:r>
            <a:r>
              <a:rPr lang="fr-FR" dirty="0" smtClean="0"/>
              <a:t> ?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A quoi correspondent les numéros dans un article de dictionnaire ?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480516"/>
              </p:ext>
            </p:extLst>
          </p:nvPr>
        </p:nvGraphicFramePr>
        <p:xfrm>
          <a:off x="1043608" y="2564904"/>
          <a:ext cx="7488832" cy="32410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3284989"/>
                <a:gridCol w="165747"/>
                <a:gridCol w="4038096"/>
              </a:tblGrid>
              <a:tr h="22022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29540" algn="l"/>
                        </a:tabLst>
                      </a:pPr>
                      <a:r>
                        <a:rPr lang="fr-FR" sz="1800" dirty="0">
                          <a:effectLst/>
                        </a:rPr>
                        <a:t>COUR </a:t>
                      </a:r>
                      <a:r>
                        <a:rPr lang="fr-FR" sz="1800" dirty="0" err="1">
                          <a:effectLst/>
                        </a:rPr>
                        <a:t>nf</a:t>
                      </a:r>
                      <a:r>
                        <a:rPr lang="fr-FR" sz="1800" dirty="0">
                          <a:effectLst/>
                        </a:rPr>
                        <a:t> 1. Espace découvert situé entre des bâtiments. 2. Résidence d’un roi et en­semble des personnes qui vivent auprès de lui. </a:t>
                      </a:r>
                      <a:r>
                        <a:rPr lang="fr-FR" sz="1800" i="1" dirty="0">
                          <a:effectLst/>
                        </a:rPr>
                        <a:t>Louis XIV installa la cour à Ver­sailles</a:t>
                      </a:r>
                      <a:r>
                        <a:rPr lang="fr-FR" sz="1800" dirty="0">
                          <a:effectLst/>
                        </a:rPr>
                        <a:t>. 3. Il fait la cour à ma cousine, il cherche à lui plaire, à la sé­duire.  4. Tribunal. Personnes qui composent un tribunal. </a:t>
                      </a:r>
                      <a:r>
                        <a:rPr lang="fr-FR" sz="1800" i="1" dirty="0">
                          <a:effectLst/>
                        </a:rPr>
                        <a:t>Le té­moin jure devant la cour de dire la vérité.</a:t>
                      </a:r>
                      <a:endParaRPr lang="fr-FR" sz="1800" i="1" dirty="0">
                        <a:effectLst/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3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1. Combien ce mot a de sens : ____________________________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2. Que veut dire </a:t>
                      </a:r>
                      <a:r>
                        <a:rPr lang="fr-FR" sz="1400" dirty="0" err="1">
                          <a:effectLst/>
                        </a:rPr>
                        <a:t>nf</a:t>
                      </a:r>
                      <a:r>
                        <a:rPr lang="fr-FR" sz="1400" dirty="0">
                          <a:effectLst/>
                        </a:rPr>
                        <a:t> : ____________________________________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3. Colorie en jaune les exemples.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4. Quel sens fait référence à la cour de récréation ?  n° ____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5. Quel sens fait référence à la justice ? n° ___</a:t>
                      </a: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fr-FR" sz="1400" dirty="0">
                          <a:effectLst/>
                        </a:rPr>
                        <a:t>6. Il s’est expliqué mais la cour ne l’a pas cru.            Sens n° :___</a:t>
                      </a: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fr-FR" sz="1400" dirty="0">
                          <a:effectLst/>
                        </a:rPr>
                        <a:t>7. Ce jeune homme fait la cour à ma voisine.              Sens n° :___</a:t>
                      </a: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fr-FR" sz="1400" dirty="0">
                          <a:effectLst/>
                        </a:rPr>
                        <a:t>8. Un spectacle était donné  devant la cour du roi.      Sens n° :___</a:t>
                      </a: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fr-FR" sz="1400" dirty="0">
                          <a:effectLst/>
                        </a:rPr>
                        <a:t>9. Les enfants jouent dans la cour.                               Sens n° :___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Times New Roman" charset="0"/>
                        <a:ea typeface="Times New Roman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489434280"/>
      </p:ext>
    </p:extLst>
  </p:cSld>
  <p:clrMapOvr>
    <a:masterClrMapping/>
  </p:clrMapOvr>
  <p:transition spd="slow" advTm="31778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En résumé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pic>
        <p:nvPicPr>
          <p:cNvPr id="4" name="Image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836712"/>
            <a:ext cx="7272808" cy="518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21420350"/>
      </p:ext>
    </p:extLst>
  </p:cSld>
  <p:clrMapOvr>
    <a:masterClrMapping/>
  </p:clrMapOvr>
  <p:transition spd="slow" advTm="4082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4.6|3.8|7.9|3.9|6.6|5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4.6|3.8|7.9|3.9|6.6|5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4.6|3.8|7.9|3.9|6.6|5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4.6|3.8|7.9|3.9|6.6|5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4.6|3.8|7.9|3.9|6.6|5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4.6|3.8|7.9|3.9|6.6|5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5.6|4.9|3.4|11.5|7.6|5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5.6|4.9|3.4|11.5|7.6|5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4.6|3.8|7.9|3.9|6.6|5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5.6|4.9|3.4|11.5|7.6|5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5.6|4.9|3.4|11.5|7.6|5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8|2.8|5.6|2.7|5.4|3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4.6|3.8|7.9|3.9|6.6|5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2045</TotalTime>
  <Words>504</Words>
  <Application>Microsoft Macintosh PowerPoint</Application>
  <PresentationFormat>Présentation à l'écran (4:3)</PresentationFormat>
  <Paragraphs>75</Paragraphs>
  <Slides>14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8" baseType="lpstr">
      <vt:lpstr>Always In My Heart</vt:lpstr>
      <vt:lpstr>American Typewriter</vt:lpstr>
      <vt:lpstr>Bradley Hand ITC TT-Bold</vt:lpstr>
      <vt:lpstr>Calibri</vt:lpstr>
      <vt:lpstr>Cambria</vt:lpstr>
      <vt:lpstr>Cursive standard</vt:lpstr>
      <vt:lpstr>Mangal</vt:lpstr>
      <vt:lpstr>Microsoft YaHei</vt:lpstr>
      <vt:lpstr>Mrs Chocolat</vt:lpstr>
      <vt:lpstr>Rage Italic</vt:lpstr>
      <vt:lpstr>Times New Roman</vt:lpstr>
      <vt:lpstr>Trebuchet MS</vt:lpstr>
      <vt:lpstr>Arial</vt:lpstr>
      <vt:lpstr>Sketchbook</vt:lpstr>
      <vt:lpstr>Vocabulaire</vt:lpstr>
      <vt:lpstr>Objectif de la séance</vt:lpstr>
      <vt:lpstr>Présentation PowerPoint</vt:lpstr>
      <vt:lpstr>Présentation PowerPoint</vt:lpstr>
      <vt:lpstr>Présentation PowerPoint</vt:lpstr>
      <vt:lpstr>A quoi sert le dictionnaire ?</vt:lpstr>
      <vt:lpstr>Présentation PowerPoint</vt:lpstr>
      <vt:lpstr>Comment se repérer dans le dictionnaire?</vt:lpstr>
      <vt:lpstr>Comment se repérer dans le dictionnaire?</vt:lpstr>
      <vt:lpstr>Présentation PowerPoint</vt:lpstr>
      <vt:lpstr>Comment lire un article de dictionnaire?</vt:lpstr>
      <vt:lpstr>Comment lire un article de dictionnaire?</vt:lpstr>
      <vt:lpstr>Présentation PowerPoint</vt:lpstr>
      <vt:lpstr>En résumé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Monhard mallory</cp:lastModifiedBy>
  <cp:revision>54</cp:revision>
  <dcterms:created xsi:type="dcterms:W3CDTF">2014-04-03T15:57:20Z</dcterms:created>
  <dcterms:modified xsi:type="dcterms:W3CDTF">2017-09-14T04:42:08Z</dcterms:modified>
</cp:coreProperties>
</file>