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0" r:id="rId3"/>
    <p:sldId id="292" r:id="rId4"/>
    <p:sldId id="286" r:id="rId5"/>
    <p:sldId id="300" r:id="rId6"/>
    <p:sldId id="312" r:id="rId7"/>
    <p:sldId id="313" r:id="rId8"/>
    <p:sldId id="295" r:id="rId9"/>
    <p:sldId id="309" r:id="rId10"/>
    <p:sldId id="310" r:id="rId11"/>
    <p:sldId id="304" r:id="rId12"/>
    <p:sldId id="311" r:id="rId13"/>
    <p:sldId id="314" r:id="rId14"/>
    <p:sldId id="315" r:id="rId15"/>
    <p:sldId id="305" r:id="rId16"/>
    <p:sldId id="290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AB0D"/>
    <a:srgbClr val="941651"/>
    <a:srgbClr val="A90773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 autoAdjust="0"/>
    <p:restoredTop sz="86425" autoAdjust="0"/>
  </p:normalViewPr>
  <p:slideViewPr>
    <p:cSldViewPr>
      <p:cViewPr>
        <p:scale>
          <a:sx n="81" d="100"/>
          <a:sy n="81" d="100"/>
        </p:scale>
        <p:origin x="1416" y="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11/05/2017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11/05/2017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434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2092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11/05/2017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11/05/2017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11/05/2017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11/05/2017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11/05/2017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11/05/2017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11/05/2017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11/05/2017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11/05/2017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11/05/2017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11/05/2017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11/05/2017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2.pn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360000">
            <a:off x="3218068" y="4431673"/>
            <a:ext cx="4836456" cy="1377009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L’attribut du sujet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smtClean="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 rot="375999">
            <a:off x="3592938" y="3303118"/>
            <a:ext cx="4332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latin typeface="American Typewriter" charset="0"/>
                <a:ea typeface="American Typewriter" charset="0"/>
                <a:cs typeface="American Typewriter" charset="0"/>
              </a:rPr>
              <a:t>Grammaire</a:t>
            </a: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  <a:endParaRPr lang="fr-FR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02487" y="1313105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en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grammaire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Nous allons nous intéresser à la fonction des groupes de mots dans la phrase. Nous allons apprendre à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identifier et distinguer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l’attribut du sujet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" y="4293097"/>
            <a:ext cx="1994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à coins arrondis 6"/>
          <p:cNvSpPr/>
          <p:nvPr/>
        </p:nvSpPr>
        <p:spPr>
          <a:xfrm>
            <a:off x="3188390" y="4509119"/>
            <a:ext cx="5112568" cy="1751251"/>
          </a:xfrm>
          <a:prstGeom prst="wedgeRoundRectCallout">
            <a:avLst>
              <a:gd name="adj1" fmla="val -74761"/>
              <a:gd name="adj2" fmla="val -287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354650" y="4856111"/>
            <a:ext cx="4780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travail sur </a:t>
            </a:r>
            <a:r>
              <a:rPr lang="fr-FR" dirty="0" smtClean="0"/>
              <a:t>l’attribut du sujet, nous servira également en orthographe afin de respecter les chaines d’accord.. </a:t>
            </a:r>
            <a:endParaRPr lang="fr-FR" dirty="0" smtClean="0"/>
          </a:p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5" grpId="0" animBg="1"/>
      <p:bldP spid="5" grpId="1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Dans quelle matière va-t-on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Qu’allons- nous apprendre?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34952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6412" y="260317"/>
            <a:ext cx="7704856" cy="1442674"/>
          </a:xfrm>
        </p:spPr>
        <p:txBody>
          <a:bodyPr/>
          <a:lstStyle/>
          <a:p>
            <a:r>
              <a:rPr lang="fr-FR" sz="4000" dirty="0" err="1" smtClean="0">
                <a:solidFill>
                  <a:srgbClr val="00B050"/>
                </a:solidFill>
                <a:latin typeface="Mrs Chocolat" pitchFamily="2" charset="0"/>
              </a:rPr>
              <a:t>Pré-requis</a:t>
            </a:r>
            <a:r>
              <a:rPr lang="fr-FR" sz="4000" dirty="0" smtClean="0">
                <a:solidFill>
                  <a:srgbClr val="00B050"/>
                </a:solidFill>
                <a:latin typeface="Mrs Chocolat" pitchFamily="2" charset="0"/>
              </a:rPr>
              <a:t> : savoir identifier le verbe et le sujet</a:t>
            </a:r>
            <a:endParaRPr lang="fr-FR" sz="4000" dirty="0">
              <a:solidFill>
                <a:srgbClr val="00B05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883844" y="1933987"/>
            <a:ext cx="5736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Demain, les élèves de </a:t>
            </a:r>
            <a:r>
              <a:rPr lang="fr-FR" sz="2000" b="1" smtClean="0"/>
              <a:t>CM joueront au rugby.</a:t>
            </a:r>
            <a:endParaRPr lang="fr-FR" sz="2000" b="1" dirty="0"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139904" y="5373216"/>
            <a:ext cx="5060038" cy="1124631"/>
          </a:xfrm>
          <a:prstGeom prst="wedgeRoundRectCallout">
            <a:avLst>
              <a:gd name="adj1" fmla="val 60981"/>
              <a:gd name="adj2" fmla="val -10178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1236816" y="5637425"/>
            <a:ext cx="497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Pour  trouver </a:t>
            </a:r>
            <a:r>
              <a:rPr lang="fr-FR" dirty="0" smtClean="0"/>
              <a:t>l’attribut du sujet, </a:t>
            </a:r>
            <a:r>
              <a:rPr lang="fr-FR" dirty="0" smtClean="0"/>
              <a:t>il faut d’abord savoir </a:t>
            </a:r>
            <a:r>
              <a:rPr lang="fr-FR" b="1" dirty="0" smtClean="0">
                <a:solidFill>
                  <a:srgbClr val="00B050"/>
                </a:solidFill>
              </a:rPr>
              <a:t>identifier le verbe et son sujet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4646900" y="3160419"/>
            <a:ext cx="2520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Le verbe indique l’action de la phrase. Ici, le verbe est « joueront »</a:t>
            </a:r>
            <a:endParaRPr lang="fr-FR" sz="2000" dirty="0">
              <a:effectLst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674247" y="3160419"/>
            <a:ext cx="2197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On trouve le sujet en posant la question qui-est-ce-qui  joueront ? : « les élèves de CM » est le sujet</a:t>
            </a:r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5508104" y="2649503"/>
            <a:ext cx="144016" cy="57968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4858840" y="2331386"/>
            <a:ext cx="1048200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5024346" y="2303443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verbe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 flipV="1">
            <a:off x="3382087" y="2649503"/>
            <a:ext cx="344175" cy="5739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>
            <a:endCxn id="6" idx="2"/>
          </p:cNvCxnSpPr>
          <p:nvPr/>
        </p:nvCxnSpPr>
        <p:spPr>
          <a:xfrm>
            <a:off x="3049927" y="2331386"/>
            <a:ext cx="1702093" cy="271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395457" y="2327935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sujet</a:t>
            </a:r>
            <a:endParaRPr lang="fr-FR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32" grpId="0"/>
      <p:bldP spid="26" grpId="0"/>
      <p:bldP spid="33" grpId="0"/>
      <p:bldP spid="1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83568" y="260648"/>
            <a:ext cx="8234505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b="1" dirty="0" smtClean="0">
                <a:latin typeface="Calibri" panose="020F0502020204030204" pitchFamily="34" charset="0"/>
              </a:rPr>
              <a:t>Trouve le verbe et le sujet des phrases suivantes</a:t>
            </a:r>
            <a:r>
              <a:rPr lang="fr-FR" sz="2800" dirty="0" smtClean="0">
                <a:latin typeface="Calibri" panose="020F0502020204030204" pitchFamily="34" charset="0"/>
              </a:rPr>
              <a:t>: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Ecoutes-tu du rock ?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Les élégantes jeunes filles dansent la valse.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Demain, mes grands-parents viendront me chercher.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4278" y="2708920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272028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6412" y="260317"/>
            <a:ext cx="7704856" cy="1442674"/>
          </a:xfrm>
        </p:spPr>
        <p:txBody>
          <a:bodyPr/>
          <a:lstStyle/>
          <a:p>
            <a:r>
              <a:rPr lang="fr-FR" sz="4000" dirty="0" err="1" smtClean="0">
                <a:solidFill>
                  <a:srgbClr val="00B050"/>
                </a:solidFill>
                <a:latin typeface="Mrs Chocolat" pitchFamily="2" charset="0"/>
              </a:rPr>
              <a:t>Pré-requis</a:t>
            </a:r>
            <a:r>
              <a:rPr lang="fr-FR" sz="4000" dirty="0" smtClean="0">
                <a:solidFill>
                  <a:srgbClr val="00B050"/>
                </a:solidFill>
                <a:latin typeface="Mrs Chocolat" pitchFamily="2" charset="0"/>
              </a:rPr>
              <a:t> : </a:t>
            </a:r>
            <a:r>
              <a:rPr lang="fr-FR" sz="4000" dirty="0" smtClean="0">
                <a:solidFill>
                  <a:srgbClr val="00B050"/>
                </a:solidFill>
                <a:latin typeface="Mrs Chocolat" pitchFamily="2" charset="0"/>
              </a:rPr>
              <a:t>distinguer verbe d’action et verbe d’état</a:t>
            </a:r>
            <a:endParaRPr lang="fr-FR" sz="4000" dirty="0">
              <a:solidFill>
                <a:srgbClr val="00B05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7" y="4251893"/>
            <a:ext cx="1908533" cy="199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243635" y="1933987"/>
            <a:ext cx="6376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Certains verbes indiquent des actions :</a:t>
            </a:r>
            <a:endParaRPr lang="fr-FR" sz="2000" dirty="0"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139904" y="5373216"/>
            <a:ext cx="5060038" cy="1124631"/>
          </a:xfrm>
          <a:prstGeom prst="wedgeRoundRectCallout">
            <a:avLst>
              <a:gd name="adj1" fmla="val 60981"/>
              <a:gd name="adj2" fmla="val -10178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1243635" y="5527104"/>
            <a:ext cx="4978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On trouve des attributs du sujet uniquement lorsque le verbe de la phrase est un  </a:t>
            </a:r>
            <a:r>
              <a:rPr lang="fr-FR" b="1" dirty="0" smtClean="0">
                <a:solidFill>
                  <a:srgbClr val="00B050"/>
                </a:solidFill>
              </a:rPr>
              <a:t>verbe d’état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1835696" y="2395640"/>
            <a:ext cx="6577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B050"/>
                </a:solidFill>
              </a:rPr>
              <a:t>Manger, s’’habiller, écrire, danser, escalader, choisir</a:t>
            </a:r>
            <a:r>
              <a:rPr lang="mr-IN" sz="2000" b="1" dirty="0" smtClean="0">
                <a:solidFill>
                  <a:srgbClr val="00B050"/>
                </a:solidFill>
              </a:rPr>
              <a:t>…</a:t>
            </a:r>
            <a:endParaRPr lang="fr-FR" sz="2000" b="1" dirty="0">
              <a:solidFill>
                <a:srgbClr val="00B050"/>
              </a:solidFill>
              <a:effectLst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243635" y="3072749"/>
            <a:ext cx="7360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D’autres verbes indiquent l’état dans lequel se trouve le sujet (comment il est </a:t>
            </a:r>
            <a:r>
              <a:rPr lang="mr-IN" sz="2000" dirty="0" smtClean="0"/>
              <a:t>…</a:t>
            </a:r>
            <a:r>
              <a:rPr lang="fr-FR" sz="2000" dirty="0" smtClean="0"/>
              <a:t>) :</a:t>
            </a:r>
            <a:endParaRPr lang="fr-FR" sz="2000" dirty="0" smtClean="0"/>
          </a:p>
        </p:txBody>
      </p:sp>
      <p:sp>
        <p:nvSpPr>
          <p:cNvPr id="16" name="ZoneTexte 15"/>
          <p:cNvSpPr txBox="1"/>
          <p:nvPr/>
        </p:nvSpPr>
        <p:spPr>
          <a:xfrm>
            <a:off x="1835695" y="3934523"/>
            <a:ext cx="6577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B050"/>
                </a:solidFill>
              </a:rPr>
              <a:t>Etre, paraître, sembler, devenir, demeurer, rester</a:t>
            </a:r>
            <a:r>
              <a:rPr lang="mr-IN" sz="2000" b="1" dirty="0" smtClean="0">
                <a:solidFill>
                  <a:srgbClr val="00B050"/>
                </a:solidFill>
              </a:rPr>
              <a:t>…</a:t>
            </a:r>
            <a:endParaRPr lang="fr-FR" sz="2000" b="1" dirty="0">
              <a:solidFill>
                <a:srgbClr val="00B050"/>
              </a:solidFill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931395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32" grpId="0"/>
      <p:bldP spid="26" grpId="0"/>
      <p:bldP spid="33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83568" y="260648"/>
            <a:ext cx="8234505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b="1" dirty="0" smtClean="0">
                <a:latin typeface="Calibri" panose="020F0502020204030204" pitchFamily="34" charset="0"/>
              </a:rPr>
              <a:t>Verbe d’action ou d’état</a:t>
            </a:r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Emilie </a:t>
            </a:r>
            <a:r>
              <a:rPr lang="fr-FR" sz="2800" u="sng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est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 fatiguée.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Les enfants </a:t>
            </a:r>
            <a:r>
              <a:rPr lang="fr-FR" sz="2800" u="sng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jouent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 aux échecs.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Tu </a:t>
            </a:r>
            <a:r>
              <a:rPr lang="fr-FR" sz="2800" u="sng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sembles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 heureux.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4278" y="2708920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9139604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45517" y="1305900"/>
            <a:ext cx="7663708" cy="2404380"/>
          </a:xfrm>
          <a:prstGeom prst="wedgeRoundRectCallout">
            <a:avLst>
              <a:gd name="adj1" fmla="val 31864"/>
              <a:gd name="adj2" fmla="val 67785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Qu’</a:t>
            </a:r>
            <a:r>
              <a:rPr lang="fr-FR" sz="4000" dirty="0" err="1" smtClean="0">
                <a:solidFill>
                  <a:srgbClr val="0070C0"/>
                </a:solidFill>
                <a:latin typeface="Mrs Chocolat" pitchFamily="2" charset="0"/>
              </a:rPr>
              <a:t>est-ce-qu’un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attribut du sujet?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101093"/>
            <a:ext cx="1692508" cy="177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17245" y="1369047"/>
            <a:ext cx="75202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L'attribut du sujet exprime </a:t>
            </a:r>
            <a:r>
              <a:rPr lang="fr-FR" sz="2000" b="1" dirty="0">
                <a:solidFill>
                  <a:srgbClr val="0070C0"/>
                </a:solidFill>
              </a:rPr>
              <a:t>une qualité ou une manière d'être qui se rapporte au sujet.</a:t>
            </a:r>
          </a:p>
          <a:p>
            <a:r>
              <a:rPr lang="fr-FR" sz="2000" dirty="0"/>
              <a:t>C'est pourquoi il se rattache à celui-ci par </a:t>
            </a:r>
            <a:r>
              <a:rPr lang="fr-FR" sz="2000" b="1" dirty="0">
                <a:solidFill>
                  <a:srgbClr val="0070C0"/>
                </a:solidFill>
              </a:rPr>
              <a:t>un verbe d'état </a:t>
            </a:r>
            <a:r>
              <a:rPr lang="fr-FR" sz="2000" dirty="0"/>
              <a:t>(être, paraître, demeurer, rester, sembler, avoir l'air</a:t>
            </a:r>
            <a:r>
              <a:rPr lang="fr-FR" sz="2000" dirty="0" smtClean="0"/>
              <a:t>...)</a:t>
            </a:r>
            <a:endParaRPr lang="fr-FR" sz="2000" dirty="0"/>
          </a:p>
          <a:p>
            <a:r>
              <a:rPr lang="fr-FR" sz="2000" b="1" dirty="0">
                <a:solidFill>
                  <a:srgbClr val="0070C0"/>
                </a:solidFill>
              </a:rPr>
              <a:t>L'attribut du sujet ne peut être supprimé, il est essentiel à la phrase.</a:t>
            </a:r>
          </a:p>
          <a:p>
            <a:r>
              <a:rPr lang="fr-FR" sz="2000" dirty="0" smtClean="0"/>
              <a:t>Dans certains cas, il s'accorde </a:t>
            </a:r>
            <a:r>
              <a:rPr lang="fr-FR" sz="2000" dirty="0"/>
              <a:t>en genre et en nombre avec le sujet.</a:t>
            </a:r>
          </a:p>
          <a:p>
            <a:endParaRPr lang="fr-FR" sz="2000" b="1" dirty="0">
              <a:solidFill>
                <a:srgbClr val="0070C0"/>
              </a:solidFill>
              <a:effectLst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919074" y="4107670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Marie est vendeuse.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2465260" y="4483579"/>
            <a:ext cx="852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smtClean="0">
                <a:solidFill>
                  <a:srgbClr val="FF0000"/>
                </a:solidFill>
              </a:rPr>
              <a:t>Verbe d’état</a:t>
            </a:r>
            <a:endParaRPr lang="fr-FR" sz="1400" dirty="0" smtClean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103594" y="4987223"/>
            <a:ext cx="58334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>
                <a:solidFill>
                  <a:srgbClr val="FF0000"/>
                </a:solidFill>
              </a:rPr>
              <a:t>Le groupe de mots « </a:t>
            </a:r>
            <a:r>
              <a:rPr lang="fr-FR" b="1" dirty="0" smtClean="0">
                <a:solidFill>
                  <a:srgbClr val="FF0000"/>
                </a:solidFill>
              </a:rPr>
              <a:t>vendeuse</a:t>
            </a:r>
            <a:r>
              <a:rPr lang="fr-FR" b="1" dirty="0" smtClean="0">
                <a:solidFill>
                  <a:srgbClr val="FF0000"/>
                </a:solidFill>
              </a:rPr>
              <a:t> » ne peut pas être déplacé ni supprimé sans que cela ne modifie le sens de la phrase. Ce groupe de mots donne des informations sur ce </a:t>
            </a:r>
            <a:r>
              <a:rPr lang="fr-FR" b="1" dirty="0" smtClean="0">
                <a:solidFill>
                  <a:srgbClr val="FF0000"/>
                </a:solidFill>
              </a:rPr>
              <a:t>qu’est Marie. </a:t>
            </a:r>
            <a:r>
              <a:rPr lang="fr-FR" b="1" dirty="0" smtClean="0">
                <a:solidFill>
                  <a:srgbClr val="FF0000"/>
                </a:solidFill>
              </a:rPr>
              <a:t>C’est donc </a:t>
            </a:r>
            <a:r>
              <a:rPr lang="fr-FR" b="1" dirty="0" smtClean="0">
                <a:solidFill>
                  <a:srgbClr val="FF0000"/>
                </a:solidFill>
              </a:rPr>
              <a:t>l’attribut du sujet.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2516535" y="4460832"/>
            <a:ext cx="43204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2033212" y="4460832"/>
            <a:ext cx="432048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1854644" y="4466134"/>
            <a:ext cx="1551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70C0"/>
                </a:solidFill>
              </a:rPr>
              <a:t>sujet</a:t>
            </a:r>
          </a:p>
        </p:txBody>
      </p:sp>
      <p:cxnSp>
        <p:nvCxnSpPr>
          <p:cNvPr id="13" name="Connecteur droit 12"/>
          <p:cNvCxnSpPr/>
          <p:nvPr/>
        </p:nvCxnSpPr>
        <p:spPr>
          <a:xfrm>
            <a:off x="2948583" y="4460832"/>
            <a:ext cx="1119359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325964" y="4477002"/>
            <a:ext cx="155140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B050"/>
                </a:solidFill>
              </a:rPr>
              <a:t>AS</a:t>
            </a:r>
            <a:endParaRPr lang="fr-FR" sz="1400" dirty="0" smtClean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2585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15" grpId="0"/>
      <p:bldP spid="16" grpId="0"/>
      <p:bldP spid="18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83568" y="260648"/>
            <a:ext cx="8234505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Peut-on supprimer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l’AS?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Peut on déplacer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l’AS?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A quoi sert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l’AS?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4278" y="2708920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839404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45517" y="1305900"/>
            <a:ext cx="7237567" cy="1788827"/>
          </a:xfrm>
          <a:prstGeom prst="wedgeRoundRectCallout">
            <a:avLst>
              <a:gd name="adj1" fmla="val 35567"/>
              <a:gd name="adj2" fmla="val 9070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Comment identifier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‘attribut du sujet?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173" y="3412041"/>
            <a:ext cx="1505668" cy="157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84196" y="1463511"/>
            <a:ext cx="71602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Pour identifier </a:t>
            </a:r>
            <a:r>
              <a:rPr lang="fr-FR" sz="2000" dirty="0" smtClean="0"/>
              <a:t>l’attribut du sujet,  </a:t>
            </a:r>
            <a:r>
              <a:rPr lang="fr-FR" sz="2000" b="1" dirty="0" smtClean="0">
                <a:solidFill>
                  <a:srgbClr val="0070C0"/>
                </a:solidFill>
              </a:rPr>
              <a:t>on cherche le </a:t>
            </a:r>
            <a:r>
              <a:rPr lang="fr-FR" sz="2000" b="1" dirty="0" smtClean="0">
                <a:solidFill>
                  <a:srgbClr val="0070C0"/>
                </a:solidFill>
              </a:rPr>
              <a:t>verbe. On regarde si le verbe est un verbe d’état. On cherche ensuite le sujet </a:t>
            </a:r>
            <a:r>
              <a:rPr lang="fr-FR" sz="2000" dirty="0" smtClean="0"/>
              <a:t>puis </a:t>
            </a:r>
            <a:r>
              <a:rPr lang="fr-FR" sz="2000" dirty="0" smtClean="0"/>
              <a:t>on </a:t>
            </a:r>
            <a:r>
              <a:rPr lang="fr-FR" sz="2000" dirty="0" smtClean="0"/>
              <a:t>cherche le </a:t>
            </a:r>
            <a:r>
              <a:rPr lang="fr-FR" sz="2000" b="1" dirty="0" smtClean="0">
                <a:solidFill>
                  <a:srgbClr val="0070C0"/>
                </a:solidFill>
              </a:rPr>
              <a:t>groupe de mots qui exprime comment est le sujet </a:t>
            </a:r>
            <a:r>
              <a:rPr lang="fr-FR" sz="2000" dirty="0" smtClean="0"/>
              <a:t>. Ce sera </a:t>
            </a:r>
            <a:r>
              <a:rPr lang="fr-FR" sz="2000" b="1" dirty="0" smtClean="0">
                <a:solidFill>
                  <a:srgbClr val="0070C0"/>
                </a:solidFill>
              </a:rPr>
              <a:t>l’attribut du sujet</a:t>
            </a:r>
            <a:r>
              <a:rPr lang="fr-FR" sz="2000" dirty="0" smtClean="0"/>
              <a:t>.</a:t>
            </a:r>
            <a:endParaRPr lang="fr-FR" sz="2000" b="1" dirty="0">
              <a:solidFill>
                <a:srgbClr val="0070C0"/>
              </a:solidFill>
              <a:effectLst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809027" y="3596969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Mon père semble soucieux.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3855226" y="3985899"/>
            <a:ext cx="1551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F0000"/>
                </a:solidFill>
              </a:rPr>
              <a:t>verbe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084196" y="4619325"/>
            <a:ext cx="583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Semble est un verbe d’état.  </a:t>
            </a:r>
            <a:r>
              <a:rPr lang="fr-FR" dirty="0" smtClean="0"/>
              <a:t>Mon </a:t>
            </a:r>
            <a:r>
              <a:rPr lang="fr-FR" dirty="0" smtClean="0"/>
              <a:t>père </a:t>
            </a:r>
            <a:r>
              <a:rPr lang="fr-FR" dirty="0" smtClean="0"/>
              <a:t>est  comment? </a:t>
            </a:r>
            <a:endParaRPr lang="fr-FR" dirty="0" smtClean="0"/>
          </a:p>
        </p:txBody>
      </p:sp>
      <p:cxnSp>
        <p:nvCxnSpPr>
          <p:cNvPr id="4" name="Connecteur droit 3"/>
          <p:cNvCxnSpPr>
            <a:stCxn id="18" idx="0"/>
          </p:cNvCxnSpPr>
          <p:nvPr/>
        </p:nvCxnSpPr>
        <p:spPr>
          <a:xfrm>
            <a:off x="3772024" y="3975533"/>
            <a:ext cx="77570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>
            <a:endCxn id="18" idx="0"/>
          </p:cNvCxnSpPr>
          <p:nvPr/>
        </p:nvCxnSpPr>
        <p:spPr>
          <a:xfrm flipV="1">
            <a:off x="2780296" y="3975533"/>
            <a:ext cx="991728" cy="2073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2996320" y="3975533"/>
            <a:ext cx="1551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70C0"/>
                </a:solidFill>
              </a:rPr>
              <a:t>sujet</a:t>
            </a:r>
          </a:p>
        </p:txBody>
      </p:sp>
      <p:cxnSp>
        <p:nvCxnSpPr>
          <p:cNvPr id="13" name="Connecteur droit 12"/>
          <p:cNvCxnSpPr>
            <a:endCxn id="8" idx="2"/>
          </p:cNvCxnSpPr>
          <p:nvPr/>
        </p:nvCxnSpPr>
        <p:spPr>
          <a:xfrm flipV="1">
            <a:off x="4635527" y="3966301"/>
            <a:ext cx="918726" cy="302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4819619" y="3961120"/>
            <a:ext cx="155140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B050"/>
                </a:solidFill>
              </a:rPr>
              <a:t>AS</a:t>
            </a:r>
            <a:endParaRPr lang="fr-FR" sz="1400" dirty="0" smtClean="0">
              <a:solidFill>
                <a:srgbClr val="00B05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261685" y="4590051"/>
            <a:ext cx="583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i="1" smtClean="0"/>
              <a:t>soucieux</a:t>
            </a:r>
            <a:endParaRPr lang="fr-FR" i="1" dirty="0" smtClean="0"/>
          </a:p>
        </p:txBody>
      </p:sp>
      <p:sp>
        <p:nvSpPr>
          <p:cNvPr id="20" name="ZoneTexte 19"/>
          <p:cNvSpPr txBox="1"/>
          <p:nvPr/>
        </p:nvSpPr>
        <p:spPr>
          <a:xfrm>
            <a:off x="1130405" y="5830879"/>
            <a:ext cx="583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olidFill>
                  <a:srgbClr val="FF0000"/>
                </a:solidFill>
              </a:rPr>
              <a:t>« </a:t>
            </a:r>
            <a:r>
              <a:rPr lang="fr-FR" dirty="0" smtClean="0">
                <a:solidFill>
                  <a:srgbClr val="FF0000"/>
                </a:solidFill>
              </a:rPr>
              <a:t>soucieux</a:t>
            </a:r>
            <a:r>
              <a:rPr lang="fr-FR" dirty="0" smtClean="0">
                <a:solidFill>
                  <a:srgbClr val="FF0000"/>
                </a:solidFill>
              </a:rPr>
              <a:t> » est </a:t>
            </a:r>
            <a:r>
              <a:rPr lang="fr-FR" dirty="0" smtClean="0">
                <a:solidFill>
                  <a:srgbClr val="FF0000"/>
                </a:solidFill>
              </a:rPr>
              <a:t>l’attribut du sujet.</a:t>
            </a:r>
            <a:endParaRPr lang="fr-FR" dirty="0" smtClean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78093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15" grpId="0"/>
      <p:bldP spid="16" grpId="0"/>
      <p:bldP spid="18" grpId="0"/>
      <p:bldP spid="22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043608" y="1052736"/>
            <a:ext cx="7488832" cy="48965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Identifie les </a:t>
            </a:r>
            <a:r>
              <a:rPr lang="fr-FR" sz="2800" dirty="0" smtClean="0">
                <a:latin typeface="Calibri" panose="020F0502020204030204" pitchFamily="34" charset="0"/>
              </a:rPr>
              <a:t>AS dans </a:t>
            </a:r>
            <a:r>
              <a:rPr lang="fr-FR" sz="2800" dirty="0" smtClean="0">
                <a:latin typeface="Calibri" panose="020F0502020204030204" pitchFamily="34" charset="0"/>
              </a:rPr>
              <a:t>les phrases suivantes.</a:t>
            </a: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Ma mère </a:t>
            </a:r>
            <a:r>
              <a:rPr lang="fr-FR" sz="2800" dirty="0" smtClean="0">
                <a:latin typeface="Calibri" panose="020F0502020204030204" pitchFamily="34" charset="0"/>
              </a:rPr>
              <a:t>est restée silencieuse durant le film.</a:t>
            </a:r>
            <a:endParaRPr lang="fr-FR" sz="2800" dirty="0" smtClean="0">
              <a:latin typeface="Calibri" panose="020F0502020204030204" pitchFamily="34" charset="0"/>
            </a:endParaRP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Nous </a:t>
            </a:r>
            <a:r>
              <a:rPr lang="fr-FR" sz="2800" dirty="0" smtClean="0">
                <a:latin typeface="Calibri" panose="020F0502020204030204" pitchFamily="34" charset="0"/>
              </a:rPr>
              <a:t>sommes contents de les revoir.</a:t>
            </a:r>
            <a:endParaRPr lang="fr-FR" sz="2800" dirty="0" smtClean="0">
              <a:latin typeface="Calibri" panose="020F0502020204030204" pitchFamily="34" charset="0"/>
            </a:endParaRP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Il me paraît très gentil.</a:t>
            </a:r>
            <a:endParaRPr lang="fr-FR" sz="2800" dirty="0" smtClean="0">
              <a:latin typeface="Calibri" panose="020F0502020204030204" pitchFamily="34" charset="0"/>
            </a:endParaRP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Mon frère deviendra un grand chirurgien.</a:t>
            </a:r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2636912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752795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119575" y="1388152"/>
            <a:ext cx="7264889" cy="3697032"/>
          </a:xfrm>
          <a:prstGeom prst="wedgeRoundRectCallout">
            <a:avLst>
              <a:gd name="adj1" fmla="val 26145"/>
              <a:gd name="adj2" fmla="val 57333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Quelles sont les classes grammaticales de l’AS?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517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565" y="4653136"/>
            <a:ext cx="1692508" cy="177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331639" y="1497350"/>
            <a:ext cx="684075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L’attribut du sujet peut être :</a:t>
            </a:r>
          </a:p>
          <a:p>
            <a:pPr marL="342900" indent="-342900">
              <a:buFontTx/>
              <a:buChar char="-"/>
            </a:pPr>
            <a:r>
              <a:rPr lang="fr-FR" sz="2000" b="1" dirty="0" smtClean="0">
                <a:solidFill>
                  <a:srgbClr val="0070C0"/>
                </a:solidFill>
                <a:effectLst/>
              </a:rPr>
              <a:t>Un adjectif  : </a:t>
            </a:r>
            <a:r>
              <a:rPr lang="fr-FR" sz="2000" i="1" dirty="0" smtClean="0">
                <a:effectLst/>
              </a:rPr>
              <a:t>Hélène a l’air </a:t>
            </a:r>
            <a:r>
              <a:rPr lang="fr-FR" sz="2000" b="1" i="1" dirty="0" smtClean="0">
                <a:effectLst/>
              </a:rPr>
              <a:t>joyeuse.</a:t>
            </a:r>
          </a:p>
          <a:p>
            <a:pPr marL="342900" indent="-342900">
              <a:buFontTx/>
              <a:buChar char="-"/>
            </a:pPr>
            <a:endParaRPr lang="fr-FR" sz="2000" b="1" i="1" dirty="0" smtClean="0">
              <a:effectLst/>
            </a:endParaRPr>
          </a:p>
          <a:p>
            <a:pPr marL="342900" indent="-342900">
              <a:buFontTx/>
              <a:buChar char="-"/>
            </a:pPr>
            <a:r>
              <a:rPr lang="fr-FR" sz="2000" b="1" dirty="0" smtClean="0">
                <a:solidFill>
                  <a:srgbClr val="0070C0"/>
                </a:solidFill>
              </a:rPr>
              <a:t>Un nom : </a:t>
            </a:r>
            <a:r>
              <a:rPr lang="fr-FR" sz="2000" i="1" dirty="0" smtClean="0"/>
              <a:t>Ma mère est </a:t>
            </a:r>
            <a:r>
              <a:rPr lang="fr-FR" sz="2000" b="1" i="1" dirty="0" smtClean="0"/>
              <a:t>architecte.</a:t>
            </a:r>
          </a:p>
          <a:p>
            <a:pPr marL="342900" indent="-342900">
              <a:buFontTx/>
              <a:buChar char="-"/>
            </a:pPr>
            <a:endParaRPr lang="fr-FR" sz="2000" b="1" i="1" dirty="0" smtClean="0"/>
          </a:p>
          <a:p>
            <a:pPr marL="342900" indent="-342900">
              <a:buFontTx/>
              <a:buChar char="-"/>
            </a:pPr>
            <a:r>
              <a:rPr lang="fr-FR" sz="2000" b="1" dirty="0" smtClean="0">
                <a:solidFill>
                  <a:srgbClr val="0070C0"/>
                </a:solidFill>
              </a:rPr>
              <a:t>Un infinitif : </a:t>
            </a:r>
            <a:r>
              <a:rPr lang="fr-FR" sz="2000" i="1" dirty="0" smtClean="0"/>
              <a:t>Cette maison est </a:t>
            </a:r>
            <a:r>
              <a:rPr lang="fr-FR" sz="2000" b="1" i="1" dirty="0" smtClean="0"/>
              <a:t>à vendre.</a:t>
            </a:r>
          </a:p>
          <a:p>
            <a:pPr marL="342900" indent="-342900">
              <a:buFontTx/>
              <a:buChar char="-"/>
            </a:pPr>
            <a:endParaRPr lang="fr-FR" sz="2000" b="1" i="1" dirty="0" smtClean="0"/>
          </a:p>
          <a:p>
            <a:pPr marL="342900" indent="-342900">
              <a:buFontTx/>
              <a:buChar char="-"/>
            </a:pPr>
            <a:r>
              <a:rPr lang="fr-FR" sz="2000" b="1" dirty="0" smtClean="0">
                <a:solidFill>
                  <a:srgbClr val="0070C0"/>
                </a:solidFill>
              </a:rPr>
              <a:t>Un pronom :</a:t>
            </a:r>
            <a:r>
              <a:rPr lang="fr-FR" sz="2000" b="1" dirty="0" smtClean="0"/>
              <a:t> </a:t>
            </a:r>
            <a:r>
              <a:rPr lang="fr-FR" sz="2000" i="1" dirty="0" smtClean="0"/>
              <a:t>Si j’étais </a:t>
            </a:r>
            <a:r>
              <a:rPr lang="fr-FR" sz="2000" b="1" i="1" dirty="0" smtClean="0"/>
              <a:t>toi, </a:t>
            </a:r>
            <a:r>
              <a:rPr lang="fr-FR" sz="2000" i="1" dirty="0" smtClean="0"/>
              <a:t>j’écouterais la maitresse.</a:t>
            </a:r>
          </a:p>
          <a:p>
            <a:pPr marL="342900" indent="-342900">
              <a:buFontTx/>
              <a:buChar char="-"/>
            </a:pPr>
            <a:endParaRPr lang="fr-FR" sz="2000" i="1" dirty="0" smtClean="0"/>
          </a:p>
          <a:p>
            <a:pPr marL="342900" indent="-342900">
              <a:buFontTx/>
              <a:buChar char="-"/>
            </a:pPr>
            <a:r>
              <a:rPr lang="fr-FR" sz="2000" b="1" dirty="0" smtClean="0">
                <a:solidFill>
                  <a:srgbClr val="0070C0"/>
                </a:solidFill>
              </a:rPr>
              <a:t>Une proposition : </a:t>
            </a:r>
            <a:r>
              <a:rPr lang="fr-FR" sz="2000" i="1" dirty="0" smtClean="0"/>
              <a:t>Je ne suis pas </a:t>
            </a:r>
            <a:r>
              <a:rPr lang="fr-FR" sz="2000" b="1" i="1" dirty="0" smtClean="0"/>
              <a:t>ce que vous croyez.</a:t>
            </a:r>
          </a:p>
          <a:p>
            <a:pPr marL="342900" indent="-342900">
              <a:buFontTx/>
              <a:buChar char="-"/>
            </a:pPr>
            <a:endParaRPr lang="fr-FR" sz="2000" b="1" i="1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8407835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043608" y="1052736"/>
            <a:ext cx="7488832" cy="48965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Indique la classe grammaticale de l’AS après l’avoir trouvé.</a:t>
            </a:r>
          </a:p>
          <a:p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Ce garçon reste joyeux malgré ses problèmes.</a:t>
            </a:r>
            <a:endParaRPr lang="fr-FR" sz="2800" dirty="0" smtClean="0">
              <a:latin typeface="Calibri" panose="020F0502020204030204" pitchFamily="34" charset="0"/>
            </a:endParaRP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Jules est devenu vétérinaire dans cette clinique.</a:t>
            </a:r>
            <a:endParaRPr lang="fr-FR" sz="2800" dirty="0" smtClean="0">
              <a:latin typeface="Calibri" panose="020F0502020204030204" pitchFamily="34" charset="0"/>
            </a:endParaRP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Il semble vouloir venir avec nous.</a:t>
            </a:r>
            <a:endParaRPr lang="fr-FR" sz="2800" dirty="0" smtClean="0">
              <a:latin typeface="Calibri" panose="020F0502020204030204" pitchFamily="34" charset="0"/>
            </a:endParaRP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650" y="3140968"/>
            <a:ext cx="1907366" cy="31789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200369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15441" y="1441015"/>
            <a:ext cx="7372983" cy="2918657"/>
          </a:xfrm>
          <a:prstGeom prst="wedgeRoundRectCallout">
            <a:avLst>
              <a:gd name="adj1" fmla="val 30919"/>
              <a:gd name="adj2" fmla="val 63275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L’accord de l’AS?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517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565" y="4653136"/>
            <a:ext cx="1692508" cy="177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331639" y="1497350"/>
            <a:ext cx="68407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L’attribut du sujet lorsqu’il est </a:t>
            </a:r>
            <a:r>
              <a:rPr lang="fr-FR" sz="2000" b="1" dirty="0" smtClean="0">
                <a:solidFill>
                  <a:srgbClr val="0070C0"/>
                </a:solidFill>
              </a:rPr>
              <a:t>un nom ou un adjectif s’accorde avec le sujet </a:t>
            </a:r>
            <a:r>
              <a:rPr lang="fr-FR" sz="2000" dirty="0" smtClean="0"/>
              <a:t>:</a:t>
            </a:r>
          </a:p>
          <a:p>
            <a:endParaRPr lang="fr-FR" sz="2000" dirty="0" smtClean="0"/>
          </a:p>
          <a:p>
            <a:pPr marL="342900" indent="-342900">
              <a:buFontTx/>
              <a:buChar char="-"/>
            </a:pPr>
            <a:r>
              <a:rPr lang="fr-FR" sz="2000" b="1" dirty="0" smtClean="0">
                <a:solidFill>
                  <a:srgbClr val="0070C0"/>
                </a:solidFill>
                <a:effectLst/>
              </a:rPr>
              <a:t>Un adjectif  : </a:t>
            </a:r>
            <a:r>
              <a:rPr lang="fr-FR" sz="2000" i="1" dirty="0" smtClean="0">
                <a:effectLst/>
              </a:rPr>
              <a:t>Hélène a l’air </a:t>
            </a:r>
            <a:r>
              <a:rPr lang="fr-FR" sz="2000" b="1" i="1" dirty="0" smtClean="0">
                <a:effectLst/>
              </a:rPr>
              <a:t>joyeuse. </a:t>
            </a:r>
            <a:r>
              <a:rPr lang="fr-FR" sz="2000" i="1" dirty="0" smtClean="0">
                <a:effectLst/>
              </a:rPr>
              <a:t>Paul a l’air </a:t>
            </a:r>
            <a:r>
              <a:rPr lang="fr-FR" sz="2000" b="1" i="1" dirty="0" smtClean="0">
                <a:effectLst/>
              </a:rPr>
              <a:t>joyeux. </a:t>
            </a:r>
            <a:r>
              <a:rPr lang="fr-FR" sz="2000" i="1" dirty="0" smtClean="0">
                <a:effectLst/>
              </a:rPr>
              <a:t>Mes cousines ont l’air </a:t>
            </a:r>
            <a:r>
              <a:rPr lang="fr-FR" sz="2000" b="1" i="1" dirty="0" smtClean="0">
                <a:effectLst/>
              </a:rPr>
              <a:t>joyeuses.</a:t>
            </a:r>
          </a:p>
          <a:p>
            <a:pPr marL="342900" indent="-342900">
              <a:buFontTx/>
              <a:buChar char="-"/>
            </a:pPr>
            <a:endParaRPr lang="fr-FR" sz="2000" b="1" i="1" dirty="0" smtClean="0">
              <a:effectLst/>
            </a:endParaRPr>
          </a:p>
          <a:p>
            <a:pPr marL="342900" indent="-342900">
              <a:buFontTx/>
              <a:buChar char="-"/>
            </a:pPr>
            <a:r>
              <a:rPr lang="fr-FR" sz="2000" b="1" dirty="0" smtClean="0">
                <a:solidFill>
                  <a:srgbClr val="0070C0"/>
                </a:solidFill>
              </a:rPr>
              <a:t>Un nom : </a:t>
            </a:r>
            <a:r>
              <a:rPr lang="fr-FR" sz="2000" i="1" dirty="0" smtClean="0"/>
              <a:t>Ma mère est </a:t>
            </a:r>
            <a:r>
              <a:rPr lang="fr-FR" sz="2000" b="1" i="1" dirty="0" smtClean="0"/>
              <a:t>pharmacienne</a:t>
            </a:r>
            <a:r>
              <a:rPr lang="fr-FR" sz="2000" b="1" i="1" dirty="0" smtClean="0"/>
              <a:t>. </a:t>
            </a:r>
            <a:r>
              <a:rPr lang="fr-FR" sz="2000" i="1" dirty="0" smtClean="0"/>
              <a:t>Mon oncle est </a:t>
            </a:r>
            <a:r>
              <a:rPr lang="fr-FR" sz="2000" b="1" i="1" dirty="0" smtClean="0"/>
              <a:t>pharmacien. </a:t>
            </a:r>
            <a:r>
              <a:rPr lang="fr-FR" sz="2000" i="1" dirty="0" smtClean="0"/>
              <a:t>Mes sœurs sont </a:t>
            </a:r>
            <a:r>
              <a:rPr lang="fr-FR" sz="2000" b="1" i="1" dirty="0" smtClean="0"/>
              <a:t>pharmaciennes.</a:t>
            </a:r>
          </a:p>
          <a:p>
            <a:pPr marL="342900" indent="-342900">
              <a:buFontTx/>
              <a:buChar char="-"/>
            </a:pPr>
            <a:endParaRPr lang="fr-FR" sz="2000" b="1" i="1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754404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485042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b="1" dirty="0" smtClean="0">
                <a:latin typeface="Calibri" panose="020F0502020204030204" pitchFamily="34" charset="0"/>
              </a:rPr>
              <a:t>Accorde les AS entre parenthèses.</a:t>
            </a:r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Ces chaussettes sont (vert).</a:t>
            </a:r>
            <a:endParaRPr lang="fr-FR" sz="2800" u="sng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Elle deviendra (facteur).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Elles sont (content).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Ils paraissent (épuisé).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40" y="1485042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557905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225" y="1183808"/>
            <a:ext cx="7387223" cy="42519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3970</TotalTime>
  <Words>608</Words>
  <Application>Microsoft Macintosh PowerPoint</Application>
  <PresentationFormat>Présentation à l'écran (4:3)</PresentationFormat>
  <Paragraphs>116</Paragraphs>
  <Slides>16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6" baseType="lpstr">
      <vt:lpstr>Always In My Heart</vt:lpstr>
      <vt:lpstr>American Typewriter</vt:lpstr>
      <vt:lpstr>Bradley Hand ITC TT-Bold</vt:lpstr>
      <vt:lpstr>Cambria</vt:lpstr>
      <vt:lpstr>Mangal</vt:lpstr>
      <vt:lpstr>Mrs Chocolat</vt:lpstr>
      <vt:lpstr>Rage Italic</vt:lpstr>
      <vt:lpstr>Trebuchet MS</vt:lpstr>
      <vt:lpstr>Calibri</vt:lpstr>
      <vt:lpstr>Sketchbook</vt:lpstr>
      <vt:lpstr>Présentation PowerPoint</vt:lpstr>
      <vt:lpstr>Objectif de la séance</vt:lpstr>
      <vt:lpstr>Présentation PowerPoint</vt:lpstr>
      <vt:lpstr>Pré-requis : savoir identifier le verbe et le sujet</vt:lpstr>
      <vt:lpstr>Présentation PowerPoint</vt:lpstr>
      <vt:lpstr>Pré-requis : distinguer verbe d’action et verbe d’état</vt:lpstr>
      <vt:lpstr>Présentation PowerPoint</vt:lpstr>
      <vt:lpstr>Qu’est-ce-qu’un attribut du sujet?</vt:lpstr>
      <vt:lpstr>Présentation PowerPoint</vt:lpstr>
      <vt:lpstr>Comment identifier ‘attribut du sujet?</vt:lpstr>
      <vt:lpstr>Présentation PowerPoint</vt:lpstr>
      <vt:lpstr>Quelles sont les classes grammaticales de l’AS?</vt:lpstr>
      <vt:lpstr>Présentation PowerPoint</vt:lpstr>
      <vt:lpstr>L’accord de l’AS?</vt:lpstr>
      <vt:lpstr>Présentation PowerPoint</vt:lpstr>
      <vt:lpstr>En résumé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108</cp:revision>
  <dcterms:created xsi:type="dcterms:W3CDTF">2014-04-03T15:57:20Z</dcterms:created>
  <dcterms:modified xsi:type="dcterms:W3CDTF">2017-05-11T04:38:08Z</dcterms:modified>
</cp:coreProperties>
</file>