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0" r:id="rId3"/>
    <p:sldId id="292" r:id="rId4"/>
    <p:sldId id="295" r:id="rId5"/>
    <p:sldId id="309" r:id="rId6"/>
    <p:sldId id="313" r:id="rId7"/>
    <p:sldId id="314" r:id="rId8"/>
    <p:sldId id="304" r:id="rId9"/>
    <p:sldId id="290" r:id="rId10"/>
    <p:sldId id="315" r:id="rId11"/>
    <p:sldId id="320" r:id="rId12"/>
    <p:sldId id="321" r:id="rId13"/>
    <p:sldId id="322" r:id="rId14"/>
    <p:sldId id="323" r:id="rId15"/>
    <p:sldId id="324" r:id="rId16"/>
    <p:sldId id="325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AB0D"/>
    <a:srgbClr val="941651"/>
    <a:srgbClr val="A90773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86472" autoAdjust="0"/>
  </p:normalViewPr>
  <p:slideViewPr>
    <p:cSldViewPr>
      <p:cViewPr>
        <p:scale>
          <a:sx n="79" d="100"/>
          <a:sy n="79" d="100"/>
        </p:scale>
        <p:origin x="1496" y="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1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1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1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18068" y="4431673"/>
            <a:ext cx="4836456" cy="1377009"/>
          </a:xfrm>
        </p:spPr>
        <p:txBody>
          <a:bodyPr>
            <a:normAutofit/>
          </a:bodyPr>
          <a:lstStyle/>
          <a:p>
            <a:r>
              <a:rPr lang="fr-FR" sz="2800" dirty="0">
                <a:latin typeface="Mrs Chocolat" charset="0"/>
                <a:ea typeface="Mrs Chocolat" charset="0"/>
                <a:cs typeface="Mrs Chocolat" charset="0"/>
              </a:rPr>
              <a:t>La phrase </a:t>
            </a:r>
            <a:r>
              <a:rPr lang="mr-IN" sz="2800" dirty="0">
                <a:latin typeface="Mrs Chocolat" charset="0"/>
                <a:ea typeface="Mrs Chocolat" charset="0"/>
                <a:cs typeface="Mrs Chocolat" charset="0"/>
              </a:rPr>
              <a:t>–</a:t>
            </a:r>
            <a:r>
              <a:rPr lang="fr-FR" sz="2800" dirty="0">
                <a:latin typeface="Mrs Chocolat" charset="0"/>
                <a:ea typeface="Mrs Chocolat" charset="0"/>
                <a:cs typeface="Mrs Chocolat" charset="0"/>
              </a:rPr>
              <a:t> Les types de phrases – les formes de phrase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r>
              <a:rPr lang="fr-FR" sz="100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592938" y="3303118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merican Typewriter" charset="0"/>
                <a:ea typeface="American Typewriter" charset="0"/>
                <a:cs typeface="American Typewriter" charset="0"/>
              </a:rPr>
              <a:t>Grammaire</a:t>
            </a: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en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grammaire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nous intéresser à la phrase.. Nous allons revoir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ce qu’est une phrase. 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reverrons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les différents types de phrases 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qui existent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Les CM2 travailleront également sur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les formes de phrases. 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47864" y="4560493"/>
            <a:ext cx="4780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travail sur les phrases sera poursuivi au collège.</a:t>
            </a:r>
          </a:p>
          <a:p>
            <a:r>
              <a:rPr lang="fr-FR" dirty="0"/>
              <a:t>Connaître les types de phrases permet entre autres de savoir quelle ponctuation utiliser lorsqu’on écrit.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Qu’allons- nous apprendre?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45517" y="1305901"/>
            <a:ext cx="7237567" cy="1481050"/>
          </a:xfrm>
          <a:prstGeom prst="wedgeRoundRectCallout">
            <a:avLst>
              <a:gd name="adj1" fmla="val 40359"/>
              <a:gd name="adj2" fmla="val 115687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Qu’</a:t>
            </a:r>
            <a:r>
              <a:rPr lang="fr-FR" sz="4000" dirty="0" err="1">
                <a:solidFill>
                  <a:srgbClr val="0070C0"/>
                </a:solidFill>
                <a:latin typeface="Mrs Chocolat" pitchFamily="2" charset="0"/>
              </a:rPr>
              <a:t>est-ce-qu’une</a:t>
            </a:r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 phrase?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01093"/>
            <a:ext cx="1692508" cy="177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1602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000" dirty="0"/>
              <a:t>Une </a:t>
            </a:r>
            <a:r>
              <a:rPr lang="fr-FR" sz="2000" b="1" dirty="0">
                <a:solidFill>
                  <a:srgbClr val="0070C0"/>
                </a:solidFill>
              </a:rPr>
              <a:t>phrase </a:t>
            </a:r>
            <a:r>
              <a:rPr lang="fr-FR" sz="2000" dirty="0"/>
              <a:t>est </a:t>
            </a:r>
            <a:r>
              <a:rPr lang="fr-FR" sz="2000" b="1" dirty="0">
                <a:solidFill>
                  <a:srgbClr val="0070C0"/>
                </a:solidFill>
              </a:rPr>
              <a:t>une suite de mots qui commence par une majuscule et se termine par un signe de ponctuation (. ? ! </a:t>
            </a:r>
            <a:r>
              <a:rPr lang="mr-IN" sz="2000" b="1" dirty="0">
                <a:solidFill>
                  <a:srgbClr val="0070C0"/>
                </a:solidFill>
              </a:rPr>
              <a:t>…</a:t>
            </a:r>
            <a:r>
              <a:rPr lang="fr-FR" sz="2000" b="1" dirty="0">
                <a:solidFill>
                  <a:srgbClr val="0070C0"/>
                </a:solidFill>
              </a:rPr>
              <a:t>) et qui a un sens</a:t>
            </a:r>
            <a:r>
              <a:rPr lang="fr-FR" sz="2000" dirty="0"/>
              <a:t>.</a:t>
            </a:r>
          </a:p>
          <a:p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1416223" y="3203461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Tous les matins, </a:t>
            </a:r>
            <a:r>
              <a:rPr lang="fr-FR"/>
              <a:t>Julie boit un café noir.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1186796" y="3638398"/>
            <a:ext cx="5833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rgbClr val="FF0000"/>
                </a:solidFill>
              </a:rPr>
              <a:t>Cette suite de mots commence par une majuscule, se termine par un point et a du sens: c’est </a:t>
            </a:r>
            <a:r>
              <a:rPr lang="fr-FR" b="1" u="sng" dirty="0">
                <a:solidFill>
                  <a:srgbClr val="FF0000"/>
                </a:solidFill>
              </a:rPr>
              <a:t>une phrase</a:t>
            </a:r>
            <a:r>
              <a:rPr lang="fr-FR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358308" y="4521158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Tous matins, Julie un café noir.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101040" y="4987223"/>
            <a:ext cx="5833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rgbClr val="FF0000"/>
                </a:solidFill>
              </a:rPr>
              <a:t>Cette suite de mots commence par une majuscule, se termine par un point mais n’a pas de sens : ce n’est </a:t>
            </a:r>
            <a:r>
              <a:rPr lang="fr-FR" b="1" u="sng" dirty="0">
                <a:solidFill>
                  <a:srgbClr val="FF0000"/>
                </a:solidFill>
              </a:rPr>
              <a:t>pas une phrase</a:t>
            </a:r>
            <a:r>
              <a:rPr lang="fr-FR" b="1" dirty="0">
                <a:solidFill>
                  <a:srgbClr val="FF0000"/>
                </a:solidFill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6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467544" y="1844824"/>
            <a:ext cx="8234505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u="sng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Phrase ou non ? Pourquoi 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Ma sœur aime jouer au football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mes amis sont contents de venir.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partirons à la montagne cet hiver.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Quand arrive-t-il?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Les oiseaux nid branches.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278" y="2708920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839404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45517" y="1305900"/>
            <a:ext cx="7558931" cy="3779284"/>
          </a:xfrm>
          <a:prstGeom prst="wedgeRoundRectCallout">
            <a:avLst>
              <a:gd name="adj1" fmla="val 27850"/>
              <a:gd name="adj2" fmla="val 55242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Les types de phrase.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860594"/>
            <a:ext cx="1510322" cy="158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08005" y="1441015"/>
            <a:ext cx="755893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Il existe 3 types de phrases :</a:t>
            </a:r>
          </a:p>
          <a:p>
            <a:endParaRPr lang="fr-FR" sz="2000" dirty="0"/>
          </a:p>
          <a:p>
            <a:r>
              <a:rPr lang="fr-FR" sz="2000" dirty="0"/>
              <a:t>Une phrase est </a:t>
            </a:r>
            <a:r>
              <a:rPr lang="fr-FR" sz="2000" b="1" dirty="0">
                <a:solidFill>
                  <a:srgbClr val="0070C0"/>
                </a:solidFill>
              </a:rPr>
              <a:t>déclarative si elle sert à donner une information et se termine par un point (.).</a:t>
            </a:r>
          </a:p>
          <a:p>
            <a:endParaRPr lang="fr-FR" sz="2000" dirty="0"/>
          </a:p>
          <a:p>
            <a:r>
              <a:rPr lang="fr-FR" sz="2000" dirty="0"/>
              <a:t>Une phrase est</a:t>
            </a:r>
            <a:r>
              <a:rPr lang="fr-FR" sz="2000" b="1" dirty="0">
                <a:solidFill>
                  <a:srgbClr val="0070C0"/>
                </a:solidFill>
              </a:rPr>
              <a:t> interrogative si elle sert à poser une question et se termine par un point d’interrogation (?).</a:t>
            </a:r>
          </a:p>
          <a:p>
            <a:endParaRPr lang="fr-FR" sz="2000" b="1" dirty="0">
              <a:solidFill>
                <a:srgbClr val="0070C0"/>
              </a:solidFill>
              <a:effectLst/>
            </a:endParaRPr>
          </a:p>
          <a:p>
            <a:r>
              <a:rPr lang="fr-FR" sz="2000" dirty="0"/>
              <a:t>Une phrase est </a:t>
            </a:r>
            <a:r>
              <a:rPr lang="fr-FR" sz="2000" b="1" dirty="0">
                <a:solidFill>
                  <a:srgbClr val="0070C0"/>
                </a:solidFill>
              </a:rPr>
              <a:t>injonctive si elle sert à donner un ordre et se termine par un point d’exclamation (!) ou un point (.).</a:t>
            </a:r>
          </a:p>
          <a:p>
            <a:endParaRPr lang="fr-FR" sz="2000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884560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Les types de phrase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25223" y="1329137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Tous les soirs , mon père regarde le journal télévisé.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301422" y="1731212"/>
            <a:ext cx="7159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Phrase </a:t>
            </a:r>
            <a:r>
              <a:rPr lang="fr-FR">
                <a:solidFill>
                  <a:srgbClr val="FF0000"/>
                </a:solidFill>
              </a:rPr>
              <a:t>qui informe et se termine par un point = PHRASE DECLARATIVE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234676" y="2534452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Quand irez-vous à la piscine ?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289480" y="2865544"/>
            <a:ext cx="7159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Phrase qui questionne et se termine par un point d’interrogation = PHRASE INTERROGATIVE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301422" y="3997108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Range tes affaires immédiatement!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01422" y="4302236"/>
            <a:ext cx="7159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Phrase qui donne un ordre et se termine par un point d’exclamation = PHRASE INJONCTIVE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03051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20" grpId="0"/>
      <p:bldP spid="21" grpId="0"/>
      <p:bldP spid="26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539552" y="1423368"/>
            <a:ext cx="7488832" cy="48965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u="sng" dirty="0">
                <a:latin typeface="Calibri" panose="020F0502020204030204" pitchFamily="34" charset="0"/>
              </a:rPr>
              <a:t>Identifie les le type de chaque phrase.</a:t>
            </a:r>
          </a:p>
          <a:p>
            <a:endParaRPr lang="fr-FR" sz="2800" dirty="0">
              <a:latin typeface="Calibri" panose="020F0502020204030204" pitchFamily="34" charset="0"/>
            </a:endParaRPr>
          </a:p>
          <a:p>
            <a:r>
              <a:rPr lang="fr-FR" sz="2800" dirty="0">
                <a:latin typeface="Calibri" panose="020F0502020204030204" pitchFamily="34" charset="0"/>
              </a:rPr>
              <a:t>Mange ta soupe !</a:t>
            </a:r>
          </a:p>
          <a:p>
            <a:endParaRPr lang="fr-FR" sz="2800" dirty="0">
              <a:latin typeface="Calibri" panose="020F0502020204030204" pitchFamily="34" charset="0"/>
            </a:endParaRPr>
          </a:p>
          <a:p>
            <a:r>
              <a:rPr lang="fr-FR" sz="2800" dirty="0">
                <a:latin typeface="Calibri" panose="020F0502020204030204" pitchFamily="34" charset="0"/>
              </a:rPr>
              <a:t>J’adore les vacances!</a:t>
            </a:r>
          </a:p>
          <a:p>
            <a:endParaRPr lang="fr-FR" sz="2800" dirty="0">
              <a:latin typeface="Calibri" panose="020F0502020204030204" pitchFamily="34" charset="0"/>
            </a:endParaRPr>
          </a:p>
          <a:p>
            <a:r>
              <a:rPr lang="fr-FR" sz="2800" dirty="0">
                <a:latin typeface="Calibri" panose="020F0502020204030204" pitchFamily="34" charset="0"/>
              </a:rPr>
              <a:t>Quel temps </a:t>
            </a:r>
            <a:r>
              <a:rPr lang="fr-FR" sz="2800" dirty="0" err="1">
                <a:latin typeface="Calibri" panose="020F0502020204030204" pitchFamily="34" charset="0"/>
              </a:rPr>
              <a:t>fera-t-il</a:t>
            </a:r>
            <a:r>
              <a:rPr lang="fr-FR" sz="2800" dirty="0">
                <a:latin typeface="Calibri" panose="020F0502020204030204" pitchFamily="34" charset="0"/>
              </a:rPr>
              <a:t> demain?</a:t>
            </a:r>
          </a:p>
          <a:p>
            <a:endParaRPr lang="fr-FR" sz="2800" dirty="0">
              <a:latin typeface="Calibri" panose="020F0502020204030204" pitchFamily="34" charset="0"/>
            </a:endParaRPr>
          </a:p>
          <a:p>
            <a:r>
              <a:rPr lang="fr-FR" sz="2800" dirty="0">
                <a:latin typeface="Calibri" panose="020F0502020204030204" pitchFamily="34" charset="0"/>
              </a:rPr>
              <a:t>Aimes-tu la galette? </a:t>
            </a:r>
          </a:p>
          <a:p>
            <a:endParaRPr lang="fr-FR" sz="2800" dirty="0">
              <a:latin typeface="Calibri" panose="020F0502020204030204" pitchFamily="34" charset="0"/>
            </a:endParaRPr>
          </a:p>
          <a:p>
            <a:r>
              <a:rPr lang="fr-FR" sz="2800" dirty="0">
                <a:latin typeface="Calibri" panose="020F0502020204030204" pitchFamily="34" charset="0"/>
              </a:rPr>
              <a:t>Les pompiers ont éteint le feu.</a:t>
            </a:r>
          </a:p>
          <a:p>
            <a:endParaRPr lang="fr-FR" sz="2800" dirty="0">
              <a:latin typeface="Calibri" panose="020F0502020204030204" pitchFamily="34" charset="0"/>
            </a:endParaRPr>
          </a:p>
          <a:p>
            <a:r>
              <a:rPr lang="fr-FR" sz="2800" dirty="0">
                <a:latin typeface="Calibri" panose="020F0502020204030204" pitchFamily="34" charset="0"/>
              </a:rPr>
              <a:t>Ecoute la maitresse.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263691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752795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5736" y="5024935"/>
            <a:ext cx="7704856" cy="1442674"/>
          </a:xfrm>
        </p:spPr>
        <p:txBody>
          <a:bodyPr/>
          <a:lstStyle/>
          <a:p>
            <a:r>
              <a:rPr lang="fr-FR" sz="2800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Pour les CM2 </a:t>
            </a:r>
            <a:endParaRPr lang="fr-FR" sz="28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338A6C-C310-3A50-CA0D-ABC3544687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102" y="1274860"/>
            <a:ext cx="7048500" cy="35687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D72E1B83-9A6F-CB3D-8103-96E5EA3E722B}"/>
              </a:ext>
            </a:extLst>
          </p:cNvPr>
          <p:cNvSpPr txBox="1">
            <a:spLocks/>
          </p:cNvSpPr>
          <p:nvPr/>
        </p:nvSpPr>
        <p:spPr>
          <a:xfrm>
            <a:off x="1160324" y="-15414"/>
            <a:ext cx="7704856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 pour les CM1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16D966E-BFD1-B2AE-09D6-95C0FD99375F}"/>
              </a:ext>
            </a:extLst>
          </p:cNvPr>
          <p:cNvCxnSpPr/>
          <p:nvPr/>
        </p:nvCxnSpPr>
        <p:spPr>
          <a:xfrm>
            <a:off x="7308304" y="5746272"/>
            <a:ext cx="129614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AAF315E0-F579-985F-22C2-87986C54568E}"/>
              </a:ext>
            </a:extLst>
          </p:cNvPr>
          <p:cNvSpPr/>
          <p:nvPr/>
        </p:nvSpPr>
        <p:spPr>
          <a:xfrm>
            <a:off x="1045517" y="1305899"/>
            <a:ext cx="7558931" cy="2434899"/>
          </a:xfrm>
          <a:prstGeom prst="wedgeRoundRectCallout">
            <a:avLst>
              <a:gd name="adj1" fmla="val 35567"/>
              <a:gd name="adj2" fmla="val 9070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0CF65BAF-4D7A-9322-A844-A69E762F6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Les formes de phrase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16AE702-7C17-7640-77FE-09D20B2CE319}"/>
              </a:ext>
            </a:extLst>
          </p:cNvPr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1" name="Picture 2" descr="Afficher l'image d'origine">
            <a:extLst>
              <a:ext uri="{FF2B5EF4-FFF2-40B4-BE49-F238E27FC236}">
                <a16:creationId xmlns:a16="http://schemas.microsoft.com/office/drawing/2014/main" id="{4B082166-B222-EFB0-4198-275E13677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01093"/>
            <a:ext cx="1692508" cy="177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EC476A1-F3C9-0F76-F05A-26053AA80D9C}"/>
              </a:ext>
            </a:extLst>
          </p:cNvPr>
          <p:cNvSpPr txBox="1"/>
          <p:nvPr/>
        </p:nvSpPr>
        <p:spPr>
          <a:xfrm>
            <a:off x="1045516" y="1364775"/>
            <a:ext cx="75589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Une phrase peut être </a:t>
            </a:r>
            <a:r>
              <a:rPr lang="fr-FR" sz="2000" b="1" dirty="0">
                <a:solidFill>
                  <a:srgbClr val="0070C0"/>
                </a:solidFill>
              </a:rPr>
              <a:t>à la forme négative si elle contient une négation comme: ne</a:t>
            </a:r>
            <a:r>
              <a:rPr lang="mr-IN" sz="2000" b="1" dirty="0">
                <a:solidFill>
                  <a:srgbClr val="0070C0"/>
                </a:solidFill>
              </a:rPr>
              <a:t>…</a:t>
            </a:r>
            <a:r>
              <a:rPr lang="fr-FR" sz="2000" b="1" dirty="0">
                <a:solidFill>
                  <a:srgbClr val="0070C0"/>
                </a:solidFill>
              </a:rPr>
              <a:t>pas, ne</a:t>
            </a:r>
            <a:r>
              <a:rPr lang="mr-IN" sz="2000" b="1" dirty="0">
                <a:solidFill>
                  <a:srgbClr val="0070C0"/>
                </a:solidFill>
              </a:rPr>
              <a:t>…</a:t>
            </a:r>
            <a:r>
              <a:rPr lang="fr-FR" sz="2000" b="1" dirty="0">
                <a:solidFill>
                  <a:srgbClr val="0070C0"/>
                </a:solidFill>
              </a:rPr>
              <a:t>.plus, ne</a:t>
            </a:r>
            <a:r>
              <a:rPr lang="mr-IN" sz="2000" b="1" dirty="0">
                <a:solidFill>
                  <a:srgbClr val="0070C0"/>
                </a:solidFill>
              </a:rPr>
              <a:t>…</a:t>
            </a:r>
            <a:r>
              <a:rPr lang="fr-FR" sz="2000" b="1" dirty="0">
                <a:solidFill>
                  <a:srgbClr val="0070C0"/>
                </a:solidFill>
              </a:rPr>
              <a:t>jamais, ne</a:t>
            </a:r>
            <a:r>
              <a:rPr lang="mr-IN" sz="2000" b="1" dirty="0">
                <a:solidFill>
                  <a:srgbClr val="0070C0"/>
                </a:solidFill>
              </a:rPr>
              <a:t>…</a:t>
            </a:r>
            <a:r>
              <a:rPr lang="fr-FR" sz="2000" b="1" dirty="0">
                <a:solidFill>
                  <a:srgbClr val="0070C0"/>
                </a:solidFill>
              </a:rPr>
              <a:t>ni</a:t>
            </a:r>
            <a:r>
              <a:rPr lang="mr-IN" sz="2000" b="1" dirty="0">
                <a:solidFill>
                  <a:srgbClr val="0070C0"/>
                </a:solidFill>
              </a:rPr>
              <a:t>…</a:t>
            </a:r>
            <a:r>
              <a:rPr lang="fr-FR" sz="2000" b="1" dirty="0">
                <a:solidFill>
                  <a:srgbClr val="0070C0"/>
                </a:solidFill>
              </a:rPr>
              <a:t>ni, ne</a:t>
            </a:r>
            <a:r>
              <a:rPr lang="mr-IN" sz="2000" b="1" dirty="0">
                <a:solidFill>
                  <a:srgbClr val="0070C0"/>
                </a:solidFill>
              </a:rPr>
              <a:t>…</a:t>
            </a:r>
            <a:r>
              <a:rPr lang="fr-FR" sz="2000" b="1" dirty="0">
                <a:solidFill>
                  <a:srgbClr val="0070C0"/>
                </a:solidFill>
              </a:rPr>
              <a:t>guère, </a:t>
            </a:r>
            <a:r>
              <a:rPr lang="mr-IN" sz="2000" b="1" dirty="0">
                <a:solidFill>
                  <a:srgbClr val="0070C0"/>
                </a:solidFill>
              </a:rPr>
              <a:t>…</a:t>
            </a:r>
            <a:r>
              <a:rPr lang="fr-FR" sz="2000" b="1" dirty="0">
                <a:solidFill>
                  <a:srgbClr val="0070C0"/>
                </a:solidFill>
              </a:rPr>
              <a:t> Elle sert alors à nier des faits ou  à exprimer son désaccord.</a:t>
            </a:r>
            <a:endParaRPr lang="fr-FR" sz="2000" dirty="0"/>
          </a:p>
          <a:p>
            <a:r>
              <a:rPr lang="fr-FR" sz="2000" dirty="0"/>
              <a:t>Une phrase </a:t>
            </a:r>
            <a:r>
              <a:rPr lang="fr-FR" sz="2000" b="1" dirty="0">
                <a:solidFill>
                  <a:srgbClr val="0070C0"/>
                </a:solidFill>
              </a:rPr>
              <a:t>est à la forme affirmative si elle ne contient pas de négation. Elle sert alors à affirmer des faits ou à exprimer son accord.</a:t>
            </a:r>
            <a:endParaRPr lang="fr-FR" sz="2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221F1C7-1422-061F-AF56-61543F9F8499}"/>
              </a:ext>
            </a:extLst>
          </p:cNvPr>
          <p:cNvSpPr txBox="1"/>
          <p:nvPr/>
        </p:nvSpPr>
        <p:spPr>
          <a:xfrm>
            <a:off x="1216641" y="3962003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Tous les soirs , mon père regarde le journal télévisé.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D7D1558-0482-13D0-18C1-0D9149F38B77}"/>
              </a:ext>
            </a:extLst>
          </p:cNvPr>
          <p:cNvSpPr txBox="1"/>
          <p:nvPr/>
        </p:nvSpPr>
        <p:spPr>
          <a:xfrm>
            <a:off x="1216641" y="4364763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Pas  de négation = forme AFFIRMATIVE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11FE8B-9845-D077-470C-4C2AD1A5F5B9}"/>
              </a:ext>
            </a:extLst>
          </p:cNvPr>
          <p:cNvSpPr txBox="1"/>
          <p:nvPr/>
        </p:nvSpPr>
        <p:spPr>
          <a:xfrm>
            <a:off x="1216641" y="4800952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Nous ne viendrons pas avec vous.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9E67C97-A8D0-F2DD-85DD-C0839DD2D93C}"/>
              </a:ext>
            </a:extLst>
          </p:cNvPr>
          <p:cNvCxnSpPr/>
          <p:nvPr/>
        </p:nvCxnSpPr>
        <p:spPr>
          <a:xfrm flipV="1">
            <a:off x="1830884" y="5173089"/>
            <a:ext cx="364852" cy="167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4124145C-67EA-EC7E-BB0F-888554D3D45C}"/>
              </a:ext>
            </a:extLst>
          </p:cNvPr>
          <p:cNvCxnSpPr/>
          <p:nvPr/>
        </p:nvCxnSpPr>
        <p:spPr>
          <a:xfrm flipV="1">
            <a:off x="3211056" y="5173089"/>
            <a:ext cx="446341" cy="167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D04382A8-0C43-D04D-E395-D61E9B8E7055}"/>
              </a:ext>
            </a:extLst>
          </p:cNvPr>
          <p:cNvSpPr txBox="1"/>
          <p:nvPr/>
        </p:nvSpPr>
        <p:spPr>
          <a:xfrm>
            <a:off x="1216641" y="5282817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Négation : ne</a:t>
            </a:r>
            <a:r>
              <a:rPr lang="mr-IN" dirty="0">
                <a:solidFill>
                  <a:srgbClr val="FF0000"/>
                </a:solidFill>
              </a:rPr>
              <a:t>…</a:t>
            </a:r>
            <a:r>
              <a:rPr lang="fr-FR" dirty="0">
                <a:solidFill>
                  <a:srgbClr val="FF0000"/>
                </a:solidFill>
              </a:rPr>
              <a:t>pas = forme NEGATIVE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B9D97D3-FEA9-26FD-31AB-DCDC068DDBC9}"/>
              </a:ext>
            </a:extLst>
          </p:cNvPr>
          <p:cNvSpPr txBox="1"/>
          <p:nvPr/>
        </p:nvSpPr>
        <p:spPr>
          <a:xfrm>
            <a:off x="346364" y="166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3051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/>
      <p:bldP spid="13" grpId="0"/>
      <p:bldP spid="14" grpId="0"/>
      <p:bldP spid="15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AAF315E0-F579-985F-22C2-87986C54568E}"/>
              </a:ext>
            </a:extLst>
          </p:cNvPr>
          <p:cNvSpPr/>
          <p:nvPr/>
        </p:nvSpPr>
        <p:spPr>
          <a:xfrm>
            <a:off x="1045517" y="1305899"/>
            <a:ext cx="7558931" cy="2434899"/>
          </a:xfrm>
          <a:prstGeom prst="wedgeRoundRectCallout">
            <a:avLst>
              <a:gd name="adj1" fmla="val 35567"/>
              <a:gd name="adj2" fmla="val 9070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0CF65BAF-4D7A-9322-A844-A69E762F6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Les formes de phrase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16AE702-7C17-7640-77FE-09D20B2CE319}"/>
              </a:ext>
            </a:extLst>
          </p:cNvPr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1" name="Picture 2" descr="Afficher l'image d'origine">
            <a:extLst>
              <a:ext uri="{FF2B5EF4-FFF2-40B4-BE49-F238E27FC236}">
                <a16:creationId xmlns:a16="http://schemas.microsoft.com/office/drawing/2014/main" id="{4B082166-B222-EFB0-4198-275E13677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01093"/>
            <a:ext cx="1692508" cy="177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EC476A1-F3C9-0F76-F05A-26053AA80D9C}"/>
              </a:ext>
            </a:extLst>
          </p:cNvPr>
          <p:cNvSpPr txBox="1"/>
          <p:nvPr/>
        </p:nvSpPr>
        <p:spPr>
          <a:xfrm>
            <a:off x="1045516" y="1364775"/>
            <a:ext cx="755893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Une phrase peut être </a:t>
            </a:r>
            <a:r>
              <a:rPr lang="fr-FR" sz="2000" b="1" dirty="0">
                <a:solidFill>
                  <a:srgbClr val="0070C0"/>
                </a:solidFill>
              </a:rPr>
              <a:t>à la forme exclamative si elle exprime un sentiment. Elle se termine alors par un point d’exclamation.</a:t>
            </a:r>
          </a:p>
          <a:p>
            <a:endParaRPr lang="fr-FR" sz="2000" dirty="0"/>
          </a:p>
          <a:p>
            <a:r>
              <a:rPr lang="fr-FR" sz="2000" dirty="0"/>
              <a:t>Une phrase </a:t>
            </a:r>
            <a:r>
              <a:rPr lang="fr-FR" sz="2000" b="1" dirty="0">
                <a:solidFill>
                  <a:srgbClr val="0070C0"/>
                </a:solidFill>
              </a:rPr>
              <a:t>peut être à la fois affirmative ET exclamative ou négative ET exclamative</a:t>
            </a:r>
            <a:endParaRPr lang="fr-FR" sz="2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221F1C7-1422-061F-AF56-61543F9F8499}"/>
              </a:ext>
            </a:extLst>
          </p:cNvPr>
          <p:cNvSpPr txBox="1"/>
          <p:nvPr/>
        </p:nvSpPr>
        <p:spPr>
          <a:xfrm>
            <a:off x="1216641" y="3962003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 gâteau est succulent !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D7D1558-0482-13D0-18C1-0D9149F38B77}"/>
              </a:ext>
            </a:extLst>
          </p:cNvPr>
          <p:cNvSpPr txBox="1"/>
          <p:nvPr/>
        </p:nvSpPr>
        <p:spPr>
          <a:xfrm>
            <a:off x="1201719" y="4252053"/>
            <a:ext cx="5833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Expression d’un sentiment = forme EXCLAMATIVE</a:t>
            </a:r>
          </a:p>
          <a:p>
            <a:pPr algn="just"/>
            <a:r>
              <a:rPr lang="fr-FR" dirty="0">
                <a:solidFill>
                  <a:srgbClr val="FF0000"/>
                </a:solidFill>
              </a:rPr>
              <a:t>Pas de négation = AFFIRMATIVE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11FE8B-9845-D077-470C-4C2AD1A5F5B9}"/>
              </a:ext>
            </a:extLst>
          </p:cNvPr>
          <p:cNvSpPr txBox="1"/>
          <p:nvPr/>
        </p:nvSpPr>
        <p:spPr>
          <a:xfrm>
            <a:off x="1331641" y="4824320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Je ne veux plus jamais le voir !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9E67C97-A8D0-F2DD-85DD-C0839DD2D93C}"/>
              </a:ext>
            </a:extLst>
          </p:cNvPr>
          <p:cNvCxnSpPr/>
          <p:nvPr/>
        </p:nvCxnSpPr>
        <p:spPr>
          <a:xfrm flipV="1">
            <a:off x="1619672" y="5156302"/>
            <a:ext cx="364852" cy="167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4124145C-67EA-EC7E-BB0F-888554D3D45C}"/>
              </a:ext>
            </a:extLst>
          </p:cNvPr>
          <p:cNvCxnSpPr/>
          <p:nvPr/>
        </p:nvCxnSpPr>
        <p:spPr>
          <a:xfrm flipV="1">
            <a:off x="2483768" y="5156302"/>
            <a:ext cx="446341" cy="167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D04382A8-0C43-D04D-E395-D61E9B8E7055}"/>
              </a:ext>
            </a:extLst>
          </p:cNvPr>
          <p:cNvSpPr txBox="1"/>
          <p:nvPr/>
        </p:nvSpPr>
        <p:spPr>
          <a:xfrm>
            <a:off x="1216641" y="5282817"/>
            <a:ext cx="5833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Expression d’un sentiment  = forme EXCLAMATIVE</a:t>
            </a:r>
          </a:p>
          <a:p>
            <a:pPr algn="just"/>
            <a:r>
              <a:rPr lang="fr-FR" dirty="0">
                <a:solidFill>
                  <a:srgbClr val="FF0000"/>
                </a:solidFill>
              </a:rPr>
              <a:t>Négation : ne</a:t>
            </a:r>
            <a:r>
              <a:rPr lang="mr-IN" dirty="0">
                <a:solidFill>
                  <a:srgbClr val="FF0000"/>
                </a:solidFill>
              </a:rPr>
              <a:t>…</a:t>
            </a:r>
            <a:r>
              <a:rPr lang="fr-FR" dirty="0">
                <a:solidFill>
                  <a:srgbClr val="FF0000"/>
                </a:solidFill>
              </a:rPr>
              <a:t>plus = forme NEGATIVE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B9D97D3-FEA9-26FD-31AB-DCDC068DDBC9}"/>
              </a:ext>
            </a:extLst>
          </p:cNvPr>
          <p:cNvSpPr txBox="1"/>
          <p:nvPr/>
        </p:nvSpPr>
        <p:spPr>
          <a:xfrm>
            <a:off x="346364" y="166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547417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/>
      <p:bldP spid="13" grpId="0"/>
      <p:bldP spid="14" grpId="0"/>
      <p:bldP spid="15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16AE702-7C17-7640-77FE-09D20B2CE319}"/>
              </a:ext>
            </a:extLst>
          </p:cNvPr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B9D97D3-FEA9-26FD-31AB-DCDC068DDBC9}"/>
              </a:ext>
            </a:extLst>
          </p:cNvPr>
          <p:cNvSpPr txBox="1"/>
          <p:nvPr/>
        </p:nvSpPr>
        <p:spPr>
          <a:xfrm>
            <a:off x="346364" y="166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5CBE23B-DF4E-BD9B-4F8B-1E5D973513C7}"/>
              </a:ext>
            </a:extLst>
          </p:cNvPr>
          <p:cNvSpPr txBox="1">
            <a:spLocks/>
          </p:cNvSpPr>
          <p:nvPr/>
        </p:nvSpPr>
        <p:spPr>
          <a:xfrm>
            <a:off x="323528" y="3501008"/>
            <a:ext cx="8234505" cy="1523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Affirmative ou négative 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/>
              <a:t>Les élèves aiment lire des histoires drôles. </a:t>
            </a:r>
          </a:p>
          <a:p>
            <a:r>
              <a:rPr lang="fr-FR" sz="2800" dirty="0"/>
              <a:t> Maman n’aime pas cuisiner.</a:t>
            </a:r>
          </a:p>
          <a:p>
            <a:r>
              <a:rPr lang="fr-FR" sz="2800" dirty="0"/>
              <a:t>Marc ne veut jamais faire du cheval. </a:t>
            </a:r>
          </a:p>
          <a:p>
            <a:r>
              <a:rPr lang="fr-FR" sz="2800" dirty="0"/>
              <a:t>Elle oublie son plumier tous les jours. </a:t>
            </a:r>
          </a:p>
          <a:p>
            <a:r>
              <a:rPr lang="fr-FR" sz="2800" dirty="0"/>
              <a:t>Ne rentre plus sans enlever tes chaussures. </a:t>
            </a:r>
          </a:p>
          <a:p>
            <a:r>
              <a:rPr lang="fr-FR" sz="2800" dirty="0"/>
              <a:t> Marie joue à saute-mouton avec ses amies. </a:t>
            </a:r>
          </a:p>
          <a:p>
            <a:r>
              <a:rPr lang="fr-FR" sz="2800" dirty="0"/>
              <a:t> Je n’aime ni les choux ni les endives.</a:t>
            </a: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FF61C1-A2ED-BF9C-967B-BCF67A229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6258" y="4005064"/>
            <a:ext cx="1517742" cy="252957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C30C893-3F28-BF8C-3F05-CC5ED54B7667}"/>
              </a:ext>
            </a:extLst>
          </p:cNvPr>
          <p:cNvSpPr txBox="1">
            <a:spLocks/>
          </p:cNvSpPr>
          <p:nvPr/>
        </p:nvSpPr>
        <p:spPr>
          <a:xfrm>
            <a:off x="691952" y="557064"/>
            <a:ext cx="8234505" cy="1523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Comment reconnaît-on une phrase négative ?</a:t>
            </a: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Cite 3 négations .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784521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16AE702-7C17-7640-77FE-09D20B2CE319}"/>
              </a:ext>
            </a:extLst>
          </p:cNvPr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B9D97D3-FEA9-26FD-31AB-DCDC068DDBC9}"/>
              </a:ext>
            </a:extLst>
          </p:cNvPr>
          <p:cNvSpPr txBox="1"/>
          <p:nvPr/>
        </p:nvSpPr>
        <p:spPr>
          <a:xfrm>
            <a:off x="346364" y="166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Rectangle à coins arrondis 6">
            <a:extLst>
              <a:ext uri="{FF2B5EF4-FFF2-40B4-BE49-F238E27FC236}">
                <a16:creationId xmlns:a16="http://schemas.microsoft.com/office/drawing/2014/main" id="{B60D290C-1556-0EAE-382C-7F7DC785F180}"/>
              </a:ext>
            </a:extLst>
          </p:cNvPr>
          <p:cNvSpPr/>
          <p:nvPr/>
        </p:nvSpPr>
        <p:spPr>
          <a:xfrm>
            <a:off x="1045517" y="1305900"/>
            <a:ext cx="7558931" cy="1691052"/>
          </a:xfrm>
          <a:prstGeom prst="wedgeRoundRectCallout">
            <a:avLst>
              <a:gd name="adj1" fmla="val 36818"/>
              <a:gd name="adj2" fmla="val 9160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EE30E87-2EA4-D813-EC6C-9B54E2308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Passer de la forme affirmative à la forme négative.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B5092BB-F2D9-6AD2-081E-19E89762C98F}"/>
              </a:ext>
            </a:extLst>
          </p:cNvPr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5" name="Picture 2" descr="Afficher l'image d'origine">
            <a:extLst>
              <a:ext uri="{FF2B5EF4-FFF2-40B4-BE49-F238E27FC236}">
                <a16:creationId xmlns:a16="http://schemas.microsoft.com/office/drawing/2014/main" id="{564B9FE5-5680-0BF9-9D98-D2F7F1E05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860594"/>
            <a:ext cx="1510322" cy="158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1D9C160-7840-6459-0FAC-7BA9EDC08C3E}"/>
              </a:ext>
            </a:extLst>
          </p:cNvPr>
          <p:cNvSpPr txBox="1"/>
          <p:nvPr/>
        </p:nvSpPr>
        <p:spPr>
          <a:xfrm>
            <a:off x="1108005" y="1441015"/>
            <a:ext cx="75589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Pour passer de la forme affirmative à la forme négative, </a:t>
            </a:r>
            <a:r>
              <a:rPr lang="fr-FR" sz="2000" b="1" dirty="0">
                <a:solidFill>
                  <a:srgbClr val="0070C0"/>
                </a:solidFill>
              </a:rPr>
              <a:t>il faut ajouter une négation.</a:t>
            </a:r>
          </a:p>
          <a:p>
            <a:endParaRPr lang="fr-FR" sz="2000" dirty="0"/>
          </a:p>
          <a:p>
            <a:r>
              <a:rPr lang="fr-FR" sz="2000" dirty="0"/>
              <a:t>Attention, il faut choisir la négation adaptée.</a:t>
            </a:r>
            <a:endParaRPr lang="fr-FR" sz="2000" dirty="0">
              <a:effectLst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E0A145-9EF2-C306-5A9A-FB627B1B45FE}"/>
              </a:ext>
            </a:extLst>
          </p:cNvPr>
          <p:cNvSpPr txBox="1"/>
          <p:nvPr/>
        </p:nvSpPr>
        <p:spPr>
          <a:xfrm>
            <a:off x="1116070" y="3599879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J’aime </a:t>
            </a:r>
            <a:r>
              <a:rPr lang="fr-FR" dirty="0">
                <a:solidFill>
                  <a:srgbClr val="FF0000"/>
                </a:solidFill>
              </a:rPr>
              <a:t>tout</a:t>
            </a:r>
            <a:r>
              <a:rPr lang="fr-FR" dirty="0"/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A32AC09-C5AE-38A1-795E-BB37FD320472}"/>
              </a:ext>
            </a:extLst>
          </p:cNvPr>
          <p:cNvSpPr txBox="1"/>
          <p:nvPr/>
        </p:nvSpPr>
        <p:spPr>
          <a:xfrm>
            <a:off x="3143709" y="3607321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Je </a:t>
            </a:r>
            <a:r>
              <a:rPr lang="fr-FR" dirty="0">
                <a:solidFill>
                  <a:srgbClr val="FF0000"/>
                </a:solidFill>
              </a:rPr>
              <a:t>n</a:t>
            </a:r>
            <a:r>
              <a:rPr lang="fr-FR" dirty="0"/>
              <a:t>’aime </a:t>
            </a:r>
            <a:r>
              <a:rPr lang="fr-FR" dirty="0">
                <a:solidFill>
                  <a:srgbClr val="FF0000"/>
                </a:solidFill>
              </a:rPr>
              <a:t>rien</a:t>
            </a:r>
            <a:r>
              <a:rPr lang="fr-FR" dirty="0"/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D49D9E1-1B61-8E88-5C7D-DE24E46A5C49}"/>
              </a:ext>
            </a:extLst>
          </p:cNvPr>
          <p:cNvSpPr txBox="1"/>
          <p:nvPr/>
        </p:nvSpPr>
        <p:spPr>
          <a:xfrm>
            <a:off x="1073102" y="4164688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Ils écoutent </a:t>
            </a:r>
            <a:r>
              <a:rPr lang="fr-FR" dirty="0">
                <a:solidFill>
                  <a:srgbClr val="FF0000"/>
                </a:solidFill>
              </a:rPr>
              <a:t>toujours</a:t>
            </a:r>
            <a:r>
              <a:rPr lang="fr-FR" dirty="0"/>
              <a:t> leurs parents.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965A64-E442-4B2B-6F6D-0A3A3C79A6AC}"/>
              </a:ext>
            </a:extLst>
          </p:cNvPr>
          <p:cNvSpPr txBox="1"/>
          <p:nvPr/>
        </p:nvSpPr>
        <p:spPr>
          <a:xfrm>
            <a:off x="1116070" y="4716879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Elle dort </a:t>
            </a:r>
            <a:r>
              <a:rPr lang="fr-FR" dirty="0">
                <a:solidFill>
                  <a:srgbClr val="FF0000"/>
                </a:solidFill>
              </a:rPr>
              <a:t>encore</a:t>
            </a:r>
            <a:r>
              <a:rPr lang="fr-FR" dirty="0"/>
              <a:t>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2E55C9-74AB-69CF-73BE-12E568F239AB}"/>
              </a:ext>
            </a:extLst>
          </p:cNvPr>
          <p:cNvSpPr txBox="1"/>
          <p:nvPr/>
        </p:nvSpPr>
        <p:spPr>
          <a:xfrm>
            <a:off x="3347864" y="4744851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Elle </a:t>
            </a:r>
            <a:r>
              <a:rPr lang="fr-FR" dirty="0">
                <a:solidFill>
                  <a:srgbClr val="FF0000"/>
                </a:solidFill>
              </a:rPr>
              <a:t>ne</a:t>
            </a:r>
            <a:r>
              <a:rPr lang="fr-FR" dirty="0"/>
              <a:t> dort </a:t>
            </a:r>
            <a:r>
              <a:rPr lang="fr-FR" dirty="0">
                <a:solidFill>
                  <a:srgbClr val="FF0000"/>
                </a:solidFill>
              </a:rPr>
              <a:t>plus</a:t>
            </a:r>
            <a:r>
              <a:rPr lang="fr-FR" dirty="0"/>
              <a:t>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DD9CC9-F336-6833-CEBC-A972FE3FF1A0}"/>
              </a:ext>
            </a:extLst>
          </p:cNvPr>
          <p:cNvSpPr txBox="1"/>
          <p:nvPr/>
        </p:nvSpPr>
        <p:spPr>
          <a:xfrm>
            <a:off x="1108005" y="5293569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Jules aime le chou.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178852A-3A24-1AC2-3B05-A94E5A304FC4}"/>
              </a:ext>
            </a:extLst>
          </p:cNvPr>
          <p:cNvSpPr txBox="1"/>
          <p:nvPr/>
        </p:nvSpPr>
        <p:spPr>
          <a:xfrm>
            <a:off x="3341485" y="5321541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Jules </a:t>
            </a:r>
            <a:r>
              <a:rPr lang="fr-FR" dirty="0">
                <a:solidFill>
                  <a:srgbClr val="FF0000"/>
                </a:solidFill>
              </a:rPr>
              <a:t>n</a:t>
            </a:r>
            <a:r>
              <a:rPr lang="fr-FR" dirty="0"/>
              <a:t>’aime </a:t>
            </a:r>
            <a:r>
              <a:rPr lang="fr-FR" dirty="0">
                <a:solidFill>
                  <a:srgbClr val="FF0000"/>
                </a:solidFill>
              </a:rPr>
              <a:t>pas </a:t>
            </a:r>
            <a:r>
              <a:rPr lang="fr-FR" dirty="0"/>
              <a:t>le chou.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992253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16AE702-7C17-7640-77FE-09D20B2CE319}"/>
              </a:ext>
            </a:extLst>
          </p:cNvPr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B9D97D3-FEA9-26FD-31AB-DCDC068DDBC9}"/>
              </a:ext>
            </a:extLst>
          </p:cNvPr>
          <p:cNvSpPr txBox="1"/>
          <p:nvPr/>
        </p:nvSpPr>
        <p:spPr>
          <a:xfrm>
            <a:off x="346364" y="166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Rectangle à coins arrondis 6">
            <a:extLst>
              <a:ext uri="{FF2B5EF4-FFF2-40B4-BE49-F238E27FC236}">
                <a16:creationId xmlns:a16="http://schemas.microsoft.com/office/drawing/2014/main" id="{A34650E6-3AC4-AFE5-35DC-65B70236449A}"/>
              </a:ext>
            </a:extLst>
          </p:cNvPr>
          <p:cNvSpPr/>
          <p:nvPr/>
        </p:nvSpPr>
        <p:spPr>
          <a:xfrm>
            <a:off x="1045517" y="1305900"/>
            <a:ext cx="7558931" cy="1691052"/>
          </a:xfrm>
          <a:prstGeom prst="wedgeRoundRectCallout">
            <a:avLst>
              <a:gd name="adj1" fmla="val 36818"/>
              <a:gd name="adj2" fmla="val 9160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132DBF7-6440-DA5C-3360-90F6DABC4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Passer de la forme négative à la forme affirmative.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2CB00718-87D9-8D52-FA1B-84D427545423}"/>
              </a:ext>
            </a:extLst>
          </p:cNvPr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5" name="Picture 2" descr="Afficher l'image d'origine">
            <a:extLst>
              <a:ext uri="{FF2B5EF4-FFF2-40B4-BE49-F238E27FC236}">
                <a16:creationId xmlns:a16="http://schemas.microsoft.com/office/drawing/2014/main" id="{B76B2301-F2B4-54AC-5E3F-71F7472F9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860594"/>
            <a:ext cx="1510322" cy="158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E42C2A-34FF-C8B9-2816-B5A466D6B9A7}"/>
              </a:ext>
            </a:extLst>
          </p:cNvPr>
          <p:cNvSpPr txBox="1"/>
          <p:nvPr/>
        </p:nvSpPr>
        <p:spPr>
          <a:xfrm>
            <a:off x="1108005" y="1441015"/>
            <a:ext cx="75589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Pour passer de la forme affirmative à la forme négative, </a:t>
            </a:r>
            <a:r>
              <a:rPr lang="fr-FR" sz="2000" b="1" dirty="0">
                <a:solidFill>
                  <a:srgbClr val="0070C0"/>
                </a:solidFill>
              </a:rPr>
              <a:t>il faut supprimer la négation.</a:t>
            </a:r>
          </a:p>
          <a:p>
            <a:endParaRPr lang="fr-FR" sz="2000" dirty="0"/>
          </a:p>
          <a:p>
            <a:r>
              <a:rPr lang="fr-FR" sz="2000" dirty="0"/>
              <a:t>Attention, il faut parfois rajouter des mots.</a:t>
            </a:r>
            <a:endParaRPr lang="fr-FR" sz="2000" dirty="0">
              <a:effectLst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C6A65DB-604B-1368-A1D4-2E2B0EBB7C69}"/>
              </a:ext>
            </a:extLst>
          </p:cNvPr>
          <p:cNvSpPr txBox="1"/>
          <p:nvPr/>
        </p:nvSpPr>
        <p:spPr>
          <a:xfrm>
            <a:off x="3886294" y="3741983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Je comprends </a:t>
            </a:r>
            <a:r>
              <a:rPr lang="fr-FR" dirty="0">
                <a:solidFill>
                  <a:srgbClr val="FF0000"/>
                </a:solidFill>
              </a:rPr>
              <a:t>tout</a:t>
            </a:r>
            <a:r>
              <a:rPr lang="fr-FR" dirty="0"/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62BC0E-A9A9-B5BE-2D16-BF773DF40B06}"/>
              </a:ext>
            </a:extLst>
          </p:cNvPr>
          <p:cNvSpPr txBox="1"/>
          <p:nvPr/>
        </p:nvSpPr>
        <p:spPr>
          <a:xfrm>
            <a:off x="1133081" y="3763258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Je </a:t>
            </a:r>
            <a:r>
              <a:rPr lang="fr-FR" dirty="0">
                <a:solidFill>
                  <a:srgbClr val="FF0000"/>
                </a:solidFill>
              </a:rPr>
              <a:t>ne</a:t>
            </a:r>
            <a:r>
              <a:rPr lang="fr-FR" dirty="0"/>
              <a:t> comprends </a:t>
            </a:r>
            <a:r>
              <a:rPr lang="fr-FR" dirty="0">
                <a:solidFill>
                  <a:srgbClr val="FF0000"/>
                </a:solidFill>
              </a:rPr>
              <a:t>rien</a:t>
            </a:r>
            <a:r>
              <a:rPr lang="fr-FR" dirty="0"/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32C816-5569-A99C-93A0-68CF884BE459}"/>
              </a:ext>
            </a:extLst>
          </p:cNvPr>
          <p:cNvSpPr txBox="1"/>
          <p:nvPr/>
        </p:nvSpPr>
        <p:spPr>
          <a:xfrm>
            <a:off x="1097447" y="4231805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Ils </a:t>
            </a:r>
            <a:r>
              <a:rPr lang="fr-FR" dirty="0">
                <a:solidFill>
                  <a:srgbClr val="FF0000"/>
                </a:solidFill>
              </a:rPr>
              <a:t>ne </a:t>
            </a:r>
            <a:r>
              <a:rPr lang="fr-FR" dirty="0"/>
              <a:t>se lavent </a:t>
            </a:r>
            <a:r>
              <a:rPr lang="fr-FR" dirty="0">
                <a:solidFill>
                  <a:srgbClr val="FF0000"/>
                </a:solidFill>
              </a:rPr>
              <a:t>jamais</a:t>
            </a:r>
            <a:r>
              <a:rPr lang="fr-FR" dirty="0"/>
              <a:t> les dent.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627627C-9EC6-C273-8BFD-A82613912123}"/>
              </a:ext>
            </a:extLst>
          </p:cNvPr>
          <p:cNvSpPr txBox="1"/>
          <p:nvPr/>
        </p:nvSpPr>
        <p:spPr>
          <a:xfrm>
            <a:off x="3886294" y="4824760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Elle va </a:t>
            </a:r>
            <a:r>
              <a:rPr lang="fr-FR" dirty="0">
                <a:solidFill>
                  <a:srgbClr val="FF0000"/>
                </a:solidFill>
              </a:rPr>
              <a:t>encore</a:t>
            </a:r>
            <a:r>
              <a:rPr lang="fr-FR" dirty="0"/>
              <a:t> </a:t>
            </a:r>
            <a:r>
              <a:rPr lang="fr-FR"/>
              <a:t>au judo. 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7F548E-A88C-FFB8-3B36-B5A66489ABBE}"/>
              </a:ext>
            </a:extLst>
          </p:cNvPr>
          <p:cNvSpPr txBox="1"/>
          <p:nvPr/>
        </p:nvSpPr>
        <p:spPr>
          <a:xfrm>
            <a:off x="1088942" y="4810182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Elle </a:t>
            </a:r>
            <a:r>
              <a:rPr lang="fr-FR" dirty="0">
                <a:solidFill>
                  <a:srgbClr val="FF0000"/>
                </a:solidFill>
              </a:rPr>
              <a:t>ne</a:t>
            </a:r>
            <a:r>
              <a:rPr lang="fr-FR" dirty="0"/>
              <a:t> va </a:t>
            </a:r>
            <a:r>
              <a:rPr lang="fr-FR" dirty="0">
                <a:solidFill>
                  <a:srgbClr val="FF0000"/>
                </a:solidFill>
              </a:rPr>
              <a:t>plus</a:t>
            </a:r>
            <a:r>
              <a:rPr lang="fr-FR" dirty="0"/>
              <a:t> au judo.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E7D517E-2292-A6FF-B81E-7C2085ED0BC5}"/>
              </a:ext>
            </a:extLst>
          </p:cNvPr>
          <p:cNvSpPr txBox="1"/>
          <p:nvPr/>
        </p:nvSpPr>
        <p:spPr>
          <a:xfrm>
            <a:off x="3849417" y="3254245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Julie aime l’école.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E205884-BB10-A7DE-9E77-6814812DD388}"/>
              </a:ext>
            </a:extLst>
          </p:cNvPr>
          <p:cNvSpPr txBox="1"/>
          <p:nvPr/>
        </p:nvSpPr>
        <p:spPr>
          <a:xfrm>
            <a:off x="1133081" y="3255203"/>
            <a:ext cx="262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Julie </a:t>
            </a:r>
            <a:r>
              <a:rPr lang="fr-FR" dirty="0">
                <a:solidFill>
                  <a:srgbClr val="FF0000"/>
                </a:solidFill>
              </a:rPr>
              <a:t>n</a:t>
            </a:r>
            <a:r>
              <a:rPr lang="fr-FR" dirty="0"/>
              <a:t>’aime </a:t>
            </a:r>
            <a:r>
              <a:rPr lang="fr-FR">
                <a:solidFill>
                  <a:srgbClr val="FF0000"/>
                </a:solidFill>
              </a:rPr>
              <a:t>pas </a:t>
            </a:r>
            <a:r>
              <a:rPr lang="fr-FR"/>
              <a:t>l’école. 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1231485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16AE702-7C17-7640-77FE-09D20B2CE319}"/>
              </a:ext>
            </a:extLst>
          </p:cNvPr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B9D97D3-FEA9-26FD-31AB-DCDC068DDBC9}"/>
              </a:ext>
            </a:extLst>
          </p:cNvPr>
          <p:cNvSpPr txBox="1"/>
          <p:nvPr/>
        </p:nvSpPr>
        <p:spPr>
          <a:xfrm>
            <a:off x="346364" y="166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99F266-A115-D82B-A35D-58E3EB997092}"/>
              </a:ext>
            </a:extLst>
          </p:cNvPr>
          <p:cNvSpPr txBox="1">
            <a:spLocks/>
          </p:cNvSpPr>
          <p:nvPr/>
        </p:nvSpPr>
        <p:spPr>
          <a:xfrm>
            <a:off x="563245" y="808640"/>
            <a:ext cx="8234505" cy="1523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Mets à la forme négative.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mr-IN" sz="2800" dirty="0" err="1"/>
              <a:t>Tu</a:t>
            </a:r>
            <a:r>
              <a:rPr lang="mr-IN" sz="2800" dirty="0"/>
              <a:t> </a:t>
            </a:r>
            <a:r>
              <a:rPr lang="mr-IN" sz="2800" dirty="0" err="1"/>
              <a:t>es</a:t>
            </a:r>
            <a:r>
              <a:rPr lang="mr-IN" sz="2800" dirty="0"/>
              <a:t> </a:t>
            </a:r>
            <a:r>
              <a:rPr lang="fr-FR" sz="2800" dirty="0"/>
              <a:t>toujours</a:t>
            </a:r>
            <a:r>
              <a:rPr lang="mr-IN" sz="2800" dirty="0"/>
              <a:t> </a:t>
            </a:r>
            <a:r>
              <a:rPr lang="mr-IN" sz="2800" dirty="0" err="1"/>
              <a:t>gentil</a:t>
            </a:r>
            <a:r>
              <a:rPr lang="mr-IN" sz="2800" dirty="0"/>
              <a:t>. </a:t>
            </a:r>
            <a:endParaRPr lang="fr-FR" sz="2800" dirty="0"/>
          </a:p>
          <a:p>
            <a:r>
              <a:rPr lang="mr-IN" sz="2800" dirty="0" err="1"/>
              <a:t>Pierre</a:t>
            </a:r>
            <a:r>
              <a:rPr lang="mr-IN" sz="2800" dirty="0"/>
              <a:t> </a:t>
            </a:r>
            <a:r>
              <a:rPr lang="mr-IN" sz="2800" dirty="0" err="1"/>
              <a:t>aime</a:t>
            </a:r>
            <a:r>
              <a:rPr lang="mr-IN" sz="2800" dirty="0"/>
              <a:t> </a:t>
            </a:r>
            <a:r>
              <a:rPr lang="mr-IN" sz="2800" dirty="0" err="1"/>
              <a:t>les</a:t>
            </a:r>
            <a:r>
              <a:rPr lang="mr-IN" sz="2800" dirty="0"/>
              <a:t> </a:t>
            </a:r>
            <a:r>
              <a:rPr lang="mr-IN" sz="2800" dirty="0" err="1"/>
              <a:t>pommes</a:t>
            </a:r>
            <a:r>
              <a:rPr lang="mr-IN" sz="2800" dirty="0"/>
              <a:t>. </a:t>
            </a:r>
            <a:endParaRPr lang="fr-FR" sz="2800" dirty="0"/>
          </a:p>
          <a:p>
            <a:r>
              <a:rPr lang="mr-IN" sz="2800" dirty="0" err="1"/>
              <a:t>Vous</a:t>
            </a:r>
            <a:r>
              <a:rPr lang="mr-IN" sz="2800" dirty="0"/>
              <a:t> </a:t>
            </a:r>
            <a:r>
              <a:rPr lang="mr-IN" sz="2800" dirty="0" err="1"/>
              <a:t>irez</a:t>
            </a:r>
            <a:r>
              <a:rPr lang="mr-IN" sz="2800" dirty="0"/>
              <a:t> </a:t>
            </a:r>
            <a:r>
              <a:rPr lang="fr-FR" sz="2800" dirty="0"/>
              <a:t>encore</a:t>
            </a:r>
            <a:r>
              <a:rPr lang="mr-IN" sz="2800" dirty="0"/>
              <a:t> </a:t>
            </a:r>
            <a:r>
              <a:rPr lang="mr-IN" sz="2800" dirty="0" err="1"/>
              <a:t>à</a:t>
            </a:r>
            <a:r>
              <a:rPr lang="mr-IN" sz="2800" dirty="0"/>
              <a:t> </a:t>
            </a:r>
            <a:r>
              <a:rPr lang="mr-IN" sz="2800" dirty="0" err="1"/>
              <a:t>la</a:t>
            </a:r>
            <a:r>
              <a:rPr lang="mr-IN" sz="2800" dirty="0"/>
              <a:t> </a:t>
            </a:r>
            <a:r>
              <a:rPr lang="mr-IN" sz="2800" dirty="0" err="1"/>
              <a:t>piscine</a:t>
            </a:r>
            <a:r>
              <a:rPr lang="mr-IN" sz="2800" dirty="0"/>
              <a:t>.  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876C57-5462-6A6A-799E-1587E7448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577" y="4119193"/>
            <a:ext cx="1517742" cy="252957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54D8A4F-84A0-12CD-C697-DF0270174D85}"/>
              </a:ext>
            </a:extLst>
          </p:cNvPr>
          <p:cNvSpPr txBox="1">
            <a:spLocks/>
          </p:cNvSpPr>
          <p:nvPr/>
        </p:nvSpPr>
        <p:spPr>
          <a:xfrm>
            <a:off x="549858" y="3741125"/>
            <a:ext cx="8234505" cy="1523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Mets à la forme affirmative.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en-US" sz="2800" dirty="0"/>
              <a:t>Je </a:t>
            </a:r>
            <a:r>
              <a:rPr lang="en-US" sz="2800" dirty="0" err="1"/>
              <a:t>n’aime</a:t>
            </a:r>
            <a:r>
              <a:rPr lang="en-US" sz="2800" dirty="0"/>
              <a:t> pas faire </a:t>
            </a:r>
            <a:r>
              <a:rPr lang="en-US" sz="2800" dirty="0" err="1"/>
              <a:t>mes</a:t>
            </a:r>
            <a:r>
              <a:rPr lang="en-US" sz="2800" dirty="0"/>
              <a:t> devoirs. </a:t>
            </a:r>
          </a:p>
          <a:p>
            <a:r>
              <a:rPr lang="en-US" sz="2800" dirty="0"/>
              <a:t>Les </a:t>
            </a:r>
            <a:r>
              <a:rPr lang="en-US" sz="2800" dirty="0" err="1"/>
              <a:t>garçons</a:t>
            </a:r>
            <a:r>
              <a:rPr lang="en-US" sz="2800" dirty="0"/>
              <a:t> </a:t>
            </a:r>
            <a:r>
              <a:rPr lang="en-US" sz="2800" dirty="0" err="1"/>
              <a:t>n’aiment</a:t>
            </a:r>
            <a:r>
              <a:rPr lang="en-US" sz="2800" dirty="0"/>
              <a:t> plus </a:t>
            </a:r>
            <a:r>
              <a:rPr lang="en-US" sz="2800" dirty="0" err="1"/>
              <a:t>jouer</a:t>
            </a:r>
            <a:r>
              <a:rPr lang="en-US" sz="2800" dirty="0"/>
              <a:t> au football. </a:t>
            </a:r>
          </a:p>
          <a:p>
            <a:r>
              <a:rPr lang="en-US" sz="2800" dirty="0" err="1"/>
              <a:t>Mes</a:t>
            </a:r>
            <a:r>
              <a:rPr lang="en-US" sz="2800" dirty="0"/>
              <a:t> </a:t>
            </a:r>
            <a:r>
              <a:rPr lang="en-US" sz="2800" dirty="0" err="1"/>
              <a:t>amies</a:t>
            </a:r>
            <a:r>
              <a:rPr lang="en-US" sz="2800" dirty="0"/>
              <a:t> ne </a:t>
            </a:r>
            <a:r>
              <a:rPr lang="en-US" sz="2800" dirty="0" err="1"/>
              <a:t>partent</a:t>
            </a:r>
            <a:r>
              <a:rPr lang="en-US" sz="2800" dirty="0"/>
              <a:t> </a:t>
            </a:r>
            <a:r>
              <a:rPr lang="en-US" sz="2800" dirty="0" err="1"/>
              <a:t>jamais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vacances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N’oublie</a:t>
            </a:r>
            <a:r>
              <a:rPr lang="en-US" sz="2800" dirty="0"/>
              <a:t> pas de </a:t>
            </a:r>
            <a:r>
              <a:rPr lang="en-US" sz="2800" dirty="0" err="1"/>
              <a:t>sortir</a:t>
            </a:r>
            <a:r>
              <a:rPr lang="en-US" sz="2800" dirty="0"/>
              <a:t> le </a:t>
            </a:r>
            <a:r>
              <a:rPr lang="en-US" sz="2800" dirty="0" err="1"/>
              <a:t>chien</a:t>
            </a:r>
            <a:r>
              <a:rPr lang="en-US" sz="2800" dirty="0"/>
              <a:t>.</a:t>
            </a:r>
            <a:r>
              <a:rPr lang="mr-IN" sz="2800" dirty="0"/>
              <a:t>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877743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16AE702-7C17-7640-77FE-09D20B2CE319}"/>
              </a:ext>
            </a:extLst>
          </p:cNvPr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B9D97D3-FEA9-26FD-31AB-DCDC068DDBC9}"/>
              </a:ext>
            </a:extLst>
          </p:cNvPr>
          <p:cNvSpPr txBox="1"/>
          <p:nvPr/>
        </p:nvSpPr>
        <p:spPr>
          <a:xfrm>
            <a:off x="346364" y="166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CC642FF-B07B-B7C7-ABCA-B94B812B45D1}"/>
              </a:ext>
            </a:extLst>
          </p:cNvPr>
          <p:cNvSpPr txBox="1">
            <a:spLocks/>
          </p:cNvSpPr>
          <p:nvPr/>
        </p:nvSpPr>
        <p:spPr>
          <a:xfrm>
            <a:off x="1160324" y="-15414"/>
            <a:ext cx="7704856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 pour les CM2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D3AC8D08-A3F6-5C04-CAC3-9892C5844E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770" y="1808087"/>
            <a:ext cx="7048500" cy="35687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87428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3986</TotalTime>
  <Words>896</Words>
  <Application>Microsoft Macintosh PowerPoint</Application>
  <PresentationFormat>Affichage à l'écran (4:3)</PresentationFormat>
  <Paragraphs>147</Paragraphs>
  <Slides>16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4" baseType="lpstr">
      <vt:lpstr>Always In My Heart</vt:lpstr>
      <vt:lpstr>American Typewriter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Qu’est-ce-qu’une phrase?</vt:lpstr>
      <vt:lpstr>Présentation PowerPoint</vt:lpstr>
      <vt:lpstr>Les types de phrase.</vt:lpstr>
      <vt:lpstr>Les types de phrase</vt:lpstr>
      <vt:lpstr>Présentation PowerPoint</vt:lpstr>
      <vt:lpstr>Pour les CM2 </vt:lpstr>
      <vt:lpstr>Les formes de phrase</vt:lpstr>
      <vt:lpstr>Les formes de phrase</vt:lpstr>
      <vt:lpstr>Présentation PowerPoint</vt:lpstr>
      <vt:lpstr>Passer de la forme affirmative à la forme négative.</vt:lpstr>
      <vt:lpstr>Passer de la forme négative à la forme affirmative.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Mallory Monhard</cp:lastModifiedBy>
  <cp:revision>109</cp:revision>
  <dcterms:created xsi:type="dcterms:W3CDTF">2014-04-03T15:57:20Z</dcterms:created>
  <dcterms:modified xsi:type="dcterms:W3CDTF">2022-09-28T06:38:20Z</dcterms:modified>
</cp:coreProperties>
</file>