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8" r:id="rId1"/>
  </p:sldMasterIdLst>
  <p:handoutMasterIdLst>
    <p:handoutMasterId r:id="rId10"/>
  </p:handoutMasterIdLst>
  <p:sldIdLst>
    <p:sldId id="256" r:id="rId2"/>
    <p:sldId id="257" r:id="rId3"/>
    <p:sldId id="264" r:id="rId4"/>
    <p:sldId id="258" r:id="rId5"/>
    <p:sldId id="260" r:id="rId6"/>
    <p:sldId id="268" r:id="rId7"/>
    <p:sldId id="262" r:id="rId8"/>
    <p:sldId id="263"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438D"/>
    <a:srgbClr val="F8D261"/>
    <a:srgbClr val="23ACC2"/>
    <a:srgbClr val="D688A6"/>
    <a:srgbClr val="F7C7C1"/>
    <a:srgbClr val="FB1920"/>
    <a:srgbClr val="F8CFCE"/>
    <a:srgbClr val="FB730E"/>
    <a:srgbClr val="E7285E"/>
    <a:srgbClr val="007E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343"/>
    <p:restoredTop sz="95865"/>
  </p:normalViewPr>
  <p:slideViewPr>
    <p:cSldViewPr snapToGrid="0">
      <p:cViewPr varScale="1">
        <p:scale>
          <a:sx n="95" d="100"/>
          <a:sy n="95" d="100"/>
        </p:scale>
        <p:origin x="176" y="568"/>
      </p:cViewPr>
      <p:guideLst/>
    </p:cSldViewPr>
  </p:slideViewPr>
  <p:notesTextViewPr>
    <p:cViewPr>
      <p:scale>
        <a:sx n="1" d="1"/>
        <a:sy n="1" d="1"/>
      </p:scale>
      <p:origin x="0" y="0"/>
    </p:cViewPr>
  </p:notesTextViewPr>
  <p:notesViewPr>
    <p:cSldViewPr snapToGrid="0">
      <p:cViewPr varScale="1">
        <p:scale>
          <a:sx n="85" d="100"/>
          <a:sy n="85" d="100"/>
        </p:scale>
        <p:origin x="2720"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F6D8CADF-E0EC-2E3C-1421-2242C4789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87A783AF-7F12-7D3D-0DB7-B0B6994B754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6AD379-7CC8-CE40-B8A8-7628F4B1B48F}" type="datetimeFigureOut">
              <a:rPr lang="fr-FR" smtClean="0"/>
              <a:t>23/08/2022</a:t>
            </a:fld>
            <a:endParaRPr lang="fr-FR"/>
          </a:p>
        </p:txBody>
      </p:sp>
      <p:sp>
        <p:nvSpPr>
          <p:cNvPr id="4" name="Espace réservé du pied de page 3">
            <a:extLst>
              <a:ext uri="{FF2B5EF4-FFF2-40B4-BE49-F238E27FC236}">
                <a16:creationId xmlns:a16="http://schemas.microsoft.com/office/drawing/2014/main" id="{9F3A4228-BA28-6A42-3865-4CC41B4BA7A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556AA2E-647F-D657-DE74-BA34AFC330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9994A7F-E4A4-CE4E-99EA-48902D98C84D}" type="slidenum">
              <a:rPr lang="fr-FR" smtClean="0"/>
              <a:t>‹N°›</a:t>
            </a:fld>
            <a:endParaRPr lang="fr-FR"/>
          </a:p>
        </p:txBody>
      </p:sp>
    </p:spTree>
    <p:extLst>
      <p:ext uri="{BB962C8B-B14F-4D97-AF65-F5344CB8AC3E}">
        <p14:creationId xmlns:p14="http://schemas.microsoft.com/office/powerpoint/2010/main" val="177944918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8/23/22</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2995021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8/23/22</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1939229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8/23/22</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972189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8/23/22</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137901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8/23/22</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038280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8/23/22</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355987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8/23/22</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2962214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8/23/22</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2240929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8/23/22</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19027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8/23/22</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4173766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8/23/22</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532450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8/23/22</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fld id="{3A98EE3D-8CD1-4C3F-BD1C-C98C9596463C}" type="slidenum">
              <a:rPr lang="en-US" smtClean="0"/>
              <a:t>‹N°›</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4850394"/>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7" r:id="rId6"/>
    <p:sldLayoutId id="2147483732" r:id="rId7"/>
    <p:sldLayoutId id="2147483733" r:id="rId8"/>
    <p:sldLayoutId id="2147483734" r:id="rId9"/>
    <p:sldLayoutId id="2147483736" r:id="rId10"/>
    <p:sldLayoutId id="2147483735" r:id="rId11"/>
  </p:sldLayoutIdLst>
  <p:hf sldNum="0" hdr="0" ftr="0" dt="0"/>
  <p:txStyles>
    <p:titleStyle>
      <a:lvl1pPr algn="l" defTabSz="914400" rtl="0" eaLnBrk="1" latinLnBrk="0" hangingPunct="1">
        <a:lnSpc>
          <a:spcPct val="90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ekladata.com/UA0e8PH5-MM9LMUImekH04pB2_Y.jpg"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4D0E555-16F6-44D0-BF56-AF5FF5BDE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117041D-1A7B-4ECA-AB68-3CFDB6726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4" cy="6858000"/>
          </a:xfrm>
          <a:prstGeom prst="rect">
            <a:avLst/>
          </a:prstGeom>
          <a:solidFill>
            <a:srgbClr val="E7295E"/>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ABCD2462-4C1E-401A-AC2D-F799A138B2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3852" y="3663649"/>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Image 5">
            <a:extLst>
              <a:ext uri="{FF2B5EF4-FFF2-40B4-BE49-F238E27FC236}">
                <a16:creationId xmlns:a16="http://schemas.microsoft.com/office/drawing/2014/main" id="{02EED266-7AE8-0488-A79E-006175316FAF}"/>
              </a:ext>
            </a:extLst>
          </p:cNvPr>
          <p:cNvPicPr>
            <a:picLocks noChangeAspect="1"/>
          </p:cNvPicPr>
          <p:nvPr/>
        </p:nvPicPr>
        <p:blipFill>
          <a:blip r:embed="rId2">
            <a:alphaModFix amt="85000"/>
          </a:blip>
          <a:stretch>
            <a:fillRect/>
          </a:stretch>
        </p:blipFill>
        <p:spPr>
          <a:xfrm>
            <a:off x="5390564" y="-23492"/>
            <a:ext cx="6858000" cy="6858000"/>
          </a:xfrm>
          <a:prstGeom prst="rect">
            <a:avLst/>
          </a:prstGeom>
        </p:spPr>
      </p:pic>
      <p:sp>
        <p:nvSpPr>
          <p:cNvPr id="7" name="ZoneTexte 6">
            <a:extLst>
              <a:ext uri="{FF2B5EF4-FFF2-40B4-BE49-F238E27FC236}">
                <a16:creationId xmlns:a16="http://schemas.microsoft.com/office/drawing/2014/main" id="{DF5B380B-A3E5-2231-CD3D-F165D565C2B9}"/>
              </a:ext>
            </a:extLst>
          </p:cNvPr>
          <p:cNvSpPr txBox="1"/>
          <p:nvPr/>
        </p:nvSpPr>
        <p:spPr>
          <a:xfrm>
            <a:off x="343756" y="5496361"/>
            <a:ext cx="4703053" cy="1323439"/>
          </a:xfrm>
          <a:prstGeom prst="rect">
            <a:avLst/>
          </a:prstGeom>
          <a:noFill/>
        </p:spPr>
        <p:txBody>
          <a:bodyPr wrap="square" rtlCol="0">
            <a:spAutoFit/>
          </a:bodyPr>
          <a:lstStyle/>
          <a:p>
            <a:pPr algn="ctr"/>
            <a:r>
              <a:rPr lang="fr-FR" sz="4000" dirty="0">
                <a:solidFill>
                  <a:schemeClr val="bg1"/>
                </a:solidFill>
                <a:latin typeface="Dreaming Outloud Pro" panose="03050502040302030504" pitchFamily="66" charset="77"/>
                <a:cs typeface="Dreaming Outloud Pro" panose="03050502040302030504" pitchFamily="66" charset="77"/>
              </a:rPr>
              <a:t>Inférer le sens d’un mot</a:t>
            </a:r>
          </a:p>
        </p:txBody>
      </p:sp>
      <p:sp>
        <p:nvSpPr>
          <p:cNvPr id="8" name="ZoneTexte 7">
            <a:extLst>
              <a:ext uri="{FF2B5EF4-FFF2-40B4-BE49-F238E27FC236}">
                <a16:creationId xmlns:a16="http://schemas.microsoft.com/office/drawing/2014/main" id="{0515EAAA-A626-815D-09D1-A8980EDD3295}"/>
              </a:ext>
            </a:extLst>
          </p:cNvPr>
          <p:cNvSpPr txBox="1"/>
          <p:nvPr/>
        </p:nvSpPr>
        <p:spPr>
          <a:xfrm>
            <a:off x="7556908" y="6512160"/>
            <a:ext cx="3186113" cy="369332"/>
          </a:xfrm>
          <a:prstGeom prst="rect">
            <a:avLst/>
          </a:prstGeom>
          <a:noFill/>
        </p:spPr>
        <p:txBody>
          <a:bodyPr wrap="square" rtlCol="0">
            <a:spAutoFit/>
          </a:bodyPr>
          <a:lstStyle/>
          <a:p>
            <a:r>
              <a:rPr lang="fr-FR" dirty="0"/>
              <a:t>www.laclassedemallory.net</a:t>
            </a:r>
          </a:p>
        </p:txBody>
      </p:sp>
      <p:pic>
        <p:nvPicPr>
          <p:cNvPr id="2050" name="Picture 2" descr="PHOTO-2022-08-08-09-02-08">
            <a:hlinkClick r:id="rId3"/>
            <a:extLst>
              <a:ext uri="{FF2B5EF4-FFF2-40B4-BE49-F238E27FC236}">
                <a16:creationId xmlns:a16="http://schemas.microsoft.com/office/drawing/2014/main" id="{7EC3D18E-6E23-ACF5-14FC-D8609B33B8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659" y="428039"/>
            <a:ext cx="4672190" cy="24403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208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9000"/>
            <a:lum/>
          </a:blip>
          <a:srcRect/>
          <a:stretch>
            <a:fillRect t="-39000" b="-3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1C1FB21-D688-3106-D738-10793A29EFCD}"/>
              </a:ext>
            </a:extLst>
          </p:cNvPr>
          <p:cNvSpPr/>
          <p:nvPr/>
        </p:nvSpPr>
        <p:spPr>
          <a:xfrm>
            <a:off x="0" y="0"/>
            <a:ext cx="1707776"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CF8801DE-9160-E3C6-F34F-DEC811D06F7E}"/>
              </a:ext>
            </a:extLst>
          </p:cNvPr>
          <p:cNvSpPr txBox="1"/>
          <p:nvPr/>
        </p:nvSpPr>
        <p:spPr>
          <a:xfrm rot="16200000">
            <a:off x="-2493337" y="3020119"/>
            <a:ext cx="6532975" cy="707886"/>
          </a:xfrm>
          <a:prstGeom prst="rect">
            <a:avLst/>
          </a:prstGeom>
          <a:noFill/>
        </p:spPr>
        <p:txBody>
          <a:bodyPr wrap="square" rtlCol="0">
            <a:spAutoFit/>
          </a:bodyPr>
          <a:lstStyle/>
          <a:p>
            <a:pPr algn="ctr"/>
            <a:r>
              <a:rPr lang="fr-FR" sz="4000" dirty="0">
                <a:solidFill>
                  <a:schemeClr val="bg1"/>
                </a:solidFill>
                <a:latin typeface="Dreaming Outloud Pro" panose="03050502040302030504" pitchFamily="66" charset="77"/>
                <a:cs typeface="Dreaming Outloud Pro" panose="03050502040302030504" pitchFamily="66" charset="77"/>
              </a:rPr>
              <a:t>Objectifs de la séance</a:t>
            </a:r>
          </a:p>
        </p:txBody>
      </p:sp>
      <p:sp>
        <p:nvSpPr>
          <p:cNvPr id="7" name="ZoneTexte 6">
            <a:extLst>
              <a:ext uri="{FF2B5EF4-FFF2-40B4-BE49-F238E27FC236}">
                <a16:creationId xmlns:a16="http://schemas.microsoft.com/office/drawing/2014/main" id="{719B4840-2FD0-FA61-4F09-C76877375090}"/>
              </a:ext>
            </a:extLst>
          </p:cNvPr>
          <p:cNvSpPr txBox="1"/>
          <p:nvPr/>
        </p:nvSpPr>
        <p:spPr>
          <a:xfrm>
            <a:off x="2597524" y="331817"/>
            <a:ext cx="8996082" cy="4801314"/>
          </a:xfrm>
          <a:prstGeom prst="rect">
            <a:avLst/>
          </a:prstGeom>
          <a:noFill/>
        </p:spPr>
        <p:txBody>
          <a:bodyPr wrap="square" rtlCol="0">
            <a:spAutoFit/>
          </a:bodyPr>
          <a:lstStyle/>
          <a:p>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Dreaming Outloud Pro" panose="03050502040302030504" pitchFamily="66" charset="77"/>
              </a:rPr>
              <a:t>Aujourd’hui, nous allons travailler une stratégie qui doit nous permettre de </a:t>
            </a:r>
            <a:r>
              <a:rPr lang="fr-FR" sz="3600" b="1" dirty="0">
                <a:solidFill>
                  <a:srgbClr val="E7285E"/>
                </a:solidFill>
                <a:latin typeface="Helvetica Neue Light" panose="02000403000000020004" pitchFamily="2" charset="0"/>
                <a:ea typeface="Helvetica Neue Light" panose="02000403000000020004" pitchFamily="2" charset="0"/>
                <a:cs typeface="Dreaming Outloud Pro" panose="03050502040302030504" pitchFamily="66" charset="77"/>
              </a:rPr>
              <a:t>comprendre un mot nouveau</a:t>
            </a:r>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Dreaming Outloud Pro" panose="03050502040302030504" pitchFamily="66" charset="77"/>
              </a:rPr>
              <a:t>. </a:t>
            </a:r>
          </a:p>
          <a:p>
            <a:endPar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Dreaming Outloud Pro" panose="03050502040302030504" pitchFamily="66" charset="77"/>
            </a:endParaRPr>
          </a:p>
          <a:p>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Dreaming Outloud Pro" panose="03050502040302030504" pitchFamily="66" charset="77"/>
              </a:rPr>
              <a:t>Cette stratégie s’appelle : </a:t>
            </a:r>
            <a:r>
              <a:rPr lang="fr-FR" sz="3600" b="1" dirty="0">
                <a:solidFill>
                  <a:srgbClr val="E7285E"/>
                </a:solidFill>
                <a:latin typeface="Helvetica Neue Light" panose="02000403000000020004" pitchFamily="2" charset="0"/>
                <a:ea typeface="Helvetica Neue Light" panose="02000403000000020004" pitchFamily="2" charset="0"/>
                <a:cs typeface="Dreaming Outloud Pro" panose="03050502040302030504" pitchFamily="66" charset="77"/>
              </a:rPr>
              <a:t>« Inférer le sens d’un mot »</a:t>
            </a:r>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Dreaming Outloud Pro" panose="03050502040302030504" pitchFamily="66" charset="77"/>
              </a:rPr>
              <a:t>.</a:t>
            </a:r>
          </a:p>
          <a:p>
            <a:endParaRPr lang="fr-FR" sz="3600" dirty="0">
              <a:latin typeface="Cursive standard" pitchFamily="2" charset="0"/>
              <a:ea typeface="Arial Unicode MS" panose="020B0604020202020204" pitchFamily="34" charset="-128"/>
              <a:cs typeface="Dreaming Outloud Pro" panose="03050502040302030504" pitchFamily="66" charset="77"/>
            </a:endParaRPr>
          </a:p>
          <a:p>
            <a:endParaRPr lang="fr-FR" sz="3600" dirty="0">
              <a:latin typeface="Cursive standard" pitchFamily="2" charset="0"/>
              <a:ea typeface="Arial Unicode MS" panose="020B0604020202020204" pitchFamily="34" charset="-128"/>
              <a:cs typeface="Dreaming Outloud Pro" panose="03050502040302030504" pitchFamily="66" charset="77"/>
            </a:endParaRPr>
          </a:p>
          <a:p>
            <a:endParaRPr lang="fr-FR" dirty="0"/>
          </a:p>
        </p:txBody>
      </p:sp>
      <p:pic>
        <p:nvPicPr>
          <p:cNvPr id="9" name="Image 8">
            <a:extLst>
              <a:ext uri="{FF2B5EF4-FFF2-40B4-BE49-F238E27FC236}">
                <a16:creationId xmlns:a16="http://schemas.microsoft.com/office/drawing/2014/main" id="{428652DF-184B-C5E3-E30C-E30FF65297BE}"/>
              </a:ext>
            </a:extLst>
          </p:cNvPr>
          <p:cNvPicPr>
            <a:picLocks noChangeAspect="1"/>
          </p:cNvPicPr>
          <p:nvPr/>
        </p:nvPicPr>
        <p:blipFill rotWithShape="1">
          <a:blip r:embed="rId3"/>
          <a:srcRect b="10585"/>
          <a:stretch/>
        </p:blipFill>
        <p:spPr>
          <a:xfrm>
            <a:off x="9197788" y="4064477"/>
            <a:ext cx="3124200" cy="2793523"/>
          </a:xfrm>
          <a:prstGeom prst="rect">
            <a:avLst/>
          </a:prstGeom>
        </p:spPr>
      </p:pic>
    </p:spTree>
    <p:extLst>
      <p:ext uri="{BB962C8B-B14F-4D97-AF65-F5344CB8AC3E}">
        <p14:creationId xmlns:p14="http://schemas.microsoft.com/office/powerpoint/2010/main" val="2294380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9000"/>
            <a:lum/>
          </a:blip>
          <a:srcRect/>
          <a:stretch>
            <a:fillRect t="-39000" b="-3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1C1FB21-D688-3106-D738-10793A29EFCD}"/>
              </a:ext>
            </a:extLst>
          </p:cNvPr>
          <p:cNvSpPr/>
          <p:nvPr/>
        </p:nvSpPr>
        <p:spPr>
          <a:xfrm>
            <a:off x="0" y="0"/>
            <a:ext cx="1707776" cy="6858000"/>
          </a:xfrm>
          <a:prstGeom prst="rect">
            <a:avLst/>
          </a:prstGeom>
          <a:solidFill>
            <a:srgbClr val="23ACC2"/>
          </a:solidFill>
          <a:ln>
            <a:solidFill>
              <a:srgbClr val="23AC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6">
                  <a:lumMod val="60000"/>
                  <a:lumOff val="40000"/>
                </a:schemeClr>
              </a:solidFill>
            </a:endParaRPr>
          </a:p>
        </p:txBody>
      </p:sp>
      <p:sp>
        <p:nvSpPr>
          <p:cNvPr id="6" name="ZoneTexte 5">
            <a:extLst>
              <a:ext uri="{FF2B5EF4-FFF2-40B4-BE49-F238E27FC236}">
                <a16:creationId xmlns:a16="http://schemas.microsoft.com/office/drawing/2014/main" id="{CF8801DE-9160-E3C6-F34F-DEC811D06F7E}"/>
              </a:ext>
            </a:extLst>
          </p:cNvPr>
          <p:cNvSpPr txBox="1"/>
          <p:nvPr/>
        </p:nvSpPr>
        <p:spPr>
          <a:xfrm rot="16200000">
            <a:off x="-2493337" y="3020119"/>
            <a:ext cx="6532975" cy="707886"/>
          </a:xfrm>
          <a:prstGeom prst="rect">
            <a:avLst/>
          </a:prstGeom>
          <a:noFill/>
        </p:spPr>
        <p:txBody>
          <a:bodyPr wrap="square" rtlCol="0">
            <a:spAutoFit/>
          </a:bodyPr>
          <a:lstStyle/>
          <a:p>
            <a:pPr algn="ctr"/>
            <a:r>
              <a:rPr lang="fr-FR" sz="4000" dirty="0">
                <a:solidFill>
                  <a:schemeClr val="bg1"/>
                </a:solidFill>
                <a:latin typeface="Dreaming Outloud Pro" panose="03050502040302030504" pitchFamily="66" charset="77"/>
                <a:cs typeface="Dreaming Outloud Pro" panose="03050502040302030504" pitchFamily="66" charset="77"/>
              </a:rPr>
              <a:t>Inférer le sens d’un mot</a:t>
            </a:r>
          </a:p>
        </p:txBody>
      </p:sp>
      <p:sp>
        <p:nvSpPr>
          <p:cNvPr id="7" name="ZoneTexte 6">
            <a:extLst>
              <a:ext uri="{FF2B5EF4-FFF2-40B4-BE49-F238E27FC236}">
                <a16:creationId xmlns:a16="http://schemas.microsoft.com/office/drawing/2014/main" id="{719B4840-2FD0-FA61-4F09-C76877375090}"/>
              </a:ext>
            </a:extLst>
          </p:cNvPr>
          <p:cNvSpPr txBox="1"/>
          <p:nvPr/>
        </p:nvSpPr>
        <p:spPr>
          <a:xfrm>
            <a:off x="2487706" y="371158"/>
            <a:ext cx="8780929" cy="5078313"/>
          </a:xfrm>
          <a:prstGeom prst="rect">
            <a:avLst/>
          </a:prstGeom>
          <a:noFill/>
        </p:spPr>
        <p:txBody>
          <a:bodyPr wrap="square" rtlCol="0">
            <a:spAutoFit/>
          </a:bodyPr>
          <a:lstStyle/>
          <a:p>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rPr>
              <a:t>Inférer le sens d’un mot c’est </a:t>
            </a:r>
            <a:r>
              <a:rPr lang="fr-FR" sz="3600" b="1" dirty="0">
                <a:solidFill>
                  <a:srgbClr val="23ACC2"/>
                </a:solidFill>
                <a:latin typeface="Helvetica Neue Light" panose="02000403000000020004" pitchFamily="2" charset="0"/>
                <a:ea typeface="Helvetica Neue Light" panose="02000403000000020004" pitchFamily="2" charset="0"/>
                <a:cs typeface="Helvetica Neue" panose="02000503000000020004" pitchFamily="2" charset="0"/>
              </a:rPr>
              <a:t>comprendre la signification de ce mot en s’aidant des indices </a:t>
            </a:r>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rPr>
              <a:t>du texte.</a:t>
            </a:r>
          </a:p>
          <a:p>
            <a:endPar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endParaRPr>
          </a:p>
          <a:p>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rPr>
              <a:t>Le lecteur expert utilise les informations du texte pour comprendre des mots qu’il ne connaît pas.</a:t>
            </a:r>
          </a:p>
          <a:p>
            <a:endPar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endParaRPr>
          </a:p>
          <a:p>
            <a:endPar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endParaRPr>
          </a:p>
        </p:txBody>
      </p:sp>
      <p:pic>
        <p:nvPicPr>
          <p:cNvPr id="9" name="Image 8">
            <a:extLst>
              <a:ext uri="{FF2B5EF4-FFF2-40B4-BE49-F238E27FC236}">
                <a16:creationId xmlns:a16="http://schemas.microsoft.com/office/drawing/2014/main" id="{428652DF-184B-C5E3-E30C-E30FF65297BE}"/>
              </a:ext>
            </a:extLst>
          </p:cNvPr>
          <p:cNvPicPr>
            <a:picLocks noChangeAspect="1"/>
          </p:cNvPicPr>
          <p:nvPr/>
        </p:nvPicPr>
        <p:blipFill rotWithShape="1">
          <a:blip r:embed="rId3"/>
          <a:srcRect b="10585"/>
          <a:stretch/>
        </p:blipFill>
        <p:spPr>
          <a:xfrm>
            <a:off x="10152528" y="4918165"/>
            <a:ext cx="2169459" cy="1939835"/>
          </a:xfrm>
          <a:prstGeom prst="rect">
            <a:avLst/>
          </a:prstGeom>
        </p:spPr>
      </p:pic>
    </p:spTree>
    <p:extLst>
      <p:ext uri="{BB962C8B-B14F-4D97-AF65-F5344CB8AC3E}">
        <p14:creationId xmlns:p14="http://schemas.microsoft.com/office/powerpoint/2010/main" val="570563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9000"/>
            <a:lum/>
          </a:blip>
          <a:srcRect/>
          <a:stretch>
            <a:fillRect t="-39000" b="-3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1C1FB21-D688-3106-D738-10793A29EFCD}"/>
              </a:ext>
            </a:extLst>
          </p:cNvPr>
          <p:cNvSpPr/>
          <p:nvPr/>
        </p:nvSpPr>
        <p:spPr>
          <a:xfrm>
            <a:off x="0" y="0"/>
            <a:ext cx="1707776" cy="6858000"/>
          </a:xfrm>
          <a:prstGeom prst="rect">
            <a:avLst/>
          </a:prstGeom>
          <a:solidFill>
            <a:srgbClr val="23ACC2"/>
          </a:solidFill>
          <a:ln>
            <a:solidFill>
              <a:srgbClr val="23AC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6">
                  <a:lumMod val="60000"/>
                  <a:lumOff val="40000"/>
                </a:schemeClr>
              </a:solidFill>
            </a:endParaRPr>
          </a:p>
        </p:txBody>
      </p:sp>
      <p:sp>
        <p:nvSpPr>
          <p:cNvPr id="6" name="ZoneTexte 5">
            <a:extLst>
              <a:ext uri="{FF2B5EF4-FFF2-40B4-BE49-F238E27FC236}">
                <a16:creationId xmlns:a16="http://schemas.microsoft.com/office/drawing/2014/main" id="{CF8801DE-9160-E3C6-F34F-DEC811D06F7E}"/>
              </a:ext>
            </a:extLst>
          </p:cNvPr>
          <p:cNvSpPr txBox="1"/>
          <p:nvPr/>
        </p:nvSpPr>
        <p:spPr>
          <a:xfrm rot="16200000">
            <a:off x="-2493337" y="3020119"/>
            <a:ext cx="6532975" cy="707886"/>
          </a:xfrm>
          <a:prstGeom prst="rect">
            <a:avLst/>
          </a:prstGeom>
          <a:noFill/>
        </p:spPr>
        <p:txBody>
          <a:bodyPr wrap="square" rtlCol="0">
            <a:spAutoFit/>
          </a:bodyPr>
          <a:lstStyle/>
          <a:p>
            <a:pPr algn="ctr"/>
            <a:r>
              <a:rPr lang="fr-FR" sz="4000" dirty="0">
                <a:solidFill>
                  <a:schemeClr val="bg1"/>
                </a:solidFill>
                <a:latin typeface="Dreaming Outloud Pro" panose="03050502040302030504" pitchFamily="66" charset="77"/>
                <a:cs typeface="Dreaming Outloud Pro" panose="03050502040302030504" pitchFamily="66" charset="77"/>
              </a:rPr>
              <a:t>Inférer le sens d’un mot</a:t>
            </a:r>
          </a:p>
        </p:txBody>
      </p:sp>
      <p:pic>
        <p:nvPicPr>
          <p:cNvPr id="9" name="Image 8">
            <a:extLst>
              <a:ext uri="{FF2B5EF4-FFF2-40B4-BE49-F238E27FC236}">
                <a16:creationId xmlns:a16="http://schemas.microsoft.com/office/drawing/2014/main" id="{428652DF-184B-C5E3-E30C-E30FF65297BE}"/>
              </a:ext>
            </a:extLst>
          </p:cNvPr>
          <p:cNvPicPr>
            <a:picLocks noChangeAspect="1"/>
          </p:cNvPicPr>
          <p:nvPr/>
        </p:nvPicPr>
        <p:blipFill rotWithShape="1">
          <a:blip r:embed="rId3"/>
          <a:srcRect b="10585"/>
          <a:stretch/>
        </p:blipFill>
        <p:spPr>
          <a:xfrm>
            <a:off x="10152528" y="4918165"/>
            <a:ext cx="2169459" cy="1939835"/>
          </a:xfrm>
          <a:prstGeom prst="rect">
            <a:avLst/>
          </a:prstGeom>
        </p:spPr>
      </p:pic>
      <p:sp>
        <p:nvSpPr>
          <p:cNvPr id="10" name="ZoneTexte 9">
            <a:extLst>
              <a:ext uri="{FF2B5EF4-FFF2-40B4-BE49-F238E27FC236}">
                <a16:creationId xmlns:a16="http://schemas.microsoft.com/office/drawing/2014/main" id="{D1714371-7FCD-D916-C437-082B1D968793}"/>
              </a:ext>
            </a:extLst>
          </p:cNvPr>
          <p:cNvSpPr txBox="1"/>
          <p:nvPr/>
        </p:nvSpPr>
        <p:spPr>
          <a:xfrm>
            <a:off x="2126983" y="214146"/>
            <a:ext cx="9235782" cy="3046988"/>
          </a:xfrm>
          <a:prstGeom prst="rect">
            <a:avLst/>
          </a:prstGeom>
          <a:noFill/>
        </p:spPr>
        <p:txBody>
          <a:bodyPr wrap="square" rtlCol="0">
            <a:spAutoFit/>
          </a:bodyPr>
          <a:lstStyle/>
          <a:p>
            <a:r>
              <a:rPr lang="fr-FR" sz="3200" dirty="0">
                <a:solidFill>
                  <a:srgbClr val="23ACC2"/>
                </a:solidFill>
                <a:latin typeface="Helvetica Neue Light" panose="02000403000000020004" pitchFamily="2" charset="0"/>
                <a:ea typeface="Helvetica Neue Light" panose="02000403000000020004" pitchFamily="2" charset="0"/>
              </a:rPr>
              <a:t>"Il paraît qu'ailleurs en Europe ou en Amérique, les gens habitent de grandes maisons pleines de pièces. Je ne sais pas si c'est vrai mais ce qui est sûr, c'est qu'il n'y a rien de ça chez nous. Comme toutes celles du village, notre </a:t>
            </a:r>
            <a:r>
              <a:rPr lang="fr-FR" sz="3200" u="sng" dirty="0" err="1">
                <a:solidFill>
                  <a:srgbClr val="23ACC2"/>
                </a:solidFill>
                <a:latin typeface="Helvetica Neue Light" panose="02000403000000020004" pitchFamily="2" charset="0"/>
                <a:ea typeface="Helvetica Neue Light" panose="02000403000000020004" pitchFamily="2" charset="0"/>
              </a:rPr>
              <a:t>keja</a:t>
            </a:r>
            <a:r>
              <a:rPr lang="fr-FR" sz="3200" dirty="0">
                <a:solidFill>
                  <a:srgbClr val="23ACC2"/>
                </a:solidFill>
                <a:latin typeface="Helvetica Neue Light" panose="02000403000000020004" pitchFamily="2" charset="0"/>
                <a:ea typeface="Helvetica Neue Light" panose="02000403000000020004" pitchFamily="2" charset="0"/>
              </a:rPr>
              <a:t> n'a qu'une seule pièce..." </a:t>
            </a:r>
          </a:p>
        </p:txBody>
      </p:sp>
      <p:sp>
        <p:nvSpPr>
          <p:cNvPr id="11" name="ZoneTexte 10">
            <a:extLst>
              <a:ext uri="{FF2B5EF4-FFF2-40B4-BE49-F238E27FC236}">
                <a16:creationId xmlns:a16="http://schemas.microsoft.com/office/drawing/2014/main" id="{30171811-67E7-0BA1-997B-ECB069F57AC9}"/>
              </a:ext>
            </a:extLst>
          </p:cNvPr>
          <p:cNvSpPr txBox="1"/>
          <p:nvPr/>
        </p:nvSpPr>
        <p:spPr>
          <a:xfrm>
            <a:off x="2126983" y="3483823"/>
            <a:ext cx="9450934" cy="1569660"/>
          </a:xfrm>
          <a:prstGeom prst="rect">
            <a:avLst/>
          </a:prstGeom>
          <a:noFill/>
        </p:spPr>
        <p:txBody>
          <a:bodyPr wrap="square" rtlCol="0">
            <a:spAutoFit/>
          </a:bodyPr>
          <a:lstStyle/>
          <a:p>
            <a:r>
              <a:rPr lang="fr-FR" sz="3200" dirty="0">
                <a:solidFill>
                  <a:schemeClr val="bg2">
                    <a:lumMod val="25000"/>
                  </a:schemeClr>
                </a:solidFill>
                <a:latin typeface="Helvetica Neue Light" panose="02000403000000020004" pitchFamily="2" charset="0"/>
                <a:ea typeface="Helvetica Neue Light" panose="02000403000000020004" pitchFamily="2" charset="0"/>
              </a:rPr>
              <a:t>J’ignore la signification du mot </a:t>
            </a:r>
            <a:r>
              <a:rPr lang="fr-FR" sz="3200" dirty="0" err="1">
                <a:solidFill>
                  <a:schemeClr val="bg2">
                    <a:lumMod val="25000"/>
                  </a:schemeClr>
                </a:solidFill>
                <a:latin typeface="Helvetica Neue Light" panose="02000403000000020004" pitchFamily="2" charset="0"/>
                <a:ea typeface="Helvetica Neue Light" panose="02000403000000020004" pitchFamily="2" charset="0"/>
              </a:rPr>
              <a:t>keja</a:t>
            </a:r>
            <a:r>
              <a:rPr lang="fr-FR" sz="3200" dirty="0">
                <a:solidFill>
                  <a:schemeClr val="bg2">
                    <a:lumMod val="25000"/>
                  </a:schemeClr>
                </a:solidFill>
                <a:latin typeface="Helvetica Neue Light" panose="02000403000000020004" pitchFamily="2" charset="0"/>
                <a:ea typeface="Helvetica Neue Light" panose="02000403000000020004" pitchFamily="2" charset="0"/>
              </a:rPr>
              <a:t>. Grâce aux indices du texte je peux déduire que le mot </a:t>
            </a:r>
            <a:r>
              <a:rPr lang="fr-FR" sz="3200" dirty="0" err="1">
                <a:solidFill>
                  <a:schemeClr val="bg2">
                    <a:lumMod val="25000"/>
                  </a:schemeClr>
                </a:solidFill>
                <a:latin typeface="Helvetica Neue Light" panose="02000403000000020004" pitchFamily="2" charset="0"/>
                <a:ea typeface="Helvetica Neue Light" panose="02000403000000020004" pitchFamily="2" charset="0"/>
              </a:rPr>
              <a:t>keja</a:t>
            </a:r>
            <a:r>
              <a:rPr lang="fr-FR" sz="3200" dirty="0">
                <a:solidFill>
                  <a:schemeClr val="bg2">
                    <a:lumMod val="25000"/>
                  </a:schemeClr>
                </a:solidFill>
                <a:latin typeface="Helvetica Neue Light" panose="02000403000000020004" pitchFamily="2" charset="0"/>
                <a:ea typeface="Helvetica Neue Light" panose="02000403000000020004" pitchFamily="2" charset="0"/>
              </a:rPr>
              <a:t> désigne : </a:t>
            </a:r>
          </a:p>
        </p:txBody>
      </p:sp>
      <p:sp>
        <p:nvSpPr>
          <p:cNvPr id="13" name="Rectangle 12">
            <a:extLst>
              <a:ext uri="{FF2B5EF4-FFF2-40B4-BE49-F238E27FC236}">
                <a16:creationId xmlns:a16="http://schemas.microsoft.com/office/drawing/2014/main" id="{B78F5C35-B085-39E0-CEBD-ABBB52A7C9BC}"/>
              </a:ext>
            </a:extLst>
          </p:cNvPr>
          <p:cNvSpPr/>
          <p:nvPr/>
        </p:nvSpPr>
        <p:spPr>
          <a:xfrm>
            <a:off x="3848205" y="4468708"/>
            <a:ext cx="3160112" cy="584775"/>
          </a:xfrm>
          <a:prstGeom prst="rect">
            <a:avLst/>
          </a:prstGeom>
        </p:spPr>
        <p:txBody>
          <a:bodyPr wrap="square">
            <a:spAutoFit/>
          </a:bodyPr>
          <a:lstStyle/>
          <a:p>
            <a:r>
              <a:rPr lang="fr-FR" sz="3200" b="1" dirty="0">
                <a:solidFill>
                  <a:srgbClr val="23ACC2"/>
                </a:solidFill>
                <a:latin typeface="HELVETICA NEUE LIGHT" panose="02000403000000020004" pitchFamily="2" charset="0"/>
                <a:ea typeface="HELVETICA NEUE LIGHT" panose="02000403000000020004" pitchFamily="2" charset="0"/>
              </a:rPr>
              <a:t>une habitation</a:t>
            </a:r>
          </a:p>
        </p:txBody>
      </p:sp>
      <p:grpSp>
        <p:nvGrpSpPr>
          <p:cNvPr id="16" name="Groupe 15">
            <a:extLst>
              <a:ext uri="{FF2B5EF4-FFF2-40B4-BE49-F238E27FC236}">
                <a16:creationId xmlns:a16="http://schemas.microsoft.com/office/drawing/2014/main" id="{8D757C97-31E5-0E1C-2EF6-05F989653DFB}"/>
              </a:ext>
            </a:extLst>
          </p:cNvPr>
          <p:cNvGrpSpPr/>
          <p:nvPr/>
        </p:nvGrpSpPr>
        <p:grpSpPr>
          <a:xfrm>
            <a:off x="2218284" y="864791"/>
            <a:ext cx="7934244" cy="822222"/>
            <a:chOff x="2218284" y="864791"/>
            <a:chExt cx="7934244" cy="822222"/>
          </a:xfrm>
        </p:grpSpPr>
        <p:sp>
          <p:nvSpPr>
            <p:cNvPr id="12" name="Rectangle 11">
              <a:extLst>
                <a:ext uri="{FF2B5EF4-FFF2-40B4-BE49-F238E27FC236}">
                  <a16:creationId xmlns:a16="http://schemas.microsoft.com/office/drawing/2014/main" id="{C3DA2579-A07B-7082-5FE1-25DFAE0B3C2B}"/>
                </a:ext>
              </a:extLst>
            </p:cNvPr>
            <p:cNvSpPr/>
            <p:nvPr/>
          </p:nvSpPr>
          <p:spPr>
            <a:xfrm>
              <a:off x="5207006" y="864791"/>
              <a:ext cx="4945522" cy="335755"/>
            </a:xfrm>
            <a:prstGeom prst="rect">
              <a:avLst/>
            </a:prstGeom>
            <a:solidFill>
              <a:srgbClr val="23ACC2">
                <a:alpha val="5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BB7E1FED-A6ED-BF9B-24C7-3766849E65EA}"/>
                </a:ext>
              </a:extLst>
            </p:cNvPr>
            <p:cNvSpPr/>
            <p:nvPr/>
          </p:nvSpPr>
          <p:spPr>
            <a:xfrm>
              <a:off x="2218284" y="1351258"/>
              <a:ext cx="1130034" cy="335755"/>
            </a:xfrm>
            <a:prstGeom prst="rect">
              <a:avLst/>
            </a:prstGeom>
            <a:solidFill>
              <a:srgbClr val="23ACC2">
                <a:alpha val="5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8" name="Groupe 17">
            <a:extLst>
              <a:ext uri="{FF2B5EF4-FFF2-40B4-BE49-F238E27FC236}">
                <a16:creationId xmlns:a16="http://schemas.microsoft.com/office/drawing/2014/main" id="{604FF9EA-EA40-E343-6584-FF455D7677EE}"/>
              </a:ext>
            </a:extLst>
          </p:cNvPr>
          <p:cNvGrpSpPr/>
          <p:nvPr/>
        </p:nvGrpSpPr>
        <p:grpSpPr>
          <a:xfrm>
            <a:off x="2126983" y="2300416"/>
            <a:ext cx="9136679" cy="874475"/>
            <a:chOff x="2126983" y="2300416"/>
            <a:chExt cx="9136679" cy="874475"/>
          </a:xfrm>
        </p:grpSpPr>
        <p:sp>
          <p:nvSpPr>
            <p:cNvPr id="14" name="Rectangle 13">
              <a:extLst>
                <a:ext uri="{FF2B5EF4-FFF2-40B4-BE49-F238E27FC236}">
                  <a16:creationId xmlns:a16="http://schemas.microsoft.com/office/drawing/2014/main" id="{B16727BF-E921-CD7E-B23E-0362F1750FE1}"/>
                </a:ext>
              </a:extLst>
            </p:cNvPr>
            <p:cNvSpPr/>
            <p:nvPr/>
          </p:nvSpPr>
          <p:spPr>
            <a:xfrm>
              <a:off x="6318140" y="2300416"/>
              <a:ext cx="4945522" cy="394116"/>
            </a:xfrm>
            <a:prstGeom prst="rect">
              <a:avLst/>
            </a:prstGeom>
            <a:solidFill>
              <a:srgbClr val="23ACC2">
                <a:alpha val="5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3A11803A-74F3-66F1-7FCB-38A4A26D3C8F}"/>
                </a:ext>
              </a:extLst>
            </p:cNvPr>
            <p:cNvSpPr/>
            <p:nvPr/>
          </p:nvSpPr>
          <p:spPr>
            <a:xfrm>
              <a:off x="2126983" y="2780775"/>
              <a:ext cx="1707776" cy="394116"/>
            </a:xfrm>
            <a:prstGeom prst="rect">
              <a:avLst/>
            </a:prstGeom>
            <a:solidFill>
              <a:srgbClr val="23ACC2">
                <a:alpha val="5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80034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9000"/>
            <a:lum/>
          </a:blip>
          <a:srcRect/>
          <a:stretch>
            <a:fillRect t="-39000" b="-3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1C1FB21-D688-3106-D738-10793A29EFCD}"/>
              </a:ext>
            </a:extLst>
          </p:cNvPr>
          <p:cNvSpPr/>
          <p:nvPr/>
        </p:nvSpPr>
        <p:spPr>
          <a:xfrm>
            <a:off x="0" y="0"/>
            <a:ext cx="1707776" cy="6858000"/>
          </a:xfrm>
          <a:prstGeom prst="rect">
            <a:avLst/>
          </a:prstGeom>
          <a:solidFill>
            <a:srgbClr val="F8D261"/>
          </a:solidFill>
          <a:ln>
            <a:solidFill>
              <a:srgbClr val="F8D2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6">
                  <a:lumMod val="60000"/>
                  <a:lumOff val="40000"/>
                </a:schemeClr>
              </a:solidFill>
            </a:endParaRPr>
          </a:p>
        </p:txBody>
      </p:sp>
      <p:sp>
        <p:nvSpPr>
          <p:cNvPr id="6" name="ZoneTexte 5">
            <a:extLst>
              <a:ext uri="{FF2B5EF4-FFF2-40B4-BE49-F238E27FC236}">
                <a16:creationId xmlns:a16="http://schemas.microsoft.com/office/drawing/2014/main" id="{CF8801DE-9160-E3C6-F34F-DEC811D06F7E}"/>
              </a:ext>
            </a:extLst>
          </p:cNvPr>
          <p:cNvSpPr txBox="1"/>
          <p:nvPr/>
        </p:nvSpPr>
        <p:spPr>
          <a:xfrm rot="16200000">
            <a:off x="-2493337" y="3020119"/>
            <a:ext cx="6532975" cy="707886"/>
          </a:xfrm>
          <a:prstGeom prst="rect">
            <a:avLst/>
          </a:prstGeom>
          <a:noFill/>
        </p:spPr>
        <p:txBody>
          <a:bodyPr wrap="square" rtlCol="0">
            <a:spAutoFit/>
          </a:bodyPr>
          <a:lstStyle/>
          <a:p>
            <a:pPr algn="ctr"/>
            <a:r>
              <a:rPr lang="fr-FR" sz="4000" dirty="0">
                <a:solidFill>
                  <a:schemeClr val="bg1"/>
                </a:solidFill>
                <a:latin typeface="Dreaming Outloud Pro" panose="03050502040302030504" pitchFamily="66" charset="77"/>
                <a:cs typeface="Dreaming Outloud Pro" panose="03050502040302030504" pitchFamily="66" charset="77"/>
              </a:rPr>
              <a:t>La pratique guidée</a:t>
            </a:r>
          </a:p>
        </p:txBody>
      </p:sp>
      <p:sp>
        <p:nvSpPr>
          <p:cNvPr id="7" name="ZoneTexte 6">
            <a:extLst>
              <a:ext uri="{FF2B5EF4-FFF2-40B4-BE49-F238E27FC236}">
                <a16:creationId xmlns:a16="http://schemas.microsoft.com/office/drawing/2014/main" id="{719B4840-2FD0-FA61-4F09-C76877375090}"/>
              </a:ext>
            </a:extLst>
          </p:cNvPr>
          <p:cNvSpPr txBox="1"/>
          <p:nvPr/>
        </p:nvSpPr>
        <p:spPr>
          <a:xfrm>
            <a:off x="2462299" y="133639"/>
            <a:ext cx="8780929" cy="3693319"/>
          </a:xfrm>
          <a:prstGeom prst="rect">
            <a:avLst/>
          </a:prstGeom>
          <a:noFill/>
        </p:spPr>
        <p:txBody>
          <a:bodyPr wrap="square" rtlCol="0">
            <a:spAutoFit/>
          </a:bodyPr>
          <a:lstStyle/>
          <a:p>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rPr>
              <a:t>Vous allez lire le texte et essayer de trouver le sens du mot « pleutre » en vous aidant des indices surlignés.</a:t>
            </a:r>
          </a:p>
          <a:p>
            <a:endPar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endParaRPr>
          </a:p>
          <a:p>
            <a:endParaRPr lang="fr-FR" sz="3600" dirty="0">
              <a:latin typeface="Cursive standard" pitchFamily="2" charset="0"/>
              <a:ea typeface="Arial Unicode MS" panose="020B0604020202020204" pitchFamily="34" charset="-128"/>
              <a:cs typeface="Dreaming Outloud Pro" panose="03050502040302030504" pitchFamily="66" charset="77"/>
            </a:endParaRPr>
          </a:p>
          <a:p>
            <a:endParaRPr lang="fr-FR" sz="3600" dirty="0">
              <a:latin typeface="Cursive standard" pitchFamily="2" charset="0"/>
              <a:ea typeface="Arial Unicode MS" panose="020B0604020202020204" pitchFamily="34" charset="-128"/>
              <a:cs typeface="Dreaming Outloud Pro" panose="03050502040302030504" pitchFamily="66" charset="77"/>
            </a:endParaRPr>
          </a:p>
          <a:p>
            <a:endParaRPr lang="fr-FR" dirty="0"/>
          </a:p>
        </p:txBody>
      </p:sp>
      <p:pic>
        <p:nvPicPr>
          <p:cNvPr id="9" name="Image 8">
            <a:extLst>
              <a:ext uri="{FF2B5EF4-FFF2-40B4-BE49-F238E27FC236}">
                <a16:creationId xmlns:a16="http://schemas.microsoft.com/office/drawing/2014/main" id="{428652DF-184B-C5E3-E30C-E30FF65297BE}"/>
              </a:ext>
            </a:extLst>
          </p:cNvPr>
          <p:cNvPicPr>
            <a:picLocks noChangeAspect="1"/>
          </p:cNvPicPr>
          <p:nvPr/>
        </p:nvPicPr>
        <p:blipFill rotWithShape="1">
          <a:blip r:embed="rId3"/>
          <a:srcRect b="10585"/>
          <a:stretch/>
        </p:blipFill>
        <p:spPr>
          <a:xfrm>
            <a:off x="10152528" y="4918165"/>
            <a:ext cx="2169459" cy="1939835"/>
          </a:xfrm>
          <a:prstGeom prst="rect">
            <a:avLst/>
          </a:prstGeom>
        </p:spPr>
      </p:pic>
      <p:sp>
        <p:nvSpPr>
          <p:cNvPr id="5" name="ZoneTexte 4">
            <a:extLst>
              <a:ext uri="{FF2B5EF4-FFF2-40B4-BE49-F238E27FC236}">
                <a16:creationId xmlns:a16="http://schemas.microsoft.com/office/drawing/2014/main" id="{DF99F675-3154-58C2-5A0A-FC12BC0CC921}"/>
              </a:ext>
            </a:extLst>
          </p:cNvPr>
          <p:cNvSpPr txBox="1"/>
          <p:nvPr/>
        </p:nvSpPr>
        <p:spPr>
          <a:xfrm>
            <a:off x="2462299" y="1871177"/>
            <a:ext cx="8969189" cy="3046988"/>
          </a:xfrm>
          <a:prstGeom prst="rect">
            <a:avLst/>
          </a:prstGeom>
          <a:noFill/>
        </p:spPr>
        <p:txBody>
          <a:bodyPr wrap="square" rtlCol="0">
            <a:spAutoFit/>
          </a:bodyPr>
          <a:lstStyle/>
          <a:p>
            <a:r>
              <a:rPr lang="fr-FR" sz="3200" dirty="0">
                <a:solidFill>
                  <a:srgbClr val="FFC000"/>
                </a:solidFill>
                <a:latin typeface="Helvetica Neue Light" panose="02000403000000020004" pitchFamily="2" charset="0"/>
                <a:ea typeface="Helvetica Neue Light" panose="02000403000000020004" pitchFamily="2" charset="0"/>
              </a:rPr>
              <a:t>"Mon chien, explique Frédéric, est énorme. Lorsqu'on le voit, on imagine avoir affaire à un véritable monstre. Mais quelle erreur! C'est un vrai pleutre: la semaine dernière, il s'est caché en gémissant à la vue d'une souris. Même la moindre mouche qui volette autour de lui le terrorise. »</a:t>
            </a:r>
          </a:p>
        </p:txBody>
      </p:sp>
      <p:grpSp>
        <p:nvGrpSpPr>
          <p:cNvPr id="14" name="Groupe 13">
            <a:extLst>
              <a:ext uri="{FF2B5EF4-FFF2-40B4-BE49-F238E27FC236}">
                <a16:creationId xmlns:a16="http://schemas.microsoft.com/office/drawing/2014/main" id="{1B15B121-3142-F279-0790-3D16568DDEFC}"/>
              </a:ext>
            </a:extLst>
          </p:cNvPr>
          <p:cNvGrpSpPr/>
          <p:nvPr/>
        </p:nvGrpSpPr>
        <p:grpSpPr>
          <a:xfrm>
            <a:off x="2556429" y="3480318"/>
            <a:ext cx="8162366" cy="1350279"/>
            <a:chOff x="2487705" y="3826958"/>
            <a:chExt cx="8162366" cy="1350279"/>
          </a:xfrm>
        </p:grpSpPr>
        <p:sp>
          <p:nvSpPr>
            <p:cNvPr id="10" name="Rectangle 9">
              <a:extLst>
                <a:ext uri="{FF2B5EF4-FFF2-40B4-BE49-F238E27FC236}">
                  <a16:creationId xmlns:a16="http://schemas.microsoft.com/office/drawing/2014/main" id="{68C59576-9CC5-3AB6-6340-70EA21885D56}"/>
                </a:ext>
              </a:extLst>
            </p:cNvPr>
            <p:cNvSpPr/>
            <p:nvPr/>
          </p:nvSpPr>
          <p:spPr>
            <a:xfrm>
              <a:off x="7452665" y="3826958"/>
              <a:ext cx="3197406" cy="335755"/>
            </a:xfrm>
            <a:prstGeom prst="rect">
              <a:avLst/>
            </a:prstGeom>
            <a:solidFill>
              <a:srgbClr val="F8D261">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24DAD588-60B5-2A00-9F62-E368BFD5EA5D}"/>
                </a:ext>
              </a:extLst>
            </p:cNvPr>
            <p:cNvSpPr/>
            <p:nvPr/>
          </p:nvSpPr>
          <p:spPr>
            <a:xfrm>
              <a:off x="2487706" y="4357442"/>
              <a:ext cx="5459506" cy="335755"/>
            </a:xfrm>
            <a:prstGeom prst="rect">
              <a:avLst/>
            </a:prstGeom>
            <a:solidFill>
              <a:srgbClr val="F8D261">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ABA39006-CCE2-D78F-F928-7BA8E9E9B511}"/>
                </a:ext>
              </a:extLst>
            </p:cNvPr>
            <p:cNvSpPr/>
            <p:nvPr/>
          </p:nvSpPr>
          <p:spPr>
            <a:xfrm>
              <a:off x="2487705" y="4841482"/>
              <a:ext cx="7476565" cy="335755"/>
            </a:xfrm>
            <a:prstGeom prst="rect">
              <a:avLst/>
            </a:prstGeom>
            <a:solidFill>
              <a:srgbClr val="F8D261">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ZoneTexte 15">
            <a:extLst>
              <a:ext uri="{FF2B5EF4-FFF2-40B4-BE49-F238E27FC236}">
                <a16:creationId xmlns:a16="http://schemas.microsoft.com/office/drawing/2014/main" id="{B904C484-365F-197F-51DF-9254355811A5}"/>
              </a:ext>
            </a:extLst>
          </p:cNvPr>
          <p:cNvSpPr txBox="1"/>
          <p:nvPr/>
        </p:nvSpPr>
        <p:spPr>
          <a:xfrm>
            <a:off x="2456328" y="5198558"/>
            <a:ext cx="8780929" cy="2031325"/>
          </a:xfrm>
          <a:prstGeom prst="rect">
            <a:avLst/>
          </a:prstGeom>
          <a:noFill/>
        </p:spPr>
        <p:txBody>
          <a:bodyPr wrap="square" rtlCol="0">
            <a:spAutoFit/>
          </a:bodyPr>
          <a:lstStyle/>
          <a:p>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rPr>
              <a:t>Que signifie pleutre ? Pourquoi ?</a:t>
            </a:r>
          </a:p>
          <a:p>
            <a:endParaRPr lang="fr-FR" sz="3600" dirty="0">
              <a:latin typeface="Cursive standard" pitchFamily="2" charset="0"/>
              <a:ea typeface="Arial Unicode MS" panose="020B0604020202020204" pitchFamily="34" charset="-128"/>
              <a:cs typeface="Dreaming Outloud Pro" panose="03050502040302030504" pitchFamily="66" charset="77"/>
            </a:endParaRPr>
          </a:p>
          <a:p>
            <a:endParaRPr lang="fr-FR" sz="3600" dirty="0">
              <a:latin typeface="Cursive standard" pitchFamily="2" charset="0"/>
              <a:ea typeface="Arial Unicode MS" panose="020B0604020202020204" pitchFamily="34" charset="-128"/>
              <a:cs typeface="Dreaming Outloud Pro" panose="03050502040302030504" pitchFamily="66" charset="77"/>
            </a:endParaRPr>
          </a:p>
          <a:p>
            <a:endParaRPr lang="fr-FR" dirty="0"/>
          </a:p>
        </p:txBody>
      </p:sp>
    </p:spTree>
    <p:extLst>
      <p:ext uri="{BB962C8B-B14F-4D97-AF65-F5344CB8AC3E}">
        <p14:creationId xmlns:p14="http://schemas.microsoft.com/office/powerpoint/2010/main" val="752529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9000"/>
            <a:lum/>
          </a:blip>
          <a:srcRect/>
          <a:stretch>
            <a:fillRect t="-39000" b="-3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1C1FB21-D688-3106-D738-10793A29EFCD}"/>
              </a:ext>
            </a:extLst>
          </p:cNvPr>
          <p:cNvSpPr/>
          <p:nvPr/>
        </p:nvSpPr>
        <p:spPr>
          <a:xfrm>
            <a:off x="0" y="0"/>
            <a:ext cx="1707776" cy="6858000"/>
          </a:xfrm>
          <a:prstGeom prst="rect">
            <a:avLst/>
          </a:prstGeom>
          <a:solidFill>
            <a:srgbClr val="F8D261"/>
          </a:solidFill>
          <a:ln>
            <a:solidFill>
              <a:srgbClr val="F8D2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6">
                  <a:lumMod val="60000"/>
                  <a:lumOff val="40000"/>
                </a:schemeClr>
              </a:solidFill>
            </a:endParaRPr>
          </a:p>
        </p:txBody>
      </p:sp>
      <p:sp>
        <p:nvSpPr>
          <p:cNvPr id="6" name="ZoneTexte 5">
            <a:extLst>
              <a:ext uri="{FF2B5EF4-FFF2-40B4-BE49-F238E27FC236}">
                <a16:creationId xmlns:a16="http://schemas.microsoft.com/office/drawing/2014/main" id="{CF8801DE-9160-E3C6-F34F-DEC811D06F7E}"/>
              </a:ext>
            </a:extLst>
          </p:cNvPr>
          <p:cNvSpPr txBox="1"/>
          <p:nvPr/>
        </p:nvSpPr>
        <p:spPr>
          <a:xfrm rot="16200000">
            <a:off x="-2493337" y="3020119"/>
            <a:ext cx="6532975" cy="707886"/>
          </a:xfrm>
          <a:prstGeom prst="rect">
            <a:avLst/>
          </a:prstGeom>
          <a:noFill/>
        </p:spPr>
        <p:txBody>
          <a:bodyPr wrap="square" rtlCol="0">
            <a:spAutoFit/>
          </a:bodyPr>
          <a:lstStyle/>
          <a:p>
            <a:pPr algn="ctr"/>
            <a:r>
              <a:rPr lang="fr-FR" sz="4000" dirty="0">
                <a:solidFill>
                  <a:schemeClr val="bg1"/>
                </a:solidFill>
                <a:latin typeface="Dreaming Outloud Pro" panose="03050502040302030504" pitchFamily="66" charset="77"/>
                <a:cs typeface="Dreaming Outloud Pro" panose="03050502040302030504" pitchFamily="66" charset="77"/>
              </a:rPr>
              <a:t>La pratique guidée</a:t>
            </a:r>
          </a:p>
        </p:txBody>
      </p:sp>
      <p:sp>
        <p:nvSpPr>
          <p:cNvPr id="7" name="ZoneTexte 6">
            <a:extLst>
              <a:ext uri="{FF2B5EF4-FFF2-40B4-BE49-F238E27FC236}">
                <a16:creationId xmlns:a16="http://schemas.microsoft.com/office/drawing/2014/main" id="{719B4840-2FD0-FA61-4F09-C76877375090}"/>
              </a:ext>
            </a:extLst>
          </p:cNvPr>
          <p:cNvSpPr txBox="1"/>
          <p:nvPr/>
        </p:nvSpPr>
        <p:spPr>
          <a:xfrm>
            <a:off x="2462299" y="133639"/>
            <a:ext cx="8780929" cy="3693319"/>
          </a:xfrm>
          <a:prstGeom prst="rect">
            <a:avLst/>
          </a:prstGeom>
          <a:noFill/>
        </p:spPr>
        <p:txBody>
          <a:bodyPr wrap="square" rtlCol="0">
            <a:spAutoFit/>
          </a:bodyPr>
          <a:lstStyle/>
          <a:p>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rPr>
              <a:t>Vous allez lire le texte et essayer de trouver le sens du mot « agneler » en vous aidant des indices surlignés.</a:t>
            </a:r>
          </a:p>
          <a:p>
            <a:endPar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endParaRPr>
          </a:p>
          <a:p>
            <a:endParaRPr lang="fr-FR" sz="3600" dirty="0">
              <a:latin typeface="Cursive standard" pitchFamily="2" charset="0"/>
              <a:ea typeface="Arial Unicode MS" panose="020B0604020202020204" pitchFamily="34" charset="-128"/>
              <a:cs typeface="Dreaming Outloud Pro" panose="03050502040302030504" pitchFamily="66" charset="77"/>
            </a:endParaRPr>
          </a:p>
          <a:p>
            <a:endParaRPr lang="fr-FR" sz="3600" dirty="0">
              <a:latin typeface="Cursive standard" pitchFamily="2" charset="0"/>
              <a:ea typeface="Arial Unicode MS" panose="020B0604020202020204" pitchFamily="34" charset="-128"/>
              <a:cs typeface="Dreaming Outloud Pro" panose="03050502040302030504" pitchFamily="66" charset="77"/>
            </a:endParaRPr>
          </a:p>
          <a:p>
            <a:endParaRPr lang="fr-FR" dirty="0"/>
          </a:p>
        </p:txBody>
      </p:sp>
      <p:pic>
        <p:nvPicPr>
          <p:cNvPr id="9" name="Image 8">
            <a:extLst>
              <a:ext uri="{FF2B5EF4-FFF2-40B4-BE49-F238E27FC236}">
                <a16:creationId xmlns:a16="http://schemas.microsoft.com/office/drawing/2014/main" id="{428652DF-184B-C5E3-E30C-E30FF65297BE}"/>
              </a:ext>
            </a:extLst>
          </p:cNvPr>
          <p:cNvPicPr>
            <a:picLocks noChangeAspect="1"/>
          </p:cNvPicPr>
          <p:nvPr/>
        </p:nvPicPr>
        <p:blipFill rotWithShape="1">
          <a:blip r:embed="rId3"/>
          <a:srcRect b="10585"/>
          <a:stretch/>
        </p:blipFill>
        <p:spPr>
          <a:xfrm>
            <a:off x="10152528" y="4918165"/>
            <a:ext cx="2169459" cy="1939835"/>
          </a:xfrm>
          <a:prstGeom prst="rect">
            <a:avLst/>
          </a:prstGeom>
        </p:spPr>
      </p:pic>
      <p:sp>
        <p:nvSpPr>
          <p:cNvPr id="5" name="ZoneTexte 4">
            <a:extLst>
              <a:ext uri="{FF2B5EF4-FFF2-40B4-BE49-F238E27FC236}">
                <a16:creationId xmlns:a16="http://schemas.microsoft.com/office/drawing/2014/main" id="{DF99F675-3154-58C2-5A0A-FC12BC0CC921}"/>
              </a:ext>
            </a:extLst>
          </p:cNvPr>
          <p:cNvSpPr txBox="1"/>
          <p:nvPr/>
        </p:nvSpPr>
        <p:spPr>
          <a:xfrm>
            <a:off x="2462299" y="1871177"/>
            <a:ext cx="8969189" cy="2062103"/>
          </a:xfrm>
          <a:prstGeom prst="rect">
            <a:avLst/>
          </a:prstGeom>
          <a:noFill/>
        </p:spPr>
        <p:txBody>
          <a:bodyPr wrap="square" rtlCol="0">
            <a:spAutoFit/>
          </a:bodyPr>
          <a:lstStyle/>
          <a:p>
            <a:r>
              <a:rPr lang="fr-FR" sz="3200" dirty="0">
                <a:solidFill>
                  <a:srgbClr val="FFC000"/>
                </a:solidFill>
                <a:latin typeface="Helvetica Neue Light" panose="02000403000000020004" pitchFamily="2" charset="0"/>
                <a:ea typeface="Helvetica Neue Light" panose="02000403000000020004" pitchFamily="2" charset="0"/>
              </a:rPr>
              <a:t>"Les brebis du troupeau venaient d’agneler. Il voyait les animaux téter leur mère. Cette année encore, son troupeau allait grossir. »</a:t>
            </a:r>
          </a:p>
          <a:p>
            <a:endParaRPr lang="fr-FR" sz="3200" dirty="0">
              <a:solidFill>
                <a:srgbClr val="FFC000"/>
              </a:solidFill>
              <a:latin typeface="Helvetica Neue Light" panose="02000403000000020004" pitchFamily="2" charset="0"/>
              <a:ea typeface="Helvetica Neue Light" panose="02000403000000020004" pitchFamily="2" charset="0"/>
            </a:endParaRPr>
          </a:p>
        </p:txBody>
      </p:sp>
      <p:grpSp>
        <p:nvGrpSpPr>
          <p:cNvPr id="14" name="Groupe 13">
            <a:extLst>
              <a:ext uri="{FF2B5EF4-FFF2-40B4-BE49-F238E27FC236}">
                <a16:creationId xmlns:a16="http://schemas.microsoft.com/office/drawing/2014/main" id="{1B15B121-3142-F279-0790-3D16568DDEFC}"/>
              </a:ext>
            </a:extLst>
          </p:cNvPr>
          <p:cNvGrpSpPr/>
          <p:nvPr/>
        </p:nvGrpSpPr>
        <p:grpSpPr>
          <a:xfrm>
            <a:off x="3954923" y="2517965"/>
            <a:ext cx="4449489" cy="822373"/>
            <a:chOff x="2283007" y="4357442"/>
            <a:chExt cx="4449489" cy="822373"/>
          </a:xfrm>
        </p:grpSpPr>
        <p:sp>
          <p:nvSpPr>
            <p:cNvPr id="12" name="Rectangle 11">
              <a:extLst>
                <a:ext uri="{FF2B5EF4-FFF2-40B4-BE49-F238E27FC236}">
                  <a16:creationId xmlns:a16="http://schemas.microsoft.com/office/drawing/2014/main" id="{24DAD588-60B5-2A00-9F62-E368BFD5EA5D}"/>
                </a:ext>
              </a:extLst>
            </p:cNvPr>
            <p:cNvSpPr/>
            <p:nvPr/>
          </p:nvSpPr>
          <p:spPr>
            <a:xfrm>
              <a:off x="2487706" y="4357442"/>
              <a:ext cx="4244790" cy="335755"/>
            </a:xfrm>
            <a:prstGeom prst="rect">
              <a:avLst/>
            </a:prstGeom>
            <a:solidFill>
              <a:srgbClr val="F8D261">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ABA39006-CCE2-D78F-F928-7BA8E9E9B511}"/>
                </a:ext>
              </a:extLst>
            </p:cNvPr>
            <p:cNvSpPr/>
            <p:nvPr/>
          </p:nvSpPr>
          <p:spPr>
            <a:xfrm>
              <a:off x="2283007" y="4844060"/>
              <a:ext cx="4449489" cy="335755"/>
            </a:xfrm>
            <a:prstGeom prst="rect">
              <a:avLst/>
            </a:prstGeom>
            <a:solidFill>
              <a:srgbClr val="F8D261">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ZoneTexte 15">
            <a:extLst>
              <a:ext uri="{FF2B5EF4-FFF2-40B4-BE49-F238E27FC236}">
                <a16:creationId xmlns:a16="http://schemas.microsoft.com/office/drawing/2014/main" id="{B904C484-365F-197F-51DF-9254355811A5}"/>
              </a:ext>
            </a:extLst>
          </p:cNvPr>
          <p:cNvSpPr txBox="1"/>
          <p:nvPr/>
        </p:nvSpPr>
        <p:spPr>
          <a:xfrm>
            <a:off x="2456328" y="4580068"/>
            <a:ext cx="8780929" cy="2031325"/>
          </a:xfrm>
          <a:prstGeom prst="rect">
            <a:avLst/>
          </a:prstGeom>
          <a:noFill/>
        </p:spPr>
        <p:txBody>
          <a:bodyPr wrap="square" rtlCol="0">
            <a:spAutoFit/>
          </a:bodyPr>
          <a:lstStyle/>
          <a:p>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rPr>
              <a:t>Que signifie agneler ? Pourquoi ?</a:t>
            </a:r>
          </a:p>
          <a:p>
            <a:endParaRPr lang="fr-FR" sz="3600" dirty="0">
              <a:latin typeface="Cursive standard" pitchFamily="2" charset="0"/>
              <a:ea typeface="Arial Unicode MS" panose="020B0604020202020204" pitchFamily="34" charset="-128"/>
              <a:cs typeface="Dreaming Outloud Pro" panose="03050502040302030504" pitchFamily="66" charset="77"/>
            </a:endParaRPr>
          </a:p>
          <a:p>
            <a:endParaRPr lang="fr-FR" sz="3600" dirty="0">
              <a:latin typeface="Cursive standard" pitchFamily="2" charset="0"/>
              <a:ea typeface="Arial Unicode MS" panose="020B0604020202020204" pitchFamily="34" charset="-128"/>
              <a:cs typeface="Dreaming Outloud Pro" panose="03050502040302030504" pitchFamily="66" charset="77"/>
            </a:endParaRPr>
          </a:p>
          <a:p>
            <a:endParaRPr lang="fr-FR" dirty="0"/>
          </a:p>
        </p:txBody>
      </p:sp>
    </p:spTree>
    <p:extLst>
      <p:ext uri="{BB962C8B-B14F-4D97-AF65-F5344CB8AC3E}">
        <p14:creationId xmlns:p14="http://schemas.microsoft.com/office/powerpoint/2010/main" val="3762041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9000"/>
            <a:lum/>
          </a:blip>
          <a:srcRect/>
          <a:stretch>
            <a:fillRect t="-39000" b="-3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1C1FB21-D688-3106-D738-10793A29EFCD}"/>
              </a:ext>
            </a:extLst>
          </p:cNvPr>
          <p:cNvSpPr/>
          <p:nvPr/>
        </p:nvSpPr>
        <p:spPr>
          <a:xfrm>
            <a:off x="0" y="0"/>
            <a:ext cx="1707776" cy="6858000"/>
          </a:xfrm>
          <a:prstGeom prst="rect">
            <a:avLst/>
          </a:prstGeom>
          <a:solidFill>
            <a:srgbClr val="22438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6">
                  <a:lumMod val="60000"/>
                  <a:lumOff val="40000"/>
                </a:schemeClr>
              </a:solidFill>
            </a:endParaRPr>
          </a:p>
        </p:txBody>
      </p:sp>
      <p:sp>
        <p:nvSpPr>
          <p:cNvPr id="6" name="ZoneTexte 5">
            <a:extLst>
              <a:ext uri="{FF2B5EF4-FFF2-40B4-BE49-F238E27FC236}">
                <a16:creationId xmlns:a16="http://schemas.microsoft.com/office/drawing/2014/main" id="{CF8801DE-9160-E3C6-F34F-DEC811D06F7E}"/>
              </a:ext>
            </a:extLst>
          </p:cNvPr>
          <p:cNvSpPr txBox="1"/>
          <p:nvPr/>
        </p:nvSpPr>
        <p:spPr>
          <a:xfrm rot="16200000">
            <a:off x="-2493337" y="3020119"/>
            <a:ext cx="6532975" cy="707886"/>
          </a:xfrm>
          <a:prstGeom prst="rect">
            <a:avLst/>
          </a:prstGeom>
          <a:noFill/>
        </p:spPr>
        <p:txBody>
          <a:bodyPr wrap="square" rtlCol="0">
            <a:spAutoFit/>
          </a:bodyPr>
          <a:lstStyle/>
          <a:p>
            <a:pPr algn="ctr"/>
            <a:r>
              <a:rPr lang="fr-FR" sz="4000" dirty="0">
                <a:solidFill>
                  <a:schemeClr val="bg1"/>
                </a:solidFill>
                <a:latin typeface="Dreaming Outloud Pro" panose="03050502040302030504" pitchFamily="66" charset="77"/>
                <a:cs typeface="Dreaming Outloud Pro" panose="03050502040302030504" pitchFamily="66" charset="77"/>
              </a:rPr>
              <a:t>La pratique autonome</a:t>
            </a:r>
          </a:p>
        </p:txBody>
      </p:sp>
      <p:sp>
        <p:nvSpPr>
          <p:cNvPr id="7" name="ZoneTexte 6">
            <a:extLst>
              <a:ext uri="{FF2B5EF4-FFF2-40B4-BE49-F238E27FC236}">
                <a16:creationId xmlns:a16="http://schemas.microsoft.com/office/drawing/2014/main" id="{719B4840-2FD0-FA61-4F09-C76877375090}"/>
              </a:ext>
            </a:extLst>
          </p:cNvPr>
          <p:cNvSpPr txBox="1"/>
          <p:nvPr/>
        </p:nvSpPr>
        <p:spPr>
          <a:xfrm>
            <a:off x="2272553" y="518572"/>
            <a:ext cx="8780929" cy="3139321"/>
          </a:xfrm>
          <a:prstGeom prst="rect">
            <a:avLst/>
          </a:prstGeom>
          <a:noFill/>
        </p:spPr>
        <p:txBody>
          <a:bodyPr wrap="square" rtlCol="0">
            <a:spAutoFit/>
          </a:bodyPr>
          <a:lstStyle/>
          <a:p>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rPr>
              <a:t>A vous de pratiquer ! Trouvez le sens des mots soulignés.</a:t>
            </a:r>
          </a:p>
          <a:p>
            <a:endPar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endParaRPr>
          </a:p>
          <a:p>
            <a:endParaRPr lang="fr-FR" sz="3600" dirty="0">
              <a:latin typeface="Cursive standard" pitchFamily="2" charset="0"/>
              <a:ea typeface="Arial Unicode MS" panose="020B0604020202020204" pitchFamily="34" charset="-128"/>
              <a:cs typeface="Dreaming Outloud Pro" panose="03050502040302030504" pitchFamily="66" charset="77"/>
            </a:endParaRPr>
          </a:p>
          <a:p>
            <a:endParaRPr lang="fr-FR" sz="3600" dirty="0">
              <a:latin typeface="Cursive standard" pitchFamily="2" charset="0"/>
              <a:ea typeface="Arial Unicode MS" panose="020B0604020202020204" pitchFamily="34" charset="-128"/>
              <a:cs typeface="Dreaming Outloud Pro" panose="03050502040302030504" pitchFamily="66" charset="77"/>
            </a:endParaRPr>
          </a:p>
          <a:p>
            <a:endParaRPr lang="fr-FR" dirty="0"/>
          </a:p>
        </p:txBody>
      </p:sp>
      <p:pic>
        <p:nvPicPr>
          <p:cNvPr id="9" name="Image 8">
            <a:extLst>
              <a:ext uri="{FF2B5EF4-FFF2-40B4-BE49-F238E27FC236}">
                <a16:creationId xmlns:a16="http://schemas.microsoft.com/office/drawing/2014/main" id="{428652DF-184B-C5E3-E30C-E30FF65297BE}"/>
              </a:ext>
            </a:extLst>
          </p:cNvPr>
          <p:cNvPicPr>
            <a:picLocks noChangeAspect="1"/>
          </p:cNvPicPr>
          <p:nvPr/>
        </p:nvPicPr>
        <p:blipFill rotWithShape="1">
          <a:blip r:embed="rId3"/>
          <a:srcRect b="10585"/>
          <a:stretch/>
        </p:blipFill>
        <p:spPr>
          <a:xfrm>
            <a:off x="10152528" y="4918165"/>
            <a:ext cx="2169459" cy="1939835"/>
          </a:xfrm>
          <a:prstGeom prst="rect">
            <a:avLst/>
          </a:prstGeom>
        </p:spPr>
      </p:pic>
      <p:sp>
        <p:nvSpPr>
          <p:cNvPr id="10" name="Rectangle 9">
            <a:extLst>
              <a:ext uri="{FF2B5EF4-FFF2-40B4-BE49-F238E27FC236}">
                <a16:creationId xmlns:a16="http://schemas.microsoft.com/office/drawing/2014/main" id="{2DEF9E02-CD4E-56D5-90A0-DD87946A3181}"/>
              </a:ext>
            </a:extLst>
          </p:cNvPr>
          <p:cNvSpPr/>
          <p:nvPr/>
        </p:nvSpPr>
        <p:spPr>
          <a:xfrm>
            <a:off x="2244019" y="1895826"/>
            <a:ext cx="9172534" cy="1200329"/>
          </a:xfrm>
          <a:prstGeom prst="rect">
            <a:avLst/>
          </a:prstGeom>
        </p:spPr>
        <p:txBody>
          <a:bodyPr wrap="square">
            <a:spAutoFit/>
          </a:bodyPr>
          <a:lstStyle/>
          <a:p>
            <a:r>
              <a:rPr lang="fr-FR" sz="2400" dirty="0">
                <a:solidFill>
                  <a:srgbClr val="22438D"/>
                </a:solidFill>
                <a:latin typeface="Helvetica Neue Light" panose="02000403000000020004" pitchFamily="2" charset="0"/>
                <a:ea typeface="Helvetica Neue Light" panose="02000403000000020004" pitchFamily="2" charset="0"/>
              </a:rPr>
              <a:t>Elle vendait sur les marchés les bijoux </a:t>
            </a:r>
            <a:r>
              <a:rPr lang="fr-FR" sz="2400" u="sng" dirty="0">
                <a:solidFill>
                  <a:srgbClr val="22438D"/>
                </a:solidFill>
                <a:latin typeface="Helvetica Neue Light" panose="02000403000000020004" pitchFamily="2" charset="0"/>
                <a:ea typeface="Helvetica Neue Light" panose="02000403000000020004" pitchFamily="2" charset="0"/>
              </a:rPr>
              <a:t>zoomorphes</a:t>
            </a:r>
            <a:r>
              <a:rPr lang="fr-FR" sz="2400" dirty="0">
                <a:solidFill>
                  <a:srgbClr val="22438D"/>
                </a:solidFill>
                <a:latin typeface="Helvetica Neue Light" panose="02000403000000020004" pitchFamily="2" charset="0"/>
                <a:ea typeface="Helvetica Neue Light" panose="02000403000000020004" pitchFamily="2" charset="0"/>
              </a:rPr>
              <a:t> qu’elle avait fabriqués : des broches tortues, des bagues serpents, des médailles papillons...</a:t>
            </a:r>
          </a:p>
        </p:txBody>
      </p:sp>
      <p:sp>
        <p:nvSpPr>
          <p:cNvPr id="11" name="Rectangle 10">
            <a:extLst>
              <a:ext uri="{FF2B5EF4-FFF2-40B4-BE49-F238E27FC236}">
                <a16:creationId xmlns:a16="http://schemas.microsoft.com/office/drawing/2014/main" id="{2BBD0A41-1313-B7A1-F56A-C09C762EE049}"/>
              </a:ext>
            </a:extLst>
          </p:cNvPr>
          <p:cNvSpPr/>
          <p:nvPr/>
        </p:nvSpPr>
        <p:spPr>
          <a:xfrm>
            <a:off x="2272553" y="3150061"/>
            <a:ext cx="8996082" cy="1200329"/>
          </a:xfrm>
          <a:prstGeom prst="rect">
            <a:avLst/>
          </a:prstGeom>
        </p:spPr>
        <p:txBody>
          <a:bodyPr wrap="square">
            <a:spAutoFit/>
          </a:bodyPr>
          <a:lstStyle/>
          <a:p>
            <a:r>
              <a:rPr lang="fr-FR" sz="2400" dirty="0">
                <a:solidFill>
                  <a:srgbClr val="22438D"/>
                </a:solidFill>
                <a:latin typeface="Helvetica Neue Light" panose="02000403000000020004" pitchFamily="2" charset="0"/>
                <a:ea typeface="Helvetica Neue Light" panose="02000403000000020004" pitchFamily="2" charset="0"/>
              </a:rPr>
              <a:t>Durant la première guerre mondiale, les poilus écrivaient de longues </a:t>
            </a:r>
            <a:r>
              <a:rPr lang="fr-FR" sz="2400" u="sng" dirty="0">
                <a:solidFill>
                  <a:srgbClr val="22438D"/>
                </a:solidFill>
                <a:latin typeface="Helvetica Neue Light" panose="02000403000000020004" pitchFamily="2" charset="0"/>
                <a:ea typeface="Helvetica Neue Light" panose="02000403000000020004" pitchFamily="2" charset="0"/>
              </a:rPr>
              <a:t>épîtres</a:t>
            </a:r>
            <a:r>
              <a:rPr lang="fr-FR" sz="2400" dirty="0">
                <a:solidFill>
                  <a:srgbClr val="22438D"/>
                </a:solidFill>
                <a:latin typeface="Helvetica Neue Light" panose="02000403000000020004" pitchFamily="2" charset="0"/>
                <a:ea typeface="Helvetica Neue Light" panose="02000403000000020004" pitchFamily="2" charset="0"/>
              </a:rPr>
              <a:t> qu’ils envoyaient à leur famille. Beaucoup ont conservé ces écrits précieux.</a:t>
            </a:r>
          </a:p>
        </p:txBody>
      </p:sp>
      <p:sp>
        <p:nvSpPr>
          <p:cNvPr id="12" name="Rectangle 11">
            <a:extLst>
              <a:ext uri="{FF2B5EF4-FFF2-40B4-BE49-F238E27FC236}">
                <a16:creationId xmlns:a16="http://schemas.microsoft.com/office/drawing/2014/main" id="{A52BA8D8-41D6-FCCC-759D-8A84468BDEBB}"/>
              </a:ext>
            </a:extLst>
          </p:cNvPr>
          <p:cNvSpPr/>
          <p:nvPr/>
        </p:nvSpPr>
        <p:spPr>
          <a:xfrm>
            <a:off x="2272553" y="4564222"/>
            <a:ext cx="8390965" cy="830997"/>
          </a:xfrm>
          <a:prstGeom prst="rect">
            <a:avLst/>
          </a:prstGeom>
        </p:spPr>
        <p:txBody>
          <a:bodyPr wrap="square">
            <a:spAutoFit/>
          </a:bodyPr>
          <a:lstStyle/>
          <a:p>
            <a:r>
              <a:rPr lang="fr-FR" sz="2400" dirty="0">
                <a:solidFill>
                  <a:srgbClr val="22438D"/>
                </a:solidFill>
                <a:latin typeface="Helvetica Neue Light" panose="02000403000000020004" pitchFamily="2" charset="0"/>
                <a:ea typeface="Helvetica Neue Light" panose="02000403000000020004" pitchFamily="2" charset="0"/>
              </a:rPr>
              <a:t>Le </a:t>
            </a:r>
            <a:r>
              <a:rPr lang="fr-FR" sz="2400" u="sng" dirty="0">
                <a:solidFill>
                  <a:srgbClr val="22438D"/>
                </a:solidFill>
                <a:latin typeface="Helvetica Neue Light" panose="02000403000000020004" pitchFamily="2" charset="0"/>
                <a:ea typeface="Helvetica Neue Light" panose="02000403000000020004" pitchFamily="2" charset="0"/>
              </a:rPr>
              <a:t>geôlier</a:t>
            </a:r>
            <a:r>
              <a:rPr lang="fr-FR" sz="2400" dirty="0">
                <a:solidFill>
                  <a:srgbClr val="22438D"/>
                </a:solidFill>
                <a:latin typeface="Helvetica Neue Light" panose="02000403000000020004" pitchFamily="2" charset="0"/>
                <a:ea typeface="Helvetica Neue Light" panose="02000403000000020004" pitchFamily="2" charset="0"/>
              </a:rPr>
              <a:t> apporta de l’eau et de la nourriture au prisonnier puis il referma la cellule à clé.</a:t>
            </a:r>
          </a:p>
        </p:txBody>
      </p:sp>
    </p:spTree>
    <p:extLst>
      <p:ext uri="{BB962C8B-B14F-4D97-AF65-F5344CB8AC3E}">
        <p14:creationId xmlns:p14="http://schemas.microsoft.com/office/powerpoint/2010/main" val="1450032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9000"/>
            <a:lum/>
          </a:blip>
          <a:srcRect/>
          <a:stretch>
            <a:fillRect t="-39000" b="-3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1C1FB21-D688-3106-D738-10793A29EFCD}"/>
              </a:ext>
            </a:extLst>
          </p:cNvPr>
          <p:cNvSpPr/>
          <p:nvPr/>
        </p:nvSpPr>
        <p:spPr>
          <a:xfrm>
            <a:off x="0" y="0"/>
            <a:ext cx="1707776" cy="6858000"/>
          </a:xfrm>
          <a:prstGeom prst="rect">
            <a:avLst/>
          </a:prstGeom>
          <a:solidFill>
            <a:srgbClr val="FB730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6">
                  <a:lumMod val="60000"/>
                  <a:lumOff val="40000"/>
                </a:schemeClr>
              </a:solidFill>
            </a:endParaRPr>
          </a:p>
        </p:txBody>
      </p:sp>
      <p:sp>
        <p:nvSpPr>
          <p:cNvPr id="6" name="ZoneTexte 5">
            <a:extLst>
              <a:ext uri="{FF2B5EF4-FFF2-40B4-BE49-F238E27FC236}">
                <a16:creationId xmlns:a16="http://schemas.microsoft.com/office/drawing/2014/main" id="{CF8801DE-9160-E3C6-F34F-DEC811D06F7E}"/>
              </a:ext>
            </a:extLst>
          </p:cNvPr>
          <p:cNvSpPr txBox="1"/>
          <p:nvPr/>
        </p:nvSpPr>
        <p:spPr>
          <a:xfrm rot="16200000">
            <a:off x="-2493337" y="3020119"/>
            <a:ext cx="6532975" cy="707886"/>
          </a:xfrm>
          <a:prstGeom prst="rect">
            <a:avLst/>
          </a:prstGeom>
          <a:noFill/>
        </p:spPr>
        <p:txBody>
          <a:bodyPr wrap="square" rtlCol="0">
            <a:spAutoFit/>
          </a:bodyPr>
          <a:lstStyle/>
          <a:p>
            <a:pPr algn="ctr"/>
            <a:r>
              <a:rPr lang="fr-FR" sz="4000" dirty="0">
                <a:solidFill>
                  <a:schemeClr val="bg1"/>
                </a:solidFill>
                <a:latin typeface="Dreaming Outloud Pro" panose="03050502040302030504" pitchFamily="66" charset="77"/>
                <a:cs typeface="Dreaming Outloud Pro" panose="03050502040302030504" pitchFamily="66" charset="77"/>
              </a:rPr>
              <a:t>Le bilan</a:t>
            </a:r>
          </a:p>
        </p:txBody>
      </p:sp>
      <p:sp>
        <p:nvSpPr>
          <p:cNvPr id="7" name="ZoneTexte 6">
            <a:extLst>
              <a:ext uri="{FF2B5EF4-FFF2-40B4-BE49-F238E27FC236}">
                <a16:creationId xmlns:a16="http://schemas.microsoft.com/office/drawing/2014/main" id="{719B4840-2FD0-FA61-4F09-C76877375090}"/>
              </a:ext>
            </a:extLst>
          </p:cNvPr>
          <p:cNvSpPr txBox="1"/>
          <p:nvPr/>
        </p:nvSpPr>
        <p:spPr>
          <a:xfrm>
            <a:off x="2353235" y="532019"/>
            <a:ext cx="8780929" cy="4801314"/>
          </a:xfrm>
          <a:prstGeom prst="rect">
            <a:avLst/>
          </a:prstGeom>
          <a:noFill/>
        </p:spPr>
        <p:txBody>
          <a:bodyPr wrap="square" rtlCol="0">
            <a:spAutoFit/>
          </a:bodyPr>
          <a:lstStyle/>
          <a:p>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rPr>
              <a:t>Avez-vous réussi ?</a:t>
            </a:r>
          </a:p>
          <a:p>
            <a:endPar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endParaRPr>
          </a:p>
          <a:p>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rPr>
              <a:t>Lorsque vous rencontrerez un mot inconnu. Soyez attentifs au contexte et peut-être arriverez-vous à le comprendre et à enrichir votre vocabulaire.</a:t>
            </a:r>
          </a:p>
          <a:p>
            <a:endParaRPr lang="fr-FR" sz="3600" dirty="0">
              <a:latin typeface="Cursive standard" pitchFamily="2" charset="0"/>
              <a:ea typeface="Arial Unicode MS" panose="020B0604020202020204" pitchFamily="34" charset="-128"/>
              <a:cs typeface="Dreaming Outloud Pro" panose="03050502040302030504" pitchFamily="66" charset="77"/>
            </a:endParaRPr>
          </a:p>
          <a:p>
            <a:endParaRPr lang="fr-FR" sz="3600" dirty="0">
              <a:latin typeface="Cursive standard" pitchFamily="2" charset="0"/>
              <a:ea typeface="Arial Unicode MS" panose="020B0604020202020204" pitchFamily="34" charset="-128"/>
              <a:cs typeface="Dreaming Outloud Pro" panose="03050502040302030504" pitchFamily="66" charset="77"/>
            </a:endParaRPr>
          </a:p>
          <a:p>
            <a:endParaRPr lang="fr-FR" dirty="0"/>
          </a:p>
        </p:txBody>
      </p:sp>
      <p:pic>
        <p:nvPicPr>
          <p:cNvPr id="9" name="Image 8">
            <a:extLst>
              <a:ext uri="{FF2B5EF4-FFF2-40B4-BE49-F238E27FC236}">
                <a16:creationId xmlns:a16="http://schemas.microsoft.com/office/drawing/2014/main" id="{428652DF-184B-C5E3-E30C-E30FF65297BE}"/>
              </a:ext>
            </a:extLst>
          </p:cNvPr>
          <p:cNvPicPr>
            <a:picLocks noChangeAspect="1"/>
          </p:cNvPicPr>
          <p:nvPr/>
        </p:nvPicPr>
        <p:blipFill rotWithShape="1">
          <a:blip r:embed="rId3"/>
          <a:srcRect b="10585"/>
          <a:stretch/>
        </p:blipFill>
        <p:spPr>
          <a:xfrm>
            <a:off x="10152528" y="4918165"/>
            <a:ext cx="2169459" cy="1939835"/>
          </a:xfrm>
          <a:prstGeom prst="rect">
            <a:avLst/>
          </a:prstGeom>
        </p:spPr>
      </p:pic>
    </p:spTree>
    <p:extLst>
      <p:ext uri="{BB962C8B-B14F-4D97-AF65-F5344CB8AC3E}">
        <p14:creationId xmlns:p14="http://schemas.microsoft.com/office/powerpoint/2010/main" val="740499940"/>
      </p:ext>
    </p:extLst>
  </p:cSld>
  <p:clrMapOvr>
    <a:masterClrMapping/>
  </p:clrMapOvr>
</p:sld>
</file>

<file path=ppt/theme/theme1.xml><?xml version="1.0" encoding="utf-8"?>
<a:theme xmlns:a="http://schemas.openxmlformats.org/drawingml/2006/main" name="RetrospectVTI">
  <a:themeElements>
    <a:clrScheme name="AnalogousFromRegularSeedLeftStep">
      <a:dk1>
        <a:srgbClr val="000000"/>
      </a:dk1>
      <a:lt1>
        <a:srgbClr val="FFFFFF"/>
      </a:lt1>
      <a:dk2>
        <a:srgbClr val="2E1B30"/>
      </a:dk2>
      <a:lt2>
        <a:srgbClr val="F0F3F2"/>
      </a:lt2>
      <a:accent1>
        <a:srgbClr val="E7295E"/>
      </a:accent1>
      <a:accent2>
        <a:srgbClr val="D5179B"/>
      </a:accent2>
      <a:accent3>
        <a:srgbClr val="D129E7"/>
      </a:accent3>
      <a:accent4>
        <a:srgbClr val="7117D5"/>
      </a:accent4>
      <a:accent5>
        <a:srgbClr val="372DE7"/>
      </a:accent5>
      <a:accent6>
        <a:srgbClr val="175CD5"/>
      </a:accent6>
      <a:hlink>
        <a:srgbClr val="349C7F"/>
      </a:hlink>
      <a:folHlink>
        <a:srgbClr val="7F7F7F"/>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TotalTime>
  <Words>428</Words>
  <Application>Microsoft Macintosh PowerPoint</Application>
  <PresentationFormat>Grand écran</PresentationFormat>
  <Paragraphs>41</Paragraphs>
  <Slides>8</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8</vt:i4>
      </vt:variant>
    </vt:vector>
  </HeadingPairs>
  <TitlesOfParts>
    <vt:vector size="16" baseType="lpstr">
      <vt:lpstr>Arial</vt:lpstr>
      <vt:lpstr>Calibri</vt:lpstr>
      <vt:lpstr>Calibri Light</vt:lpstr>
      <vt:lpstr>Cursive standard</vt:lpstr>
      <vt:lpstr>Dreaming Outloud Pro</vt:lpstr>
      <vt:lpstr>Helvetica Neue Light</vt:lpstr>
      <vt:lpstr>Helvetica Neue Light</vt:lpstr>
      <vt:lpstr>RetrospectVTI</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Mallory Monhard</dc:creator>
  <cp:lastModifiedBy>Mallory Monhard</cp:lastModifiedBy>
  <cp:revision>5</cp:revision>
  <dcterms:created xsi:type="dcterms:W3CDTF">2022-08-23T09:03:36Z</dcterms:created>
  <dcterms:modified xsi:type="dcterms:W3CDTF">2022-08-23T11:33:36Z</dcterms:modified>
</cp:coreProperties>
</file>