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9"/>
  </p:notesMasterIdLst>
  <p:handoutMasterIdLst>
    <p:handoutMasterId r:id="rId20"/>
  </p:handoutMasterIdLst>
  <p:sldIdLst>
    <p:sldId id="256" r:id="rId2"/>
    <p:sldId id="280" r:id="rId3"/>
    <p:sldId id="292" r:id="rId4"/>
    <p:sldId id="286" r:id="rId5"/>
    <p:sldId id="295" r:id="rId6"/>
    <p:sldId id="29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290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1" autoAdjust="0"/>
    <p:restoredTop sz="86425" autoAdjust="0"/>
  </p:normalViewPr>
  <p:slideViewPr>
    <p:cSldViewPr>
      <p:cViewPr>
        <p:scale>
          <a:sx n="81" d="100"/>
          <a:sy n="81" d="100"/>
        </p:scale>
        <p:origin x="2032" y="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30/11/2017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2.png"/><Relationship Id="rId5" Type="http://schemas.openxmlformats.org/officeDocument/2006/relationships/image" Target="../media/image11.tiff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3.png"/><Relationship Id="rId5" Type="http://schemas.openxmlformats.org/officeDocument/2006/relationships/image" Target="../media/image11.tiff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1.tiff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4.png"/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latin typeface="Mrs Chocolat" charset="0"/>
                <a:ea typeface="Mrs Chocolat" charset="0"/>
                <a:cs typeface="Mrs Chocolat" charset="0"/>
              </a:rPr>
              <a:t>Les homophones grammaticaux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 smtClean="0">
              <a:latin typeface="Trebuchet MS" panose="020B0603020202020204" pitchFamily="34" charset="0"/>
            </a:endParaRPr>
          </a:p>
          <a:p>
            <a:pPr algn="ctr"/>
            <a:r>
              <a:rPr lang="fr-FR" sz="1000" smtClean="0">
                <a:latin typeface="Trebuchet MS" panose="020B0603020202020204" pitchFamily="34" charset="0"/>
              </a:rPr>
              <a:t>www.laclassedemallory.net</a:t>
            </a:r>
            <a:endParaRPr lang="fr-FR" sz="1000" dirty="0">
              <a:latin typeface="Trebuchet MS" panose="020B0603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 rot="375999">
            <a:off x="3611599" y="3408256"/>
            <a:ext cx="4332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>
                <a:latin typeface="American Typewriter" charset="0"/>
                <a:ea typeface="American Typewriter" charset="0"/>
                <a:cs typeface="American Typewriter" charset="0"/>
              </a:rPr>
              <a:t>Orthographe</a:t>
            </a:r>
            <a:endParaRPr lang="fr-FR" sz="4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  <a:endParaRPr lang="fr-FR" dirty="0">
              <a:solidFill>
                <a:srgbClr val="7030A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02487" y="1313105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travailler 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en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orthographe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Nous allons apprendre à </a:t>
            </a:r>
            <a:r>
              <a:rPr lang="fr-FR" sz="2800" dirty="0" smtClean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orthographier les homophones grammaticaux</a:t>
            </a:r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" y="4293097"/>
            <a:ext cx="1994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à coins arrondis 6"/>
          <p:cNvSpPr/>
          <p:nvPr/>
        </p:nvSpPr>
        <p:spPr>
          <a:xfrm>
            <a:off x="3188390" y="4509119"/>
            <a:ext cx="5112568" cy="1751251"/>
          </a:xfrm>
          <a:prstGeom prst="wedgeRoundRectCallout">
            <a:avLst>
              <a:gd name="adj1" fmla="val -74761"/>
              <a:gd name="adj2" fmla="val -2876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351684" y="4646080"/>
            <a:ext cx="49530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est important de savoir différencier et orthographier correctement les homophones grammaticaux car ce sont de petits mots très fréquents. Cela nous permettra de faire moins d’erreurs dans nos productions d’écrits.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5" grpId="0" animBg="1"/>
      <p:bldP spid="5" grpId="1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611560" y="1898877"/>
            <a:ext cx="6361484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 smtClean="0">
                <a:latin typeface="Calibri" panose="020F0502020204030204" pitchFamily="34" charset="0"/>
              </a:rPr>
              <a:t>Dans quelle matière va-t-on travailler?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Qu’allons-nous apprendre?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Pourquoi cela nous sera-t-il utile?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484784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34952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sz="4000" dirty="0" err="1" smtClean="0">
                <a:solidFill>
                  <a:srgbClr val="0070C0"/>
                </a:solidFill>
                <a:latin typeface="Mrs Chocolat" pitchFamily="2" charset="0"/>
              </a:rPr>
              <a:t>Pré-requis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 : homophone ?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90670" y="911642"/>
            <a:ext cx="75137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Qu’est-ce-que des homophones?</a:t>
            </a:r>
          </a:p>
          <a:p>
            <a:endParaRPr lang="fr-FR" sz="2000" dirty="0"/>
          </a:p>
          <a:p>
            <a:r>
              <a:rPr lang="fr-FR" sz="2000" b="1" dirty="0" smtClean="0">
                <a:solidFill>
                  <a:srgbClr val="0070C0"/>
                </a:solidFill>
              </a:rPr>
              <a:t>Deux mots sont homophones s’ils se prononcent de la même façon mais ont une orthographe différente.</a:t>
            </a:r>
            <a:r>
              <a:rPr lang="fr-FR" sz="2000" i="1" dirty="0"/>
              <a:t/>
            </a:r>
            <a:br>
              <a:rPr lang="fr-FR" sz="2000" i="1" dirty="0"/>
            </a:br>
            <a:endParaRPr lang="fr-FR" sz="2000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5" y="-110541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Les homophones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ou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et où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24560" y="136401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1164589" y="1194857"/>
            <a:ext cx="7119622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pc="200" dirty="0">
                <a:latin typeface="Verdana" charset="0"/>
                <a:ea typeface="Calibri" charset="0"/>
                <a:cs typeface="Times New Roman" charset="0"/>
              </a:rPr>
              <a:t>Ne confonds pas </a:t>
            </a:r>
            <a:r>
              <a:rPr lang="fr-FR" b="1" spc="200" dirty="0" smtClean="0">
                <a:latin typeface="Verdana" charset="0"/>
                <a:ea typeface="Calibri" charset="0"/>
                <a:cs typeface="Times New Roman" charset="0"/>
              </a:rPr>
              <a:t>ou</a:t>
            </a:r>
            <a:r>
              <a:rPr lang="fr-FR" spc="200" dirty="0" smtClean="0">
                <a:latin typeface="Verdana" charset="0"/>
                <a:ea typeface="Calibri" charset="0"/>
                <a:cs typeface="Times New Roman" charset="0"/>
              </a:rPr>
              <a:t> </a:t>
            </a:r>
            <a:r>
              <a:rPr lang="fr-FR" spc="200" dirty="0">
                <a:latin typeface="Verdana" charset="0"/>
                <a:ea typeface="Calibri" charset="0"/>
                <a:cs typeface="Times New Roman" charset="0"/>
              </a:rPr>
              <a:t>et </a:t>
            </a:r>
            <a:r>
              <a:rPr lang="fr-FR" b="1" spc="200" dirty="0" smtClean="0">
                <a:latin typeface="Verdana" charset="0"/>
                <a:ea typeface="Calibri" charset="0"/>
                <a:cs typeface="Times New Roman" charset="0"/>
              </a:rPr>
              <a:t>où</a:t>
            </a:r>
            <a:r>
              <a:rPr lang="fr-FR" spc="200" dirty="0">
                <a:latin typeface="Verdana" charset="0"/>
                <a:ea typeface="Calibri" charset="0"/>
                <a:cs typeface="Times New Roman" charset="0"/>
              </a:rPr>
              <a:t> :</a:t>
            </a:r>
            <a:endParaRPr lang="fr-FR" sz="1400" dirty="0">
              <a:latin typeface="Calibri" charset="0"/>
              <a:ea typeface="Calibri" charset="0"/>
              <a:cs typeface="Times New Roman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Calibri" charset="0"/>
              <a:buChar char="-"/>
            </a:pPr>
            <a:r>
              <a:rPr lang="fr-FR" b="1" spc="200" dirty="0" smtClean="0">
                <a:latin typeface="Verdana" charset="0"/>
                <a:ea typeface="Calibri" charset="0"/>
                <a:cs typeface="Times New Roman" charset="0"/>
              </a:rPr>
              <a:t>ou</a:t>
            </a:r>
            <a:r>
              <a:rPr lang="fr-FR" spc="200" dirty="0" smtClean="0">
                <a:latin typeface="Verdana" charset="0"/>
                <a:ea typeface="Calibri" charset="0"/>
                <a:cs typeface="Times New Roman" charset="0"/>
              </a:rPr>
              <a:t> </a:t>
            </a:r>
            <a:r>
              <a:rPr lang="fr-FR" spc="200" dirty="0">
                <a:latin typeface="Verdana" charset="0"/>
                <a:ea typeface="Calibri" charset="0"/>
                <a:cs typeface="Times New Roman" charset="0"/>
              </a:rPr>
              <a:t>est </a:t>
            </a:r>
            <a:r>
              <a:rPr lang="fr-FR" spc="200" dirty="0" smtClean="0">
                <a:latin typeface="Verdana" charset="0"/>
                <a:ea typeface="Calibri" charset="0"/>
                <a:cs typeface="Times New Roman" charset="0"/>
              </a:rPr>
              <a:t>une conjonction de coordination. </a:t>
            </a:r>
            <a:r>
              <a:rPr lang="fr-FR" spc="200" dirty="0">
                <a:latin typeface="Verdana" charset="0"/>
                <a:ea typeface="Calibri" charset="0"/>
                <a:cs typeface="Times New Roman" charset="0"/>
              </a:rPr>
              <a:t>Il peut être remplacé par </a:t>
            </a:r>
            <a:r>
              <a:rPr lang="fr-FR" b="1" spc="200" dirty="0" smtClean="0">
                <a:latin typeface="Verdana" charset="0"/>
                <a:ea typeface="Calibri" charset="0"/>
                <a:cs typeface="Times New Roman" charset="0"/>
              </a:rPr>
              <a:t>ou bien</a:t>
            </a:r>
            <a:r>
              <a:rPr lang="fr-FR" spc="200" dirty="0">
                <a:latin typeface="Verdana" charset="0"/>
                <a:ea typeface="Calibri" charset="0"/>
                <a:cs typeface="Times New Roman" charset="0"/>
              </a:rPr>
              <a:t> </a:t>
            </a:r>
            <a:endParaRPr lang="fr-FR" spc="200" dirty="0" smtClean="0">
              <a:latin typeface="Verdana" charset="0"/>
              <a:ea typeface="Calibri" charset="0"/>
              <a:cs typeface="Times New Roman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Calibri" charset="0"/>
              <a:buChar char="-"/>
            </a:pPr>
            <a:r>
              <a:rPr lang="fr-FR" b="1" spc="200" dirty="0" smtClean="0">
                <a:latin typeface="Verdana" charset="0"/>
                <a:ea typeface="Calibri" charset="0"/>
                <a:cs typeface="Times New Roman" charset="0"/>
              </a:rPr>
              <a:t>où</a:t>
            </a:r>
            <a:r>
              <a:rPr lang="fr-FR" sz="1400" spc="200" dirty="0" smtClean="0">
                <a:latin typeface="Verdana" charset="0"/>
                <a:ea typeface="Calibri" charset="0"/>
                <a:cs typeface="Times New Roman" charset="0"/>
              </a:rPr>
              <a:t> </a:t>
            </a:r>
            <a:r>
              <a:rPr lang="fr-FR" spc="200" dirty="0">
                <a:latin typeface="Verdana" charset="0"/>
                <a:ea typeface="Calibri" charset="0"/>
                <a:cs typeface="Times New Roman" charset="0"/>
              </a:rPr>
              <a:t>est </a:t>
            </a:r>
            <a:r>
              <a:rPr lang="fr-FR" spc="200" dirty="0" smtClean="0">
                <a:latin typeface="Verdana" charset="0"/>
                <a:ea typeface="Calibri" charset="0"/>
                <a:cs typeface="Times New Roman" charset="0"/>
              </a:rPr>
              <a:t>un pronom relatif ou un adverbe interrogatif.</a:t>
            </a:r>
            <a:r>
              <a:rPr lang="fr-FR" b="1" spc="200" dirty="0">
                <a:latin typeface="Verdana" charset="0"/>
                <a:ea typeface="Calibri" charset="0"/>
                <a:cs typeface="Times New Roman" charset="0"/>
              </a:rPr>
              <a:t> </a:t>
            </a:r>
            <a:r>
              <a:rPr lang="fr-FR" b="1" spc="200" dirty="0" smtClean="0">
                <a:latin typeface="Verdana" charset="0"/>
                <a:ea typeface="Calibri" charset="0"/>
                <a:cs typeface="Times New Roman" charset="0"/>
              </a:rPr>
              <a:t>On ne peut pas le remplacer par ou bien.</a:t>
            </a:r>
            <a:r>
              <a:rPr lang="fr-FR" spc="200" dirty="0">
                <a:latin typeface="Verdana" charset="0"/>
                <a:ea typeface="Calibri" charset="0"/>
                <a:cs typeface="Times New Roman" charset="0"/>
              </a:rPr>
              <a:t> 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164588" y="3736377"/>
            <a:ext cx="5479009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fr-FR" i="1" spc="200" dirty="0" smtClean="0">
                <a:solidFill>
                  <a:srgbClr val="00B0F0"/>
                </a:solidFill>
                <a:latin typeface="Verdana" charset="0"/>
                <a:ea typeface="Calibri" charset="0"/>
                <a:cs typeface="Times New Roman" charset="0"/>
              </a:rPr>
              <a:t>Il prendra son vélo </a:t>
            </a:r>
            <a:r>
              <a:rPr lang="fr-FR" i="1" u="sng" spc="200" dirty="0" smtClean="0">
                <a:solidFill>
                  <a:srgbClr val="00B0F0"/>
                </a:solidFill>
                <a:latin typeface="Verdana" charset="0"/>
                <a:ea typeface="Calibri" charset="0"/>
                <a:cs typeface="Times New Roman" charset="0"/>
              </a:rPr>
              <a:t>ou</a:t>
            </a:r>
            <a:r>
              <a:rPr lang="fr-FR" i="1" spc="200" dirty="0" smtClean="0">
                <a:solidFill>
                  <a:srgbClr val="00B0F0"/>
                </a:solidFill>
                <a:latin typeface="Verdana" charset="0"/>
                <a:ea typeface="Calibri" charset="0"/>
                <a:cs typeface="Times New Roman" charset="0"/>
              </a:rPr>
              <a:t> (ou bien) sa trottinette.</a:t>
            </a:r>
            <a:endParaRPr lang="fr-FR" sz="1400" dirty="0"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259631" y="4643375"/>
            <a:ext cx="5383965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fr-FR" i="1" spc="200" dirty="0" smtClean="0">
                <a:solidFill>
                  <a:srgbClr val="00B0F0"/>
                </a:solidFill>
                <a:latin typeface="Verdana" charset="0"/>
                <a:ea typeface="Calibri" charset="0"/>
                <a:cs typeface="Times New Roman" charset="0"/>
              </a:rPr>
              <a:t>Il passera devant la ferme </a:t>
            </a:r>
            <a:r>
              <a:rPr lang="fr-FR" i="1" u="sng" spc="200" dirty="0" smtClean="0">
                <a:solidFill>
                  <a:srgbClr val="00B0F0"/>
                </a:solidFill>
                <a:latin typeface="Verdana" charset="0"/>
                <a:ea typeface="Calibri" charset="0"/>
                <a:cs typeface="Times New Roman" charset="0"/>
              </a:rPr>
              <a:t>où</a:t>
            </a:r>
            <a:r>
              <a:rPr lang="fr-FR" i="1" spc="200" dirty="0" smtClean="0">
                <a:solidFill>
                  <a:srgbClr val="00B0F0"/>
                </a:solidFill>
                <a:latin typeface="Verdana" charset="0"/>
                <a:ea typeface="Calibri" charset="0"/>
                <a:cs typeface="Times New Roman" charset="0"/>
              </a:rPr>
              <a:t> j’ai grandi.</a:t>
            </a:r>
            <a:endParaRPr lang="fr-FR" sz="1400" dirty="0">
              <a:latin typeface="Calibri" charset="0"/>
              <a:ea typeface="Calibri" charset="0"/>
              <a:cs typeface="Times New Roman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2585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264423"/>
            <a:ext cx="6361484" cy="2228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1800" b="1" u="sng" dirty="0" smtClean="0"/>
              <a:t>Complète avec </a:t>
            </a:r>
            <a:r>
              <a:rPr lang="fr-FR" sz="1800" b="1" u="sng" dirty="0" smtClean="0"/>
              <a:t>ou/ où:</a:t>
            </a:r>
            <a:endParaRPr lang="fr-FR" sz="1800" b="1" u="sng" dirty="0" smtClean="0"/>
          </a:p>
          <a:p>
            <a:pPr algn="l"/>
            <a:endParaRPr lang="fr-FR" sz="1800" dirty="0" smtClean="0"/>
          </a:p>
          <a:p>
            <a:pPr algn="l"/>
            <a:endParaRPr lang="fr-FR" sz="1800" dirty="0" smtClean="0"/>
          </a:p>
          <a:p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15616" y="1859340"/>
            <a:ext cx="57423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fr-FR" dirty="0" smtClean="0"/>
              <a:t>Mes </a:t>
            </a:r>
            <a:r>
              <a:rPr lang="fr-FR" dirty="0"/>
              <a:t>amis, ....... pensez-vous passer vos prochaines vacances? </a:t>
            </a:r>
            <a:endParaRPr lang="fr-FR" dirty="0" smtClean="0"/>
          </a:p>
          <a:p>
            <a:pPr marL="342900" indent="-342900">
              <a:buAutoNum type="arabicPeriod"/>
            </a:pPr>
            <a:r>
              <a:rPr lang="fr-FR" dirty="0" smtClean="0"/>
              <a:t>Au </a:t>
            </a:r>
            <a:r>
              <a:rPr lang="fr-FR" dirty="0"/>
              <a:t>Mexique ....... au Canada? </a:t>
            </a:r>
            <a:endParaRPr lang="fr-FR" dirty="0" smtClean="0"/>
          </a:p>
          <a:p>
            <a:pPr marL="342900" indent="-342900">
              <a:buAutoNum type="arabicPeriod"/>
            </a:pPr>
            <a:r>
              <a:rPr lang="fr-FR" dirty="0" smtClean="0"/>
              <a:t>Il </a:t>
            </a:r>
            <a:r>
              <a:rPr lang="fr-FR" dirty="0"/>
              <a:t>faut que nous le sachions, c'est l'un ....... l'autre. </a:t>
            </a:r>
            <a:endParaRPr lang="fr-FR" dirty="0" smtClean="0"/>
          </a:p>
          <a:p>
            <a:pPr marL="342900" indent="-342900">
              <a:buAutoNum type="arabicPeriod"/>
            </a:pPr>
            <a:r>
              <a:rPr lang="fr-FR" dirty="0" smtClean="0"/>
              <a:t>Au </a:t>
            </a:r>
            <a:r>
              <a:rPr lang="fr-FR" dirty="0"/>
              <a:t>restaurant, vous pouvez prendre un menu ....... manger à la carte. </a:t>
            </a:r>
            <a:endParaRPr lang="fr-FR" dirty="0" smtClean="0"/>
          </a:p>
          <a:p>
            <a:pPr marL="342900" indent="-342900">
              <a:buAutoNum type="arabicPeriod"/>
            </a:pPr>
            <a:r>
              <a:rPr lang="fr-FR" dirty="0" smtClean="0"/>
              <a:t>Ses </a:t>
            </a:r>
            <a:r>
              <a:rPr lang="fr-FR" dirty="0"/>
              <a:t>parents désirent acheter un pavillon ....... un appartement. </a:t>
            </a:r>
            <a:endParaRPr lang="fr-FR" dirty="0" smtClean="0"/>
          </a:p>
          <a:p>
            <a:pPr marL="342900" indent="-342900">
              <a:buAutoNum type="arabicPeriod"/>
            </a:pPr>
            <a:r>
              <a:rPr lang="fr-FR" dirty="0" smtClean="0"/>
              <a:t>Peu </a:t>
            </a:r>
            <a:r>
              <a:rPr lang="fr-FR" dirty="0"/>
              <a:t>importe ....... ce logement sera situé. </a:t>
            </a:r>
            <a:endParaRPr lang="fr-FR" dirty="0" smtClean="0"/>
          </a:p>
          <a:p>
            <a:pPr marL="342900" indent="-342900">
              <a:buAutoNum type="arabicPeriod"/>
            </a:pPr>
            <a:r>
              <a:rPr lang="fr-FR" dirty="0" smtClean="0"/>
              <a:t>Nous </a:t>
            </a:r>
            <a:r>
              <a:rPr lang="fr-FR" dirty="0"/>
              <a:t>ne connaissons pas la région ....... ont déménagé nos amis. </a:t>
            </a:r>
            <a:endParaRPr lang="fr-FR" dirty="0" smtClean="0"/>
          </a:p>
          <a:p>
            <a:pPr marL="342900" indent="-342900">
              <a:buAutoNum type="arabicPeriod"/>
            </a:pPr>
            <a:r>
              <a:rPr lang="fr-FR" dirty="0" smtClean="0"/>
              <a:t>Nous </a:t>
            </a:r>
            <a:r>
              <a:rPr lang="fr-FR" dirty="0"/>
              <a:t>irons leur rendre visite en juillet ....... en août.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461617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4560" y="-148572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Les homophones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c’est/s’est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24560" y="136401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632" y="5355177"/>
            <a:ext cx="1201522" cy="125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164587" y="992376"/>
            <a:ext cx="7284814" cy="1398588"/>
          </a:xfrm>
          <a:prstGeom prst="rect">
            <a:avLst/>
          </a:prstGeom>
          <a:noFill/>
        </p:spPr>
        <p:txBody>
          <a:bodyPr vert="horz" lIns="91440" tIns="0" rIns="91440" bIns="45720" rtlCol="0" anchor="ctr">
            <a:normAutofit/>
          </a:bodyPr>
          <a:lstStyle>
            <a:lvl1pPr marL="2286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784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173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688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2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fr-FR" altLang="fr-FR" sz="2600" dirty="0" smtClean="0">
                <a:latin typeface="Verdana" charset="0"/>
                <a:ea typeface="Verdana" charset="0"/>
                <a:cs typeface="Verdana" charset="0"/>
              </a:rPr>
              <a:t>Il ne faut pas confondre c'est et s'est.</a:t>
            </a:r>
            <a:endParaRPr lang="fr-FR" altLang="fr-FR" sz="2600" dirty="0"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024560" y="2504633"/>
            <a:ext cx="2605030" cy="1596459"/>
          </a:xfrm>
          <a:prstGeom prst="rect">
            <a:avLst/>
          </a:prstGeom>
          <a:solidFill>
            <a:srgbClr val="B3B3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6168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 sz="2400" b="1" dirty="0">
                <a:solidFill>
                  <a:srgbClr val="0070C0"/>
                </a:solidFill>
              </a:rPr>
              <a:t>S'est </a:t>
            </a:r>
            <a:r>
              <a:rPr lang="fr-FR" altLang="fr-FR" sz="2400" dirty="0">
                <a:solidFill>
                  <a:srgbClr val="0070C0"/>
                </a:solidFill>
              </a:rPr>
              <a:t>: </a:t>
            </a:r>
          </a:p>
          <a:p>
            <a:pPr eaLnBrk="1"/>
            <a:r>
              <a:rPr lang="fr-FR" altLang="fr-FR" sz="2400" b="1" dirty="0">
                <a:solidFill>
                  <a:srgbClr val="0070C0"/>
                </a:solidFill>
              </a:rPr>
              <a:t>On peut le remplacer par se ou me.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838304" y="2512991"/>
            <a:ext cx="4897491" cy="1136650"/>
          </a:xfrm>
          <a:prstGeom prst="rect">
            <a:avLst/>
          </a:prstGeom>
          <a:solidFill>
            <a:srgbClr val="CFE7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9695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 sz="2800" dirty="0">
                <a:solidFill>
                  <a:srgbClr val="000000"/>
                </a:solidFill>
              </a:rPr>
              <a:t>Il</a:t>
            </a:r>
            <a:r>
              <a:rPr lang="fr-FR" altLang="fr-FR" sz="2800" dirty="0">
                <a:solidFill>
                  <a:srgbClr val="C5000B"/>
                </a:solidFill>
              </a:rPr>
              <a:t> s'est</a:t>
            </a:r>
            <a:r>
              <a:rPr lang="fr-FR" altLang="fr-FR" sz="2800" dirty="0">
                <a:solidFill>
                  <a:srgbClr val="000000"/>
                </a:solidFill>
              </a:rPr>
              <a:t> blessé.	</a:t>
            </a:r>
            <a:r>
              <a:rPr lang="fr-FR" altLang="fr-FR" sz="2800" dirty="0">
                <a:solidFill>
                  <a:srgbClr val="C5000B"/>
                </a:solidFill>
              </a:rPr>
              <a:t>C'est</a:t>
            </a:r>
            <a:r>
              <a:rPr lang="fr-FR" altLang="fr-FR" sz="2800" dirty="0">
                <a:solidFill>
                  <a:srgbClr val="000000"/>
                </a:solidFill>
              </a:rPr>
              <a:t> drôle. 						</a:t>
            </a:r>
          </a:p>
          <a:p>
            <a:pPr eaLnBrk="1"/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078925" y="4244181"/>
            <a:ext cx="2550665" cy="1417067"/>
          </a:xfrm>
          <a:prstGeom prst="rect">
            <a:avLst/>
          </a:prstGeom>
          <a:solidFill>
            <a:srgbClr val="B3B3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6168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 sz="2400" b="1" dirty="0">
                <a:solidFill>
                  <a:srgbClr val="0070C0"/>
                </a:solidFill>
              </a:rPr>
              <a:t>C'est :</a:t>
            </a:r>
          </a:p>
          <a:p>
            <a:pPr eaLnBrk="1"/>
            <a:r>
              <a:rPr lang="fr-FR" altLang="fr-FR" sz="2400" b="1" dirty="0">
                <a:solidFill>
                  <a:srgbClr val="0070C0"/>
                </a:solidFill>
              </a:rPr>
              <a:t>On peut remplacer c' par cela. 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193370" y="4315340"/>
            <a:ext cx="1871663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>
                <a:solidFill>
                  <a:srgbClr val="000000"/>
                </a:solidFill>
              </a:rPr>
              <a:t>Il se blesse.</a:t>
            </a:r>
          </a:p>
          <a:p>
            <a:pPr eaLnBrk="1"/>
            <a:r>
              <a:rPr lang="fr-FR" altLang="fr-FR" dirty="0">
                <a:solidFill>
                  <a:srgbClr val="000000"/>
                </a:solidFill>
              </a:rPr>
              <a:t>Je me suis blessé.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790905" y="4086581"/>
            <a:ext cx="24479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>
                <a:solidFill>
                  <a:srgbClr val="000000"/>
                </a:solidFill>
              </a:rPr>
              <a:t>Cela est drôle.</a:t>
            </a:r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 flipV="1">
            <a:off x="4591632" y="2978641"/>
            <a:ext cx="1587" cy="1155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 flipV="1">
            <a:off x="7447577" y="2971253"/>
            <a:ext cx="1588" cy="10112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0105404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264423"/>
            <a:ext cx="6361484" cy="2228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1800" b="1" u="sng" dirty="0" smtClean="0"/>
              <a:t>Complète avec </a:t>
            </a:r>
            <a:r>
              <a:rPr lang="fr-FR" sz="1800" b="1" u="sng" dirty="0" smtClean="0"/>
              <a:t>c’est/s’est </a:t>
            </a:r>
            <a:r>
              <a:rPr lang="fr-FR" sz="1800" b="1" u="sng" dirty="0" smtClean="0"/>
              <a:t>:</a:t>
            </a:r>
          </a:p>
          <a:p>
            <a:pPr algn="l"/>
            <a:endParaRPr lang="fr-FR" sz="1800" dirty="0" smtClean="0"/>
          </a:p>
          <a:p>
            <a:pPr algn="l"/>
            <a:endParaRPr lang="fr-FR" sz="1800" dirty="0" smtClean="0"/>
          </a:p>
          <a:p>
            <a:endParaRPr lang="fr-FR" sz="18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808" y="1378659"/>
            <a:ext cx="6261100" cy="42799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224" y="278092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91651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4560" y="-148572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Les homophones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leurs/leur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24560" y="136401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735" y="4539314"/>
            <a:ext cx="1634046" cy="171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984799" y="871951"/>
            <a:ext cx="3606250" cy="2187129"/>
          </a:xfrm>
          <a:prstGeom prst="rect">
            <a:avLst/>
          </a:prstGeom>
          <a:solidFill>
            <a:srgbClr val="B3B3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6168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 sz="2400" b="1" dirty="0">
                <a:solidFill>
                  <a:srgbClr val="0070C0"/>
                </a:solidFill>
              </a:rPr>
              <a:t>Leur </a:t>
            </a:r>
            <a:r>
              <a:rPr lang="fr-FR" altLang="fr-FR" sz="2400" dirty="0">
                <a:solidFill>
                  <a:srgbClr val="0070C0"/>
                </a:solidFill>
              </a:rPr>
              <a:t>: </a:t>
            </a:r>
          </a:p>
          <a:p>
            <a:pPr eaLnBrk="1"/>
            <a:r>
              <a:rPr lang="fr-FR" altLang="fr-FR" sz="2400" b="1" dirty="0">
                <a:solidFill>
                  <a:srgbClr val="0070C0"/>
                </a:solidFill>
              </a:rPr>
              <a:t>Devant un verbe, leur est invariable. C'est un pronom personnel. On peut le remplacer par lui.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053784" y="3214321"/>
            <a:ext cx="5256213" cy="1136650"/>
          </a:xfrm>
          <a:prstGeom prst="rect">
            <a:avLst/>
          </a:prstGeom>
          <a:solidFill>
            <a:srgbClr val="CFE7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9695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 sz="2800" dirty="0">
                <a:solidFill>
                  <a:srgbClr val="000000"/>
                </a:solidFill>
              </a:rPr>
              <a:t>Il</a:t>
            </a:r>
            <a:r>
              <a:rPr lang="fr-FR" altLang="fr-FR" sz="2800" dirty="0">
                <a:solidFill>
                  <a:srgbClr val="C5000B"/>
                </a:solidFill>
              </a:rPr>
              <a:t> leur</a:t>
            </a:r>
            <a:r>
              <a:rPr lang="fr-FR" altLang="fr-FR" sz="2800" dirty="0">
                <a:solidFill>
                  <a:srgbClr val="000000"/>
                </a:solidFill>
              </a:rPr>
              <a:t> parle.	C'est</a:t>
            </a:r>
            <a:r>
              <a:rPr lang="fr-FR" altLang="fr-FR" sz="2800" dirty="0">
                <a:solidFill>
                  <a:srgbClr val="C5000B"/>
                </a:solidFill>
              </a:rPr>
              <a:t> leurs</a:t>
            </a:r>
            <a:r>
              <a:rPr lang="fr-FR" altLang="fr-FR" sz="2800" dirty="0">
                <a:solidFill>
                  <a:srgbClr val="000000"/>
                </a:solidFill>
              </a:rPr>
              <a:t> chats. 						</a:t>
            </a:r>
          </a:p>
          <a:p>
            <a:pPr eaLnBrk="1"/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681891" y="884205"/>
            <a:ext cx="3956683" cy="2174875"/>
          </a:xfrm>
          <a:prstGeom prst="rect">
            <a:avLst/>
          </a:prstGeom>
          <a:solidFill>
            <a:srgbClr val="B3B3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6168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 sz="2400" b="1" dirty="0">
                <a:solidFill>
                  <a:srgbClr val="0070C0"/>
                </a:solidFill>
              </a:rPr>
              <a:t>Leur/leurs</a:t>
            </a:r>
          </a:p>
          <a:p>
            <a:pPr eaLnBrk="1"/>
            <a:r>
              <a:rPr lang="fr-FR" altLang="fr-FR" sz="2400" b="1" dirty="0">
                <a:solidFill>
                  <a:srgbClr val="0070C0"/>
                </a:solidFill>
              </a:rPr>
              <a:t>Devant un nom, leur s 'accorde. C'est un déterminant possessif. On peut le remplacer par mon ma ou mes.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744143" y="4736781"/>
            <a:ext cx="2087562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>
                <a:solidFill>
                  <a:srgbClr val="000000"/>
                </a:solidFill>
              </a:rPr>
              <a:t>Leur est devant un verbe. </a:t>
            </a:r>
            <a:r>
              <a:rPr lang="fr-FR" altLang="fr-FR" dirty="0">
                <a:solidFill>
                  <a:srgbClr val="000000"/>
                </a:solidFill>
              </a:rPr>
              <a:t>Je peux le remplacer par lui : </a:t>
            </a:r>
            <a:r>
              <a:rPr lang="fr-FR" altLang="fr-FR" i="1" dirty="0">
                <a:solidFill>
                  <a:srgbClr val="000000"/>
                </a:solidFill>
              </a:rPr>
              <a:t>Il lui parle. </a:t>
            </a:r>
          </a:p>
          <a:p>
            <a:pPr eaLnBrk="1"/>
            <a:r>
              <a:rPr lang="fr-FR" altLang="fr-FR" dirty="0">
                <a:solidFill>
                  <a:srgbClr val="000000"/>
                </a:solidFill>
              </a:rPr>
              <a:t>PAS D'ACCORD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591049" y="4702841"/>
            <a:ext cx="2447925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>
                <a:solidFill>
                  <a:srgbClr val="000000"/>
                </a:solidFill>
              </a:rPr>
              <a:t>Leur est devant un nom. </a:t>
            </a:r>
            <a:r>
              <a:rPr lang="fr-FR" altLang="fr-FR" dirty="0">
                <a:solidFill>
                  <a:srgbClr val="000000"/>
                </a:solidFill>
              </a:rPr>
              <a:t>Je peux le remplacer par mes :</a:t>
            </a:r>
          </a:p>
          <a:p>
            <a:pPr eaLnBrk="1"/>
            <a:r>
              <a:rPr lang="fr-FR" altLang="fr-FR" i="1" dirty="0">
                <a:solidFill>
                  <a:srgbClr val="000000"/>
                </a:solidFill>
              </a:rPr>
              <a:t>C'est mes chats.</a:t>
            </a:r>
          </a:p>
          <a:p>
            <a:pPr eaLnBrk="1"/>
            <a:r>
              <a:rPr lang="fr-FR" altLang="fr-FR" dirty="0">
                <a:solidFill>
                  <a:srgbClr val="000000"/>
                </a:solidFill>
              </a:rPr>
              <a:t>ACCORD AVEC LE NOM</a:t>
            </a:r>
          </a:p>
          <a:p>
            <a:pPr eaLnBrk="1"/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 flipV="1">
            <a:off x="2764029" y="3632466"/>
            <a:ext cx="1588" cy="1155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 flipV="1">
            <a:off x="5621738" y="3691604"/>
            <a:ext cx="1588" cy="10112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91362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043608" y="18591"/>
            <a:ext cx="6361484" cy="2228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1800" b="1" u="sng" dirty="0" smtClean="0"/>
              <a:t>Complète avec </a:t>
            </a:r>
            <a:r>
              <a:rPr lang="fr-FR" sz="1800" b="1" u="sng" dirty="0" smtClean="0"/>
              <a:t>tout/tous </a:t>
            </a:r>
            <a:r>
              <a:rPr lang="fr-FR" sz="1800" b="1" u="sng" dirty="0" smtClean="0"/>
              <a:t>:</a:t>
            </a:r>
          </a:p>
          <a:p>
            <a:pPr algn="l"/>
            <a:endParaRPr lang="fr-FR" sz="1800" dirty="0" smtClean="0"/>
          </a:p>
          <a:p>
            <a:pPr algn="l"/>
            <a:endParaRPr lang="fr-FR" sz="1800" dirty="0" smtClean="0"/>
          </a:p>
          <a:p>
            <a:pPr algn="l"/>
            <a:endParaRPr lang="fr-FR" sz="18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992" y="980728"/>
            <a:ext cx="6261100" cy="5461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707688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4560" y="-148572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Les homophones </a:t>
            </a:r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tous/tout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24560" y="136401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75" y="5042916"/>
            <a:ext cx="1153106" cy="120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032434" y="1084861"/>
            <a:ext cx="3044578" cy="1828800"/>
          </a:xfrm>
          <a:prstGeom prst="rect">
            <a:avLst/>
          </a:prstGeom>
          <a:solidFill>
            <a:srgbClr val="B3B3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6168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 sz="2400" b="1">
                <a:solidFill>
                  <a:srgbClr val="0070C0"/>
                </a:solidFill>
              </a:rPr>
              <a:t>tout </a:t>
            </a:r>
            <a:r>
              <a:rPr lang="fr-FR" altLang="fr-FR" sz="2400">
                <a:solidFill>
                  <a:srgbClr val="0070C0"/>
                </a:solidFill>
              </a:rPr>
              <a:t>: </a:t>
            </a:r>
          </a:p>
          <a:p>
            <a:pPr eaLnBrk="1"/>
            <a:r>
              <a:rPr lang="fr-FR" altLang="fr-FR" sz="2400" b="1">
                <a:solidFill>
                  <a:srgbClr val="0070C0"/>
                </a:solidFill>
              </a:rPr>
              <a:t>Devant un verbe, il s’accorde avec le nom qu’il remplace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660944" y="3154053"/>
            <a:ext cx="2806700" cy="1136650"/>
          </a:xfrm>
          <a:prstGeom prst="rect">
            <a:avLst/>
          </a:prstGeom>
          <a:solidFill>
            <a:srgbClr val="CFE7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9695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 sz="2800">
                <a:solidFill>
                  <a:srgbClr val="C5000B"/>
                </a:solidFill>
              </a:rPr>
              <a:t>Tous</a:t>
            </a:r>
            <a:r>
              <a:rPr lang="fr-FR" altLang="fr-FR" sz="2800">
                <a:solidFill>
                  <a:srgbClr val="000000"/>
                </a:solidFill>
              </a:rPr>
              <a:t> les chats. 						</a:t>
            </a:r>
          </a:p>
          <a:p>
            <a:pPr eaLnBrk="1"/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429125" y="1015382"/>
            <a:ext cx="3998913" cy="1898280"/>
          </a:xfrm>
          <a:prstGeom prst="rect">
            <a:avLst/>
          </a:prstGeom>
          <a:solidFill>
            <a:srgbClr val="B3B3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6168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 sz="2400" b="1" dirty="0">
                <a:solidFill>
                  <a:srgbClr val="0070C0"/>
                </a:solidFill>
              </a:rPr>
              <a:t>tout</a:t>
            </a:r>
          </a:p>
          <a:p>
            <a:pPr eaLnBrk="1"/>
            <a:r>
              <a:rPr lang="fr-FR" altLang="fr-FR" sz="2400" b="1" dirty="0">
                <a:solidFill>
                  <a:srgbClr val="0070C0"/>
                </a:solidFill>
              </a:rPr>
              <a:t>Devant un nom, il s’accorde avec le nom qu’il précède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580047" y="5172888"/>
            <a:ext cx="2087562" cy="137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 dirty="0">
                <a:solidFill>
                  <a:srgbClr val="000000"/>
                </a:solidFill>
              </a:rPr>
              <a:t>Tout est devant un verbe. ACCORD AVEC LE NOM QU’IL REMPLACE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328195" y="4517778"/>
            <a:ext cx="2447925" cy="177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>
                <a:solidFill>
                  <a:srgbClr val="000000"/>
                </a:solidFill>
              </a:rPr>
              <a:t>tout est devant un nom. </a:t>
            </a:r>
            <a:r>
              <a:rPr lang="fr-FR" altLang="fr-FR" dirty="0">
                <a:solidFill>
                  <a:srgbClr val="000000"/>
                </a:solidFill>
              </a:rPr>
              <a:t>ACCORD AVEC LE NOM</a:t>
            </a:r>
          </a:p>
          <a:p>
            <a:pPr eaLnBrk="1"/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13" name="Line 8"/>
          <p:cNvSpPr>
            <a:spLocks noChangeShapeType="1"/>
          </p:cNvSpPr>
          <p:nvPr/>
        </p:nvSpPr>
        <p:spPr bwMode="auto">
          <a:xfrm flipV="1">
            <a:off x="5148064" y="3561857"/>
            <a:ext cx="1587" cy="10096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323728" y="3016251"/>
            <a:ext cx="2600200" cy="2026665"/>
          </a:xfrm>
          <a:prstGeom prst="rect">
            <a:avLst/>
          </a:prstGeom>
          <a:solidFill>
            <a:srgbClr val="CFE7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9695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r>
              <a:rPr lang="fr-FR" altLang="fr-FR" sz="2800"/>
              <a:t>Les chats sont malins, </a:t>
            </a:r>
            <a:r>
              <a:rPr lang="fr-FR" altLang="fr-FR" sz="2800">
                <a:solidFill>
                  <a:srgbClr val="C5000B"/>
                </a:solidFill>
              </a:rPr>
              <a:t>tous </a:t>
            </a:r>
            <a:r>
              <a:rPr lang="fr-FR" altLang="fr-FR" sz="2800"/>
              <a:t>se tapissent pour chasser.	</a:t>
            </a:r>
            <a:r>
              <a:rPr lang="fr-FR" altLang="fr-FR" sz="2800">
                <a:solidFill>
                  <a:srgbClr val="000000"/>
                </a:solidFill>
              </a:rPr>
              <a:t>					</a:t>
            </a:r>
          </a:p>
          <a:p>
            <a:pPr eaLnBrk="1"/>
            <a:endParaRPr lang="fr-FR" altLang="fr-FR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083863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1484784"/>
            <a:ext cx="6361484" cy="2228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1800" b="1" u="sng" dirty="0" smtClean="0"/>
              <a:t>Complète avec son/sont :</a:t>
            </a:r>
          </a:p>
          <a:p>
            <a:pPr algn="l"/>
            <a:endParaRPr lang="fr-FR" sz="1800" dirty="0" smtClean="0"/>
          </a:p>
          <a:p>
            <a:pPr marL="342900" lvl="0" indent="-342900" algn="l">
              <a:buAutoNum type="arabicPeriod"/>
            </a:pPr>
            <a:r>
              <a:rPr lang="fr-FR" sz="1800" dirty="0" smtClean="0"/>
              <a:t>D’après </a:t>
            </a:r>
            <a:r>
              <a:rPr lang="fr-FR" sz="1800" dirty="0"/>
              <a:t>(son – sont) père et (son – sont) oncle, ces plantes (son – sont) toxiques</a:t>
            </a:r>
            <a:r>
              <a:rPr lang="fr-FR" sz="1800" dirty="0" smtClean="0"/>
              <a:t>..</a:t>
            </a:r>
          </a:p>
          <a:p>
            <a:pPr marL="342900" lvl="0" indent="-342900" algn="l">
              <a:buAutoNum type="arabicPeriod"/>
            </a:pPr>
            <a:r>
              <a:rPr lang="fr-FR" sz="1800" dirty="0" smtClean="0"/>
              <a:t>Ses </a:t>
            </a:r>
            <a:r>
              <a:rPr lang="fr-FR" sz="1800" dirty="0"/>
              <a:t>pneus (son – sont) trop usés, c’est pourquoi elle a porté (son – sont) auto au garage. </a:t>
            </a:r>
            <a:endParaRPr lang="fr-FR" sz="1800" dirty="0" smtClean="0"/>
          </a:p>
          <a:p>
            <a:pPr marL="342900" lvl="0" indent="-342900" algn="l">
              <a:buAutoNum type="arabicPeriod"/>
            </a:pPr>
            <a:r>
              <a:rPr lang="fr-FR" sz="1800" dirty="0" smtClean="0"/>
              <a:t>Ce </a:t>
            </a:r>
            <a:r>
              <a:rPr lang="fr-FR" sz="1800" dirty="0"/>
              <a:t>ne (son – sont) pas de gros travaux et elle peut prendre tout (son – sont) temps. </a:t>
            </a:r>
            <a:endParaRPr lang="fr-FR" sz="1800" dirty="0" smtClean="0"/>
          </a:p>
          <a:p>
            <a:pPr marL="342900" lvl="0" indent="-342900" algn="l">
              <a:buAutoNum type="arabicPeriod"/>
            </a:pPr>
            <a:r>
              <a:rPr lang="fr-FR" sz="1800" dirty="0" smtClean="0"/>
              <a:t>(</a:t>
            </a:r>
            <a:r>
              <a:rPr lang="fr-FR" sz="1800" dirty="0"/>
              <a:t>Son – Sont) permis de conduire et sa carte d’assurance maladie (son – sont) périmés, ce (son – sont) des petites choses comme ça qui </a:t>
            </a:r>
            <a:r>
              <a:rPr lang="fr-FR" sz="1800" dirty="0" smtClean="0"/>
              <a:t>l’épuisent</a:t>
            </a:r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727690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5" y="-83881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Les homophones se/ce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24560" y="136401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1164589" y="1194857"/>
            <a:ext cx="71196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Verdana" charset="0"/>
                <a:ea typeface="Verdana" charset="0"/>
                <a:cs typeface="Verdana" charset="0"/>
              </a:rPr>
              <a:t>Ne confonds pas </a:t>
            </a:r>
            <a:r>
              <a:rPr lang="fr-FR" b="1" dirty="0">
                <a:latin typeface="Verdana" charset="0"/>
                <a:ea typeface="Verdana" charset="0"/>
                <a:cs typeface="Verdana" charset="0"/>
              </a:rPr>
              <a:t>ce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 et </a:t>
            </a:r>
            <a:r>
              <a:rPr lang="fr-FR" b="1" dirty="0">
                <a:latin typeface="Verdana" charset="0"/>
                <a:ea typeface="Verdana" charset="0"/>
                <a:cs typeface="Verdana" charset="0"/>
              </a:rPr>
              <a:t>se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 :</a:t>
            </a:r>
          </a:p>
          <a:p>
            <a:pPr marL="285750" lvl="0" indent="-285750">
              <a:buFontTx/>
              <a:buChar char="-"/>
            </a:pPr>
            <a:r>
              <a:rPr lang="fr-FR" b="1" dirty="0" smtClean="0">
                <a:latin typeface="Verdana" charset="0"/>
                <a:ea typeface="Verdana" charset="0"/>
                <a:cs typeface="Verdana" charset="0"/>
              </a:rPr>
              <a:t>se 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est un pronom de la 3</a:t>
            </a:r>
            <a:r>
              <a:rPr lang="fr-FR" baseline="30000" dirty="0">
                <a:latin typeface="Verdana" charset="0"/>
                <a:ea typeface="Verdana" charset="0"/>
                <a:cs typeface="Verdana" charset="0"/>
              </a:rPr>
              <a:t>ème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 personne du singulier. Il est toujours </a:t>
            </a:r>
            <a:r>
              <a:rPr lang="fr-FR" b="1" dirty="0">
                <a:latin typeface="Verdana" charset="0"/>
                <a:ea typeface="Verdana" charset="0"/>
                <a:cs typeface="Verdana" charset="0"/>
              </a:rPr>
              <a:t>placé devant un verbe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. Il peut être remplacé par </a:t>
            </a:r>
            <a:r>
              <a:rPr lang="fr-FR" b="1" dirty="0">
                <a:latin typeface="Verdana" charset="0"/>
                <a:ea typeface="Verdana" charset="0"/>
                <a:cs typeface="Verdana" charset="0"/>
              </a:rPr>
              <a:t>me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 ou </a:t>
            </a:r>
            <a:r>
              <a:rPr lang="fr-FR" b="1" dirty="0">
                <a:latin typeface="Verdana" charset="0"/>
                <a:ea typeface="Verdana" charset="0"/>
                <a:cs typeface="Verdana" charset="0"/>
              </a:rPr>
              <a:t>te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 lorsque l’on change de </a:t>
            </a:r>
            <a:r>
              <a:rPr lang="fr-FR" dirty="0" smtClean="0">
                <a:latin typeface="Verdana" charset="0"/>
                <a:ea typeface="Verdana" charset="0"/>
                <a:cs typeface="Verdana" charset="0"/>
              </a:rPr>
              <a:t>personne.</a:t>
            </a:r>
          </a:p>
          <a:p>
            <a:pPr marL="285750" lvl="0" indent="-285750">
              <a:buFontTx/>
              <a:buChar char="-"/>
            </a:pPr>
            <a:endParaRPr lang="fr-FR" dirty="0" smtClean="0">
              <a:latin typeface="Verdana" charset="0"/>
              <a:ea typeface="Verdana" charset="0"/>
              <a:cs typeface="Verdana" charset="0"/>
            </a:endParaRPr>
          </a:p>
          <a:p>
            <a:pPr marL="285750" lvl="0" indent="-285750">
              <a:buFontTx/>
              <a:buChar char="-"/>
            </a:pPr>
            <a:r>
              <a:rPr lang="fr-FR" b="1" dirty="0">
                <a:latin typeface="Verdana" charset="0"/>
                <a:ea typeface="Verdana" charset="0"/>
                <a:cs typeface="Verdana" charset="0"/>
              </a:rPr>
              <a:t>ce 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est un déterminant démonstratif. </a:t>
            </a:r>
            <a:r>
              <a:rPr lang="fr-FR" b="1" dirty="0">
                <a:latin typeface="Verdana" charset="0"/>
                <a:ea typeface="Verdana" charset="0"/>
                <a:cs typeface="Verdana" charset="0"/>
              </a:rPr>
              <a:t>Il accompagne un nom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. Il peut être remplacé par ces </a:t>
            </a:r>
            <a:endParaRPr lang="fr-FR" dirty="0" smtClean="0">
              <a:latin typeface="Verdana" charset="0"/>
              <a:ea typeface="Verdana" charset="0"/>
              <a:cs typeface="Verdana" charset="0"/>
            </a:endParaRPr>
          </a:p>
          <a:p>
            <a:pPr marL="285750" lvl="0" indent="-285750">
              <a:buFontTx/>
              <a:buChar char="-"/>
            </a:pPr>
            <a:endParaRPr lang="fr-FR" dirty="0"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242666" y="4454241"/>
            <a:ext cx="5619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u="sng" dirty="0">
                <a:solidFill>
                  <a:srgbClr val="00B0F0"/>
                </a:solidFill>
              </a:rPr>
              <a:t>Ce</a:t>
            </a:r>
            <a:r>
              <a:rPr lang="fr-FR" i="1" dirty="0">
                <a:solidFill>
                  <a:srgbClr val="00B0F0"/>
                </a:solidFill>
              </a:rPr>
              <a:t> texte est écrit par Arthur.	 </a:t>
            </a:r>
            <a:r>
              <a:rPr lang="fr-FR" i="1" u="sng" dirty="0" smtClean="0">
                <a:solidFill>
                  <a:srgbClr val="00B0F0"/>
                </a:solidFill>
              </a:rPr>
              <a:t>Ces</a:t>
            </a:r>
            <a:r>
              <a:rPr lang="fr-FR" i="1" dirty="0" smtClean="0">
                <a:solidFill>
                  <a:srgbClr val="00B0F0"/>
                </a:solidFill>
              </a:rPr>
              <a:t> </a:t>
            </a:r>
            <a:r>
              <a:rPr lang="fr-FR" i="1" dirty="0">
                <a:solidFill>
                  <a:srgbClr val="00B0F0"/>
                </a:solidFill>
              </a:rPr>
              <a:t>textes sont écrits par Arthur.</a:t>
            </a:r>
            <a:r>
              <a:rPr lang="fr-FR" dirty="0">
                <a:solidFill>
                  <a:srgbClr val="00B0F0"/>
                </a:solidFill>
              </a:rPr>
              <a:t> </a:t>
            </a:r>
            <a:endParaRPr lang="fr-FR" dirty="0">
              <a:solidFill>
                <a:srgbClr val="00B0F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24560" y="218033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19200" y="3648664"/>
            <a:ext cx="55365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800" b="0" i="1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  <a:t>Aliénor </a:t>
            </a:r>
            <a:r>
              <a:rPr kumimoji="0" lang="x-none" altLang="x-none" sz="1800" b="0" i="1" u="sng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  <a:t>se laisse glisser. </a:t>
            </a:r>
            <a:r>
              <a:rPr kumimoji="0" lang="x-none" altLang="x-none" sz="1800" b="0" i="1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  <a:t>	        Je </a:t>
            </a:r>
            <a:r>
              <a:rPr kumimoji="0" lang="x-none" altLang="x-none" sz="1800" b="0" i="1" u="sng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  <a:t>me laisse glisser.</a:t>
            </a:r>
            <a:endParaRPr kumimoji="0" lang="x-none" altLang="x-none" sz="1800" b="0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3136278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1484784"/>
            <a:ext cx="6361484" cy="2228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1800" b="1" u="sng" dirty="0" smtClean="0"/>
              <a:t>Complète avec se/ce :</a:t>
            </a:r>
          </a:p>
          <a:p>
            <a:pPr algn="l"/>
            <a:endParaRPr lang="fr-FR" sz="1800" dirty="0" smtClean="0"/>
          </a:p>
          <a:p>
            <a:pPr marL="342900" lvl="0" indent="-342900" algn="l">
              <a:buAutoNum type="arabicPeriod"/>
            </a:pPr>
            <a:r>
              <a:rPr lang="en-US" sz="1800" dirty="0" err="1" smtClean="0"/>
              <a:t>Ils</a:t>
            </a:r>
            <a:r>
              <a:rPr lang="en-US" sz="1800" dirty="0" smtClean="0"/>
              <a:t> </a:t>
            </a:r>
            <a:r>
              <a:rPr lang="en-US" sz="1800" dirty="0"/>
              <a:t>(</a:t>
            </a:r>
            <a:r>
              <a:rPr lang="en-US" sz="1800" dirty="0" err="1"/>
              <a:t>ce</a:t>
            </a:r>
            <a:r>
              <a:rPr lang="en-US" sz="1800" dirty="0"/>
              <a:t> – se) </a:t>
            </a:r>
            <a:r>
              <a:rPr lang="en-US" sz="1800" dirty="0" err="1"/>
              <a:t>sont</a:t>
            </a:r>
            <a:r>
              <a:rPr lang="en-US" sz="1800" dirty="0"/>
              <a:t> </a:t>
            </a:r>
            <a:r>
              <a:rPr lang="en-US" sz="1800" dirty="0" err="1"/>
              <a:t>présentés</a:t>
            </a:r>
            <a:r>
              <a:rPr lang="en-US" sz="1800" dirty="0"/>
              <a:t> aux </a:t>
            </a:r>
            <a:r>
              <a:rPr lang="en-US" sz="1800" dirty="0" err="1"/>
              <a:t>urgences</a:t>
            </a:r>
            <a:r>
              <a:rPr lang="en-US" sz="1800" dirty="0"/>
              <a:t> pour un simple </a:t>
            </a:r>
            <a:r>
              <a:rPr lang="en-US" sz="1800" dirty="0" err="1"/>
              <a:t>rhume</a:t>
            </a:r>
            <a:r>
              <a:rPr lang="en-US" sz="1800" dirty="0"/>
              <a:t>. </a:t>
            </a:r>
          </a:p>
          <a:p>
            <a:pPr marL="342900" lvl="0" indent="-342900" algn="l">
              <a:buAutoNum type="arabicPeriod"/>
            </a:pPr>
            <a:r>
              <a:rPr lang="en-US" sz="1800" dirty="0" smtClean="0"/>
              <a:t>Le </a:t>
            </a:r>
            <a:r>
              <a:rPr lang="en-US" sz="1800" dirty="0" err="1"/>
              <a:t>soleil</a:t>
            </a:r>
            <a:r>
              <a:rPr lang="en-US" sz="1800" dirty="0"/>
              <a:t> (</a:t>
            </a:r>
            <a:r>
              <a:rPr lang="en-US" sz="1800" dirty="0" err="1"/>
              <a:t>ce</a:t>
            </a:r>
            <a:r>
              <a:rPr lang="en-US" sz="1800" dirty="0"/>
              <a:t> – se) </a:t>
            </a:r>
            <a:r>
              <a:rPr lang="en-US" sz="1800" dirty="0" err="1"/>
              <a:t>levait</a:t>
            </a:r>
            <a:r>
              <a:rPr lang="en-US" sz="1800" dirty="0"/>
              <a:t> sur (</a:t>
            </a:r>
            <a:r>
              <a:rPr lang="en-US" sz="1800" dirty="0" err="1"/>
              <a:t>ce</a:t>
            </a:r>
            <a:r>
              <a:rPr lang="en-US" sz="1800" dirty="0"/>
              <a:t> – se) </a:t>
            </a:r>
            <a:r>
              <a:rPr lang="en-US" sz="1800" dirty="0" err="1"/>
              <a:t>paysage</a:t>
            </a:r>
            <a:r>
              <a:rPr lang="en-US" sz="1800" dirty="0"/>
              <a:t> </a:t>
            </a:r>
            <a:r>
              <a:rPr lang="en-US" sz="1800" dirty="0" err="1"/>
              <a:t>dévasté</a:t>
            </a:r>
            <a:r>
              <a:rPr lang="en-US" sz="1800" dirty="0"/>
              <a:t>. </a:t>
            </a:r>
            <a:endParaRPr lang="en-US" sz="1800" dirty="0" smtClean="0"/>
          </a:p>
          <a:p>
            <a:pPr marL="342900" lvl="0" indent="-342900" algn="l">
              <a:buAutoNum type="arabicPeriod"/>
            </a:pPr>
            <a:r>
              <a:rPr lang="en-US" sz="1800" dirty="0" smtClean="0"/>
              <a:t>(</a:t>
            </a:r>
            <a:r>
              <a:rPr lang="en-US" sz="1800" dirty="0"/>
              <a:t>Ce – Se) que </a:t>
            </a:r>
            <a:r>
              <a:rPr lang="en-US" sz="1800" dirty="0" err="1"/>
              <a:t>tu</a:t>
            </a:r>
            <a:r>
              <a:rPr lang="en-US" sz="1800" dirty="0"/>
              <a:t> </a:t>
            </a:r>
            <a:r>
              <a:rPr lang="en-US" sz="1800" dirty="0" err="1"/>
              <a:t>vois</a:t>
            </a:r>
            <a:r>
              <a:rPr lang="en-US" sz="1800" dirty="0"/>
              <a:t>, (</a:t>
            </a:r>
            <a:r>
              <a:rPr lang="en-US" sz="1800" dirty="0" err="1"/>
              <a:t>ce</a:t>
            </a:r>
            <a:r>
              <a:rPr lang="en-US" sz="1800" dirty="0"/>
              <a:t> – se) ne </a:t>
            </a:r>
            <a:r>
              <a:rPr lang="en-US" sz="1800" dirty="0" err="1"/>
              <a:t>sont</a:t>
            </a:r>
            <a:r>
              <a:rPr lang="en-US" sz="1800" dirty="0"/>
              <a:t> pas des </a:t>
            </a:r>
            <a:r>
              <a:rPr lang="en-US" sz="1800" dirty="0" err="1"/>
              <a:t>mauvaises</a:t>
            </a:r>
            <a:r>
              <a:rPr lang="en-US" sz="1800" dirty="0"/>
              <a:t> </a:t>
            </a:r>
            <a:r>
              <a:rPr lang="en-US" sz="1800" dirty="0" err="1"/>
              <a:t>herbes</a:t>
            </a:r>
            <a:r>
              <a:rPr lang="en-US" sz="1800" dirty="0"/>
              <a:t>, (</a:t>
            </a:r>
            <a:r>
              <a:rPr lang="en-US" sz="1800" dirty="0" err="1"/>
              <a:t>ce</a:t>
            </a:r>
            <a:r>
              <a:rPr lang="en-US" sz="1800" dirty="0"/>
              <a:t> – se) </a:t>
            </a:r>
            <a:r>
              <a:rPr lang="en-US" sz="1800" dirty="0" err="1"/>
              <a:t>sont</a:t>
            </a:r>
            <a:r>
              <a:rPr lang="en-US" sz="1800" dirty="0"/>
              <a:t> des </a:t>
            </a:r>
            <a:r>
              <a:rPr lang="en-US" sz="1800" dirty="0" err="1"/>
              <a:t>ancolies</a:t>
            </a:r>
            <a:r>
              <a:rPr lang="en-US" sz="1800" dirty="0" smtClean="0"/>
              <a:t>..</a:t>
            </a:r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954061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5" y="-83881"/>
            <a:ext cx="7704856" cy="1442674"/>
          </a:xfrm>
        </p:spPr>
        <p:txBody>
          <a:bodyPr/>
          <a:lstStyle/>
          <a:p>
            <a:r>
              <a:rPr lang="fr-FR" sz="4000" dirty="0" smtClean="0">
                <a:solidFill>
                  <a:srgbClr val="0070C0"/>
                </a:solidFill>
                <a:latin typeface="Mrs Chocolat" pitchFamily="2" charset="0"/>
              </a:rPr>
              <a:t>Les homophones ses/ces</a:t>
            </a:r>
            <a:endParaRPr lang="fr-FR" sz="4000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991707" y="1358793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4101092"/>
            <a:ext cx="2052548" cy="214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1164589" y="1194857"/>
            <a:ext cx="711962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Verdana" charset="0"/>
                <a:ea typeface="Verdana" charset="0"/>
                <a:cs typeface="Verdana" charset="0"/>
              </a:rPr>
              <a:t>Ne confonds pas </a:t>
            </a:r>
            <a:r>
              <a:rPr lang="fr-FR" b="1" dirty="0" smtClean="0">
                <a:latin typeface="Verdana" charset="0"/>
                <a:ea typeface="Verdana" charset="0"/>
                <a:cs typeface="Verdana" charset="0"/>
              </a:rPr>
              <a:t>ces</a:t>
            </a:r>
            <a:r>
              <a:rPr lang="fr-FR" dirty="0" smtClean="0"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et </a:t>
            </a:r>
            <a:r>
              <a:rPr lang="fr-FR" b="1" dirty="0" smtClean="0">
                <a:latin typeface="Verdana" charset="0"/>
                <a:ea typeface="Verdana" charset="0"/>
                <a:cs typeface="Verdana" charset="0"/>
              </a:rPr>
              <a:t>ses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 :</a:t>
            </a:r>
          </a:p>
          <a:p>
            <a:pPr marL="285750" lvl="0" indent="-285750">
              <a:buFontTx/>
              <a:buChar char="-"/>
            </a:pPr>
            <a:r>
              <a:rPr lang="fr-FR" b="1" dirty="0" smtClean="0">
                <a:latin typeface="Verdana" charset="0"/>
                <a:ea typeface="Verdana" charset="0"/>
                <a:cs typeface="Verdana" charset="0"/>
              </a:rPr>
              <a:t>ses 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est un </a:t>
            </a:r>
            <a:r>
              <a:rPr lang="fr-FR" dirty="0" smtClean="0">
                <a:latin typeface="Verdana" charset="0"/>
                <a:ea typeface="Verdana" charset="0"/>
                <a:cs typeface="Verdana" charset="0"/>
              </a:rPr>
              <a:t>déterminant possessif. Il indique à qui appartient le nom qu’il </a:t>
            </a:r>
            <a:r>
              <a:rPr lang="fr-FR" dirty="0" err="1" smtClean="0">
                <a:latin typeface="Verdana" charset="0"/>
                <a:ea typeface="Verdana" charset="0"/>
                <a:cs typeface="Verdana" charset="0"/>
              </a:rPr>
              <a:t>précède.Il</a:t>
            </a:r>
            <a:r>
              <a:rPr lang="fr-FR" dirty="0" smtClean="0"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peut être remplacé par </a:t>
            </a:r>
            <a:r>
              <a:rPr lang="fr-FR" b="1" dirty="0" smtClean="0">
                <a:latin typeface="Verdana" charset="0"/>
                <a:ea typeface="Verdana" charset="0"/>
                <a:cs typeface="Verdana" charset="0"/>
              </a:rPr>
              <a:t>mes</a:t>
            </a:r>
            <a:r>
              <a:rPr lang="fr-FR" dirty="0" smtClean="0"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ou </a:t>
            </a:r>
            <a:r>
              <a:rPr lang="fr-FR" b="1" dirty="0" smtClean="0">
                <a:latin typeface="Verdana" charset="0"/>
                <a:ea typeface="Verdana" charset="0"/>
                <a:cs typeface="Verdana" charset="0"/>
              </a:rPr>
              <a:t>tes</a:t>
            </a:r>
            <a:r>
              <a:rPr lang="fr-FR" dirty="0" smtClean="0"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lorsque l’on change de </a:t>
            </a:r>
            <a:r>
              <a:rPr lang="fr-FR" dirty="0" smtClean="0">
                <a:latin typeface="Verdana" charset="0"/>
                <a:ea typeface="Verdana" charset="0"/>
                <a:cs typeface="Verdana" charset="0"/>
              </a:rPr>
              <a:t>personne.</a:t>
            </a:r>
          </a:p>
          <a:p>
            <a:pPr marL="285750" lvl="0" indent="-285750">
              <a:buFontTx/>
              <a:buChar char="-"/>
            </a:pPr>
            <a:endParaRPr lang="fr-FR" dirty="0" smtClean="0">
              <a:latin typeface="Verdana" charset="0"/>
              <a:ea typeface="Verdana" charset="0"/>
              <a:cs typeface="Verdana" charset="0"/>
            </a:endParaRPr>
          </a:p>
          <a:p>
            <a:pPr marL="285750" lvl="0" indent="-285750">
              <a:buFontTx/>
              <a:buChar char="-"/>
            </a:pPr>
            <a:r>
              <a:rPr lang="fr-FR" b="1" dirty="0" smtClean="0">
                <a:latin typeface="Verdana" charset="0"/>
                <a:ea typeface="Verdana" charset="0"/>
                <a:cs typeface="Verdana" charset="0"/>
              </a:rPr>
              <a:t>ces 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est un déterminant démonstratif. </a:t>
            </a:r>
            <a:r>
              <a:rPr lang="fr-FR" b="1" dirty="0">
                <a:latin typeface="Verdana" charset="0"/>
                <a:ea typeface="Verdana" charset="0"/>
                <a:cs typeface="Verdana" charset="0"/>
              </a:rPr>
              <a:t>Il accompagne un </a:t>
            </a:r>
            <a:r>
              <a:rPr lang="fr-FR" b="1" dirty="0" smtClean="0">
                <a:latin typeface="Verdana" charset="0"/>
                <a:ea typeface="Verdana" charset="0"/>
                <a:cs typeface="Verdana" charset="0"/>
              </a:rPr>
              <a:t>nom et sert à désigner</a:t>
            </a:r>
            <a:r>
              <a:rPr lang="fr-FR" dirty="0" smtClean="0">
                <a:latin typeface="Verdana" charset="0"/>
                <a:ea typeface="Verdana" charset="0"/>
                <a:cs typeface="Verdana" charset="0"/>
              </a:rPr>
              <a:t>. </a:t>
            </a:r>
            <a:r>
              <a:rPr lang="fr-FR" dirty="0">
                <a:latin typeface="Verdana" charset="0"/>
                <a:ea typeface="Verdana" charset="0"/>
                <a:cs typeface="Verdana" charset="0"/>
              </a:rPr>
              <a:t>Il peut être remplacé par </a:t>
            </a:r>
            <a:r>
              <a:rPr lang="fr-FR" dirty="0" smtClean="0">
                <a:latin typeface="Verdana" charset="0"/>
                <a:ea typeface="Verdana" charset="0"/>
                <a:cs typeface="Verdana" charset="0"/>
              </a:rPr>
              <a:t>cet </a:t>
            </a:r>
          </a:p>
          <a:p>
            <a:pPr marL="285750" lvl="0" indent="-285750">
              <a:buFontTx/>
              <a:buChar char="-"/>
            </a:pPr>
            <a:endParaRPr lang="fr-FR" dirty="0"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242666" y="4454241"/>
            <a:ext cx="5619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 smtClean="0">
                <a:solidFill>
                  <a:srgbClr val="00B0F0"/>
                </a:solidFill>
              </a:rPr>
              <a:t>Regarde ces agneaux	Regarde cet agneau.</a:t>
            </a:r>
            <a:r>
              <a:rPr lang="fr-FR" dirty="0" smtClean="0">
                <a:solidFill>
                  <a:srgbClr val="00B0F0"/>
                </a:solidFill>
              </a:rPr>
              <a:t> </a:t>
            </a:r>
            <a:endParaRPr lang="fr-FR" dirty="0">
              <a:solidFill>
                <a:srgbClr val="00B0F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24560" y="218033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19200" y="3648664"/>
            <a:ext cx="54681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x-none" sz="1800" b="0" i="1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  <a:t>Il a perdu ses clés</a:t>
            </a:r>
            <a:r>
              <a:rPr kumimoji="0" lang="x-none" altLang="x-none" sz="1800" b="0" i="1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  <a:t>	        </a:t>
            </a:r>
            <a:r>
              <a:rPr kumimoji="0" lang="fr-FR" altLang="x-none" sz="1800" b="0" i="1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  <a:t>Il a perdu mes clés</a:t>
            </a:r>
            <a:r>
              <a:rPr kumimoji="0" lang="x-none" altLang="x-none" sz="1800" b="0" i="1" u="sng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  <a:t>.</a:t>
            </a:r>
            <a:endParaRPr kumimoji="0" lang="x-none" altLang="x-none" sz="1800" b="0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940636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1115616" y="1484784"/>
            <a:ext cx="6361484" cy="2228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1800" b="1" u="sng" dirty="0" smtClean="0"/>
              <a:t>Complète avec ses/ces :</a:t>
            </a:r>
            <a:endParaRPr lang="fr-FR" sz="1800" dirty="0"/>
          </a:p>
          <a:p>
            <a:r>
              <a:rPr lang="fr-FR" sz="1800" dirty="0"/>
              <a:t> </a:t>
            </a:r>
          </a:p>
          <a:p>
            <a:pPr algn="l"/>
            <a:r>
              <a:rPr lang="fr-FR" sz="1800" dirty="0"/>
              <a:t>J'ai parlé à Marc, </a:t>
            </a:r>
            <a:r>
              <a:rPr lang="mr-IN" sz="1800" dirty="0" smtClean="0"/>
              <a:t>……………</a:t>
            </a:r>
            <a:r>
              <a:rPr lang="fr-FR" sz="1800" dirty="0"/>
              <a:t> oncles viennent manger demain soir.</a:t>
            </a:r>
            <a:br>
              <a:rPr lang="fr-FR" sz="1800" dirty="0"/>
            </a:br>
            <a:r>
              <a:rPr lang="fr-FR" sz="1800" dirty="0" err="1"/>
              <a:t>Couvre-toi</a:t>
            </a:r>
            <a:r>
              <a:rPr lang="fr-FR" sz="1800" dirty="0"/>
              <a:t> bien </a:t>
            </a:r>
            <a:r>
              <a:rPr lang="mr-IN" sz="1800" dirty="0" smtClean="0"/>
              <a:t>…………</a:t>
            </a:r>
            <a:r>
              <a:rPr lang="fr-FR" sz="1800" dirty="0"/>
              <a:t> prochaines nuits seront plus froides.</a:t>
            </a:r>
            <a:br>
              <a:rPr lang="fr-FR" sz="1800" dirty="0"/>
            </a:br>
            <a:r>
              <a:rPr lang="mr-IN" sz="1800" dirty="0" smtClean="0"/>
              <a:t>…………………</a:t>
            </a:r>
            <a:r>
              <a:rPr lang="fr-FR" sz="1800" dirty="0" smtClean="0"/>
              <a:t>.</a:t>
            </a:r>
            <a:r>
              <a:rPr lang="fr-FR" sz="1800" dirty="0"/>
              <a:t> filles, près du mur, se font toujours remarquer.</a:t>
            </a:r>
            <a:br>
              <a:rPr lang="fr-FR" sz="1800" dirty="0"/>
            </a:br>
            <a:r>
              <a:rPr lang="fr-FR" sz="1800" dirty="0"/>
              <a:t>Gaëlle a rangé sa bibliothèque, elle a classé </a:t>
            </a:r>
            <a:r>
              <a:rPr lang="mr-IN" sz="1800" dirty="0" smtClean="0"/>
              <a:t>……………</a:t>
            </a:r>
            <a:r>
              <a:rPr lang="fr-FR" sz="1800" dirty="0" smtClean="0"/>
              <a:t>.</a:t>
            </a:r>
            <a:r>
              <a:rPr lang="fr-FR" sz="1800" dirty="0"/>
              <a:t> livres par ordre alphabétique.</a:t>
            </a:r>
            <a:r>
              <a:rPr lang="fr-FR" sz="1800"/>
              <a:t/>
            </a:r>
            <a:br>
              <a:rPr lang="fr-FR" sz="1800"/>
            </a:br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700808"/>
            <a:ext cx="2209800" cy="368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01099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En résumé</a:t>
            </a:r>
            <a:endParaRPr lang="fr-FR" dirty="0">
              <a:solidFill>
                <a:srgbClr val="0070C0"/>
              </a:solidFill>
              <a:latin typeface="Mrs Chocolat" pitchFamily="2" charset="0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 smtClean="0">
              <a:latin typeface="Calibri" panose="020F0502020204030204" pitchFamily="34" charset="0"/>
            </a:endParaRPr>
          </a:p>
          <a:p>
            <a:endParaRPr lang="fr-FR" sz="280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6" name="Imag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08720"/>
            <a:ext cx="7200799" cy="51125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50098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3900</TotalTime>
  <Words>571</Words>
  <Application>Microsoft Macintosh PowerPoint</Application>
  <PresentationFormat>Présentation à l'écran (4:3)</PresentationFormat>
  <Paragraphs>106</Paragraphs>
  <Slides>17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31" baseType="lpstr">
      <vt:lpstr>Always In My Heart</vt:lpstr>
      <vt:lpstr>American Typewriter</vt:lpstr>
      <vt:lpstr>Bradley Hand ITC TT-Bold</vt:lpstr>
      <vt:lpstr>Cambria</vt:lpstr>
      <vt:lpstr>Mangal</vt:lpstr>
      <vt:lpstr>Microsoft YaHei</vt:lpstr>
      <vt:lpstr>Mrs Chocolat</vt:lpstr>
      <vt:lpstr>Rage Italic</vt:lpstr>
      <vt:lpstr>Trebuchet MS</vt:lpstr>
      <vt:lpstr>Verdana</vt:lpstr>
      <vt:lpstr>Arial</vt:lpstr>
      <vt:lpstr>Calibri</vt:lpstr>
      <vt:lpstr>Times New Roman</vt:lpstr>
      <vt:lpstr>Sketchbook</vt:lpstr>
      <vt:lpstr>Présentation PowerPoint</vt:lpstr>
      <vt:lpstr>Objectif de la séance</vt:lpstr>
      <vt:lpstr>Présentation PowerPoint</vt:lpstr>
      <vt:lpstr>Pré-requis : homophone ?</vt:lpstr>
      <vt:lpstr>Les homophones ou et où</vt:lpstr>
      <vt:lpstr>Présentation PowerPoint</vt:lpstr>
      <vt:lpstr>Les homophones c’est/s’est</vt:lpstr>
      <vt:lpstr>Présentation PowerPoint</vt:lpstr>
      <vt:lpstr>Les homophones leurs/leur</vt:lpstr>
      <vt:lpstr>Présentation PowerPoint</vt:lpstr>
      <vt:lpstr>Les homophones tous/tout</vt:lpstr>
      <vt:lpstr>Présentation PowerPoint</vt:lpstr>
      <vt:lpstr>Les homophones se/ce</vt:lpstr>
      <vt:lpstr>Présentation PowerPoint</vt:lpstr>
      <vt:lpstr>Les homophones ses/ces</vt:lpstr>
      <vt:lpstr>Présentation PowerPoint</vt:lpstr>
      <vt:lpstr>En résumé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Monhard mallory</cp:lastModifiedBy>
  <cp:revision>101</cp:revision>
  <dcterms:created xsi:type="dcterms:W3CDTF">2014-04-03T15:57:20Z</dcterms:created>
  <dcterms:modified xsi:type="dcterms:W3CDTF">2017-11-30T05:13:23Z</dcterms:modified>
</cp:coreProperties>
</file>