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9"/>
  </p:notesMasterIdLst>
  <p:handoutMasterIdLst>
    <p:handoutMasterId r:id="rId10"/>
  </p:handoutMasterIdLst>
  <p:sldIdLst>
    <p:sldId id="256" r:id="rId2"/>
    <p:sldId id="280" r:id="rId3"/>
    <p:sldId id="285" r:id="rId4"/>
    <p:sldId id="286" r:id="rId5"/>
    <p:sldId id="281" r:id="rId6"/>
    <p:sldId id="287" r:id="rId7"/>
    <p:sldId id="289" r:id="rId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AB0D"/>
    <a:srgbClr val="0070C0"/>
    <a:srgbClr val="76D6FF"/>
    <a:srgbClr val="A90773"/>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86425" autoAdjust="0"/>
  </p:normalViewPr>
  <p:slideViewPr>
    <p:cSldViewPr>
      <p:cViewPr>
        <p:scale>
          <a:sx n="97" d="100"/>
          <a:sy n="97" d="100"/>
        </p:scale>
        <p:origin x="-592" y="21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62055C-F7C1-41B5-9DDE-96AFA07810D7}" type="datetimeFigureOut">
              <a:rPr lang="fr-FR" smtClean="0"/>
              <a:t>05/10/2017</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B25AF-BBB9-411B-996C-E1336B8902FD}" type="slidenum">
              <a:rPr lang="fr-FR" smtClean="0"/>
              <a:t>‹#›</a:t>
            </a:fld>
            <a:endParaRPr lang="fr-FR"/>
          </a:p>
        </p:txBody>
      </p:sp>
    </p:spTree>
    <p:extLst>
      <p:ext uri="{BB962C8B-B14F-4D97-AF65-F5344CB8AC3E}">
        <p14:creationId xmlns:p14="http://schemas.microsoft.com/office/powerpoint/2010/main" val="2740366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E2C44-1C68-45F4-928A-E28EF90B13BF}" type="datetimeFigureOut">
              <a:rPr lang="fr-FR" smtClean="0"/>
              <a:t>05/10/2017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66C57-2612-4AD3-905D-69039BBA0C59}" type="slidenum">
              <a:rPr lang="fr-FR" smtClean="0"/>
              <a:t>‹#›</a:t>
            </a:fld>
            <a:endParaRPr lang="fr-FR"/>
          </a:p>
        </p:txBody>
      </p:sp>
    </p:spTree>
    <p:extLst>
      <p:ext uri="{BB962C8B-B14F-4D97-AF65-F5344CB8AC3E}">
        <p14:creationId xmlns:p14="http://schemas.microsoft.com/office/powerpoint/2010/main" val="24236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1</a:t>
            </a:fld>
            <a:endParaRPr lang="fr-FR"/>
          </a:p>
        </p:txBody>
      </p:sp>
    </p:spTree>
    <p:extLst>
      <p:ext uri="{BB962C8B-B14F-4D97-AF65-F5344CB8AC3E}">
        <p14:creationId xmlns:p14="http://schemas.microsoft.com/office/powerpoint/2010/main" val="269622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E066C57-2612-4AD3-905D-69039BBA0C59}" type="slidenum">
              <a:rPr lang="fr-FR" smtClean="0"/>
              <a:t>5</a:t>
            </a:fld>
            <a:endParaRPr lang="fr-FR"/>
          </a:p>
        </p:txBody>
      </p:sp>
    </p:spTree>
    <p:extLst>
      <p:ext uri="{BB962C8B-B14F-4D97-AF65-F5344CB8AC3E}">
        <p14:creationId xmlns:p14="http://schemas.microsoft.com/office/powerpoint/2010/main" val="14444644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fr-FR" smtClean="0"/>
              <a:t>Modifiez le style du titre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FB3426F5-3CDA-4D27-A4C8-67B3F64DA014}" type="datetimeFigureOut">
              <a:rPr lang="fr-FR" smtClean="0"/>
              <a:t>05/10/2017</a:t>
            </a:fld>
            <a:endParaRPr lang="fr-F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fr-F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DBAD8EB-CB48-4351-9C65-8E4A2A41DDF4}" type="slidenum">
              <a:rPr lang="fr-FR" smtClean="0"/>
              <a:t>‹#›</a:t>
            </a:fld>
            <a:endParaRPr lang="fr-F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B3426F5-3CDA-4D27-A4C8-67B3F64DA014}" type="datetimeFigureOut">
              <a:rPr lang="fr-FR" smtClean="0"/>
              <a:t>05/10/2017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FB3426F5-3CDA-4D27-A4C8-67B3F64DA014}" type="datetimeFigureOut">
              <a:rPr lang="fr-FR" smtClean="0"/>
              <a:t>05/10/2017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a:t>
            </a:fld>
            <a:endParaRPr lang="fr-FR"/>
          </a:p>
        </p:txBody>
      </p:sp>
      <p:sp>
        <p:nvSpPr>
          <p:cNvPr id="9" name="Content Placeholder 8"/>
          <p:cNvSpPr>
            <a:spLocks noGrp="1"/>
          </p:cNvSpPr>
          <p:nvPr>
            <p:ph sz="quarter" idx="13"/>
          </p:nvPr>
        </p:nvSpPr>
        <p:spPr>
          <a:xfrm>
            <a:off x="841248" y="2039112"/>
            <a:ext cx="3657600" cy="39502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fld id="{FB3426F5-3CDA-4D27-A4C8-67B3F64DA014}" type="datetimeFigureOut">
              <a:rPr lang="fr-FR" smtClean="0"/>
              <a:t>05/10/2017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DBAD8EB-CB48-4351-9C65-8E4A2A41DDF4}" type="slidenum">
              <a:rPr lang="fr-FR" smtClean="0"/>
              <a:t>‹#›</a:t>
            </a:fld>
            <a:endParaRPr lang="fr-F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FB3426F5-3CDA-4D27-A4C8-67B3F64DA014}" type="datetimeFigureOut">
              <a:rPr lang="fr-FR" smtClean="0"/>
              <a:t>05/10/2017</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426F5-3CDA-4D27-A4C8-67B3F64DA014}" type="datetimeFigureOut">
              <a:rPr lang="fr-FR" smtClean="0"/>
              <a:t>05/10/2017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fr-FR" smtClean="0"/>
              <a:t>Modifiez le style du titre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05/10/2017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B3426F5-3CDA-4D27-A4C8-67B3F64DA014}" type="datetimeFigureOut">
              <a:rPr lang="fr-FR" smtClean="0"/>
              <a:t>05/10/2017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fr-FR" smtClean="0"/>
              <a:t>Modifiez le style du titre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B3426F5-3CDA-4D27-A4C8-67B3F64DA014}" type="datetimeFigureOut">
              <a:rPr lang="fr-FR" smtClean="0"/>
              <a:t>05/10/2017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BAD8EB-CB48-4351-9C65-8E4A2A41DDF4}"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FB3426F5-3CDA-4D27-A4C8-67B3F64DA014}" type="datetimeFigureOut">
              <a:rPr lang="fr-FR" smtClean="0"/>
              <a:t>05/10/2017</a:t>
            </a:fld>
            <a:endParaRPr lang="fr-F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fr-F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ADBAD8EB-CB48-4351-9C65-8E4A2A41DDF4}" type="slidenum">
              <a:rPr lang="fr-FR" smtClean="0"/>
              <a:t>‹#›</a:t>
            </a:fld>
            <a:endParaRPr lang="fr-F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gif"/><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2.gif"/><Relationship Id="rId5" Type="http://schemas.openxmlformats.org/officeDocument/2006/relationships/image" Target="../media/image13.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4.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10.jpg"/><Relationship Id="rId5" Type="http://schemas.openxmlformats.org/officeDocument/2006/relationships/image" Target="../media/image15.gif"/><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5.gif"/><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6.gif"/><Relationship Id="rId1" Type="http://schemas.openxmlformats.org/officeDocument/2006/relationships/tags" Target="../tags/tag6.x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rot="360000">
            <a:off x="3217281" y="4446686"/>
            <a:ext cx="4836456" cy="1361955"/>
          </a:xfrm>
        </p:spPr>
        <p:txBody>
          <a:bodyPr>
            <a:normAutofit/>
          </a:bodyPr>
          <a:lstStyle/>
          <a:p>
            <a:r>
              <a:rPr lang="fr-FR" sz="2800" dirty="0" smtClean="0">
                <a:latin typeface="Trebuchet MS" panose="020B0603020202020204" pitchFamily="34" charset="0"/>
              </a:rPr>
              <a:t>Comprendre ce que je lis : </a:t>
            </a:r>
            <a:r>
              <a:rPr lang="fr-FR" sz="2800" dirty="0" smtClean="0">
                <a:latin typeface="MV Boli" panose="02000500030200090000" pitchFamily="2" charset="0"/>
                <a:cs typeface="MV Boli" panose="02000500030200090000" pitchFamily="2" charset="0"/>
              </a:rPr>
              <a:t>Interpréter les substituts</a:t>
            </a:r>
            <a:endParaRPr lang="fr-FR" sz="2800" dirty="0">
              <a:latin typeface="MV Boli" panose="02000500030200090000" pitchFamily="2" charset="0"/>
              <a:cs typeface="MV Boli" panose="02000500030200090000" pitchFamily="2" charset="0"/>
            </a:endParaRPr>
          </a:p>
        </p:txBody>
      </p:sp>
      <p:sp>
        <p:nvSpPr>
          <p:cNvPr id="4" name="ZoneTexte 3"/>
          <p:cNvSpPr txBox="1"/>
          <p:nvPr/>
        </p:nvSpPr>
        <p:spPr>
          <a:xfrm rot="20575078">
            <a:off x="818247" y="4156700"/>
            <a:ext cx="1872208" cy="923330"/>
          </a:xfrm>
          <a:prstGeom prst="rect">
            <a:avLst/>
          </a:prstGeom>
          <a:noFill/>
        </p:spPr>
        <p:txBody>
          <a:bodyPr wrap="square" rtlCol="0">
            <a:spAutoFit/>
          </a:bodyPr>
          <a:lstStyle/>
          <a:p>
            <a:pPr algn="ctr"/>
            <a:r>
              <a:rPr lang="fr-FR" sz="2400" dirty="0" smtClean="0">
                <a:latin typeface="Trebuchet MS" panose="020B0603020202020204" pitchFamily="34" charset="0"/>
              </a:rPr>
              <a:t>CM</a:t>
            </a:r>
          </a:p>
          <a:p>
            <a:pPr algn="ctr"/>
            <a:endParaRPr lang="fr-FR" sz="1000" dirty="0">
              <a:latin typeface="Trebuchet MS" panose="020B0603020202020204" pitchFamily="34" charset="0"/>
            </a:endParaRPr>
          </a:p>
          <a:p>
            <a:pPr algn="ctr"/>
            <a:endParaRPr lang="fr-FR" sz="1000" dirty="0" smtClean="0">
              <a:latin typeface="Trebuchet MS" panose="020B0603020202020204" pitchFamily="34" charset="0"/>
            </a:endParaRPr>
          </a:p>
          <a:p>
            <a:pPr algn="ctr"/>
            <a:r>
              <a:rPr lang="fr-FR" sz="1000" dirty="0" smtClean="0">
                <a:latin typeface="Trebuchet MS" panose="020B0603020202020204" pitchFamily="34" charset="0"/>
              </a:rPr>
              <a:t>www.laclassedemallory.com</a:t>
            </a:r>
            <a:endParaRPr lang="fr-FR" sz="1000" dirty="0">
              <a:latin typeface="Trebuchet MS" panose="020B0603020202020204" pitchFamily="34" charset="0"/>
            </a:endParaRPr>
          </a:p>
        </p:txBody>
      </p:sp>
      <p:pic>
        <p:nvPicPr>
          <p:cNvPr id="1026"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59276">
            <a:off x="3191020" y="3120618"/>
            <a:ext cx="5177907" cy="878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47373"/>
      </p:ext>
    </p:extLst>
  </p:cSld>
  <p:clrMapOvr>
    <a:masterClrMapping/>
  </p:clrMapOvr>
  <mc:AlternateContent xmlns:mc="http://schemas.openxmlformats.org/markup-compatibility/2006" xmlns:p14="http://schemas.microsoft.com/office/powerpoint/2010/main">
    <mc:Choice Requires="p14">
      <p:transition p14:dur="100" advTm="4616">
        <p:cut/>
      </p:transition>
    </mc:Choice>
    <mc:Fallback xmlns="">
      <p:transition advTm="4616">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43608" y="116632"/>
            <a:ext cx="7704856" cy="1442674"/>
          </a:xfrm>
        </p:spPr>
        <p:txBody>
          <a:bodyPr/>
          <a:lstStyle/>
          <a:p>
            <a:r>
              <a:rPr lang="fr-FR" dirty="0" smtClean="0">
                <a:solidFill>
                  <a:srgbClr val="7030A0"/>
                </a:solidFill>
                <a:latin typeface="Mrs Chocolat" pitchFamily="2" charset="0"/>
              </a:rPr>
              <a:t>Objectif de la séance</a:t>
            </a:r>
            <a:endParaRPr lang="fr-FR" dirty="0">
              <a:solidFill>
                <a:srgbClr val="7030A0"/>
              </a:solidFill>
              <a:latin typeface="Mrs Chocolat" pitchFamily="2" charset="0"/>
            </a:endParaRPr>
          </a:p>
        </p:txBody>
      </p:sp>
      <p:sp>
        <p:nvSpPr>
          <p:cNvPr id="25" name="Titre 1"/>
          <p:cNvSpPr txBox="1">
            <a:spLocks/>
          </p:cNvSpPr>
          <p:nvPr/>
        </p:nvSpPr>
        <p:spPr>
          <a:xfrm>
            <a:off x="899592" y="1916832"/>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smtClean="0">
                <a:latin typeface="Calibri" panose="020F0502020204030204" pitchFamily="34" charset="0"/>
              </a:rPr>
              <a:t>A</a:t>
            </a:r>
            <a:r>
              <a:rPr lang="fr-FR" sz="2800" dirty="0">
                <a:solidFill>
                  <a:schemeClr val="tx1"/>
                </a:solidFill>
                <a:latin typeface="Calibri" panose="020F0502020204030204" pitchFamily="34" charset="0"/>
                <a:ea typeface="+mn-ea"/>
                <a:cs typeface="+mn-cs"/>
              </a:rPr>
              <a:t>ujourd’hui, nous allons travailler </a:t>
            </a:r>
            <a:r>
              <a:rPr lang="fr-FR" sz="2800" dirty="0" smtClean="0">
                <a:solidFill>
                  <a:schemeClr val="tx1"/>
                </a:solidFill>
                <a:latin typeface="Calibri" panose="020F0502020204030204" pitchFamily="34" charset="0"/>
                <a:ea typeface="+mn-ea"/>
                <a:cs typeface="+mn-cs"/>
              </a:rPr>
              <a:t>une stratégie qui doit nous permettre de </a:t>
            </a:r>
            <a:r>
              <a:rPr lang="fr-FR" sz="2800" dirty="0" smtClean="0">
                <a:solidFill>
                  <a:srgbClr val="7030A0"/>
                </a:solidFill>
                <a:latin typeface="Calibri" panose="020F0502020204030204" pitchFamily="34" charset="0"/>
                <a:ea typeface="+mn-ea"/>
                <a:cs typeface="+mn-cs"/>
              </a:rPr>
              <a:t>mieux comprendre </a:t>
            </a:r>
            <a:r>
              <a:rPr lang="fr-FR" sz="2800" dirty="0" smtClean="0">
                <a:solidFill>
                  <a:schemeClr val="tx1"/>
                </a:solidFill>
                <a:latin typeface="Calibri" panose="020F0502020204030204" pitchFamily="34" charset="0"/>
                <a:ea typeface="+mn-ea"/>
                <a:cs typeface="+mn-cs"/>
              </a:rPr>
              <a:t>ce qu’on lit. Cette stratégie s’appelle : </a:t>
            </a:r>
            <a:r>
              <a:rPr lang="fr-FR" sz="2800" dirty="0" smtClean="0">
                <a:solidFill>
                  <a:srgbClr val="7030A0"/>
                </a:solidFill>
                <a:latin typeface="Calibri" panose="020F0502020204030204" pitchFamily="34" charset="0"/>
                <a:ea typeface="+mn-ea"/>
                <a:cs typeface="+mn-cs"/>
              </a:rPr>
              <a:t>«</a:t>
            </a:r>
            <a:r>
              <a:rPr lang="fr-FR" sz="2800" dirty="0">
                <a:solidFill>
                  <a:srgbClr val="7030A0"/>
                </a:solidFill>
                <a:latin typeface="Calibri" panose="020F0502020204030204" pitchFamily="34" charset="0"/>
                <a:ea typeface="+mn-ea"/>
                <a:cs typeface="+mn-cs"/>
              </a:rPr>
              <a:t>i</a:t>
            </a:r>
            <a:r>
              <a:rPr lang="fr-FR" sz="2800" dirty="0" smtClean="0">
                <a:solidFill>
                  <a:srgbClr val="7030A0"/>
                </a:solidFill>
                <a:latin typeface="Calibri" panose="020F0502020204030204" pitchFamily="34" charset="0"/>
                <a:ea typeface="+mn-ea"/>
                <a:cs typeface="+mn-cs"/>
              </a:rPr>
              <a:t>nterpréter les substituts» </a:t>
            </a:r>
            <a:r>
              <a:rPr lang="fr-FR" sz="2800" dirty="0" smtClean="0">
                <a:solidFill>
                  <a:schemeClr val="tx1"/>
                </a:solidFill>
                <a:latin typeface="Calibri" panose="020F0502020204030204" pitchFamily="34" charset="0"/>
                <a:ea typeface="+mn-ea"/>
                <a:cs typeface="+mn-cs"/>
              </a:rPr>
              <a:t>et ira dans la partie comprendre ce que je lis de notre menu DECLIC.</a:t>
            </a:r>
            <a:endParaRPr lang="fr-FR" sz="2800" dirty="0">
              <a:solidFill>
                <a:schemeClr val="tx1"/>
              </a:solidFill>
              <a:latin typeface="Calibri" panose="020F0502020204030204" pitchFamily="34" charset="0"/>
              <a:ea typeface="+mn-ea"/>
              <a:cs typeface="+mn-cs"/>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819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151" y="4571714"/>
            <a:ext cx="1809750" cy="19431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74572902"/>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971600" y="332551"/>
            <a:ext cx="7704856" cy="1442674"/>
          </a:xfrm>
        </p:spPr>
        <p:txBody>
          <a:bodyPr/>
          <a:lstStyle/>
          <a:p>
            <a:r>
              <a:rPr lang="fr-FR" dirty="0" smtClean="0">
                <a:solidFill>
                  <a:srgbClr val="7030A0"/>
                </a:solidFill>
                <a:latin typeface="Mrs Chocolat" pitchFamily="2" charset="0"/>
              </a:rPr>
              <a:t>Interpréter les substituts: </a:t>
            </a:r>
            <a:r>
              <a:rPr lang="fr-FR" dirty="0" smtClean="0">
                <a:solidFill>
                  <a:srgbClr val="7030A0"/>
                </a:solidFill>
                <a:latin typeface="Mrs Chocolat" pitchFamily="2" charset="0"/>
              </a:rPr>
              <a:t>qu’est-ce que cela </a:t>
            </a:r>
            <a:r>
              <a:rPr lang="fr-FR" dirty="0" smtClean="0">
                <a:solidFill>
                  <a:srgbClr val="7030A0"/>
                </a:solidFill>
                <a:latin typeface="Mrs Chocolat" pitchFamily="2" charset="0"/>
              </a:rPr>
              <a:t>signifie?</a:t>
            </a:r>
            <a:endParaRPr lang="fr-FR" dirty="0">
              <a:solidFill>
                <a:srgbClr val="7030A0"/>
              </a:solidFill>
              <a:latin typeface="Mrs Chocolat" pitchFamily="2" charset="0"/>
            </a:endParaRPr>
          </a:p>
        </p:txBody>
      </p:sp>
      <p:sp>
        <p:nvSpPr>
          <p:cNvPr id="25" name="Titre 1"/>
          <p:cNvSpPr txBox="1">
            <a:spLocks/>
          </p:cNvSpPr>
          <p:nvPr/>
        </p:nvSpPr>
        <p:spPr>
          <a:xfrm>
            <a:off x="807813" y="2106824"/>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800" dirty="0" smtClean="0">
                <a:latin typeface="Calibri" panose="020F0502020204030204" pitchFamily="34" charset="0"/>
              </a:rPr>
              <a:t>Les </a:t>
            </a:r>
            <a:r>
              <a:rPr lang="fr-FR" sz="2800" dirty="0" smtClean="0">
                <a:latin typeface="Calibri" panose="020F0502020204030204" pitchFamily="34" charset="0"/>
              </a:rPr>
              <a:t>substituts sont des </a:t>
            </a:r>
            <a:r>
              <a:rPr lang="fr-FR" sz="2800" dirty="0" smtClean="0">
                <a:solidFill>
                  <a:srgbClr val="7030A0"/>
                </a:solidFill>
                <a:latin typeface="Calibri" panose="020F0502020204030204" pitchFamily="34" charset="0"/>
              </a:rPr>
              <a:t>mots qui servent à éviter les répétitions en remplaçant un autre mot comme le nom d’un personnage, d’un objet, d’un lieu... </a:t>
            </a:r>
            <a:endParaRPr lang="fr-FR" sz="2800" dirty="0" smtClean="0">
              <a:latin typeface="Calibri" panose="020F0502020204030204" pitchFamily="34" charset="0"/>
            </a:endParaRPr>
          </a:p>
          <a:p>
            <a:r>
              <a:rPr lang="fr-FR" sz="2800" dirty="0" smtClean="0">
                <a:solidFill>
                  <a:schemeClr val="tx1"/>
                </a:solidFill>
                <a:latin typeface="Calibri" panose="020F0502020204030204" pitchFamily="34" charset="0"/>
                <a:ea typeface="+mn-ea"/>
                <a:cs typeface="+mn-cs"/>
              </a:rPr>
              <a:t>Interpréter les substituts est indispensable pour comprendre ce qu’on lit.</a:t>
            </a:r>
            <a:endParaRPr lang="fr-FR" sz="2800" dirty="0">
              <a:solidFill>
                <a:schemeClr val="tx1"/>
              </a:solidFill>
              <a:latin typeface="Calibri" panose="020F0502020204030204" pitchFamily="34" charset="0"/>
              <a:ea typeface="+mn-ea"/>
              <a:cs typeface="+mn-cs"/>
            </a:endParaRPr>
          </a:p>
        </p:txBody>
      </p:sp>
      <p:pic>
        <p:nvPicPr>
          <p:cNvPr id="2050" name="Picture 2" descr="http://www.teamstraus.com/SchoolDaysBorder_files/Thistle%20Girl%20Clipart/detectivemagnify.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2885" y="4437112"/>
            <a:ext cx="959784" cy="199269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71600" y="5038017"/>
            <a:ext cx="4608512" cy="1200329"/>
          </a:xfrm>
          <a:prstGeom prst="rect">
            <a:avLst/>
          </a:prstGeom>
          <a:solidFill>
            <a:srgbClr val="92D050"/>
          </a:solidFill>
        </p:spPr>
        <p:txBody>
          <a:bodyPr wrap="square">
            <a:spAutoFit/>
          </a:bodyPr>
          <a:lstStyle/>
          <a:p>
            <a:r>
              <a:rPr lang="fr-FR" sz="2400" dirty="0" smtClean="0">
                <a:latin typeface="Calibri" panose="020F0502020204030204" pitchFamily="34" charset="0"/>
              </a:rPr>
              <a:t>Le </a:t>
            </a:r>
            <a:r>
              <a:rPr lang="fr-FR" sz="2400" dirty="0">
                <a:solidFill>
                  <a:srgbClr val="7030A0"/>
                </a:solidFill>
                <a:latin typeface="Calibri" panose="020F0502020204030204" pitchFamily="34" charset="0"/>
              </a:rPr>
              <a:t>lecteur expert </a:t>
            </a:r>
            <a:r>
              <a:rPr lang="fr-FR" sz="2400" dirty="0" smtClean="0">
                <a:solidFill>
                  <a:srgbClr val="7030A0"/>
                </a:solidFill>
                <a:latin typeface="Calibri" panose="020F0502020204030204" pitchFamily="34" charset="0"/>
              </a:rPr>
              <a:t>repère et interprète correctement les </a:t>
            </a:r>
            <a:r>
              <a:rPr lang="fr-FR" sz="2400" dirty="0" smtClean="0">
                <a:solidFill>
                  <a:srgbClr val="7030A0"/>
                </a:solidFill>
                <a:latin typeface="Calibri" panose="020F0502020204030204" pitchFamily="34" charset="0"/>
              </a:rPr>
              <a:t>substituts.</a:t>
            </a:r>
            <a:endParaRPr lang="fr-FR" sz="2400" dirty="0">
              <a:latin typeface="Calibri" panose="020F0502020204030204" pitchFamily="34" charset="0"/>
            </a:endParaRPr>
          </a:p>
        </p:txBody>
      </p:sp>
      <p:pic>
        <p:nvPicPr>
          <p:cNvPr id="2052" name="Picture 4" descr="Afficher l'image d'origi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2504" y="4850830"/>
            <a:ext cx="1483367" cy="10498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29980606"/>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007925" y="158698"/>
            <a:ext cx="7704856" cy="1201939"/>
          </a:xfrm>
        </p:spPr>
        <p:txBody>
          <a:bodyPr/>
          <a:lstStyle/>
          <a:p>
            <a:r>
              <a:rPr lang="fr-FR" dirty="0" smtClean="0">
                <a:solidFill>
                  <a:srgbClr val="0070C0"/>
                </a:solidFill>
                <a:latin typeface="Mrs Chocolat" pitchFamily="2" charset="0"/>
              </a:rPr>
              <a:t>Comment interpréter les substituts</a:t>
            </a:r>
            <a:endParaRPr lang="fr-FR" dirty="0">
              <a:solidFill>
                <a:srgbClr val="0070C0"/>
              </a:solidFill>
              <a:latin typeface="Mrs Chocolat" pitchFamily="2" charset="0"/>
            </a:endParaRPr>
          </a:p>
        </p:txBody>
      </p:sp>
      <p:sp>
        <p:nvSpPr>
          <p:cNvPr id="25" name="Titre 1"/>
          <p:cNvSpPr txBox="1">
            <a:spLocks/>
          </p:cNvSpPr>
          <p:nvPr/>
        </p:nvSpPr>
        <p:spPr>
          <a:xfrm>
            <a:off x="899592" y="1111728"/>
            <a:ext cx="7704856" cy="326890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800" dirty="0" smtClean="0">
              <a:latin typeface="Calibri" panose="020F0502020204030204" pitchFamily="34" charset="0"/>
            </a:endParaRPr>
          </a:p>
          <a:p>
            <a:endParaRPr lang="fr-FR" sz="2800" dirty="0" smtClean="0">
              <a:solidFill>
                <a:schemeClr val="tx1"/>
              </a:solidFill>
              <a:latin typeface="Calibri" panose="020F0502020204030204" pitchFamily="34" charset="0"/>
              <a:ea typeface="+mn-ea"/>
              <a:cs typeface="+mn-cs"/>
            </a:endParaRPr>
          </a:p>
          <a:p>
            <a:endParaRPr lang="fr-FR" sz="2800" dirty="0">
              <a:solidFill>
                <a:srgbClr val="FF0000"/>
              </a:solidFill>
              <a:latin typeface="Calibri" panose="020F0502020204030204" pitchFamily="34" charset="0"/>
              <a:ea typeface="+mn-ea"/>
              <a:cs typeface="+mn-cs"/>
            </a:endParaRPr>
          </a:p>
        </p:txBody>
      </p:sp>
      <p:pic>
        <p:nvPicPr>
          <p:cNvPr id="3074"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4973675"/>
            <a:ext cx="1476485" cy="1546058"/>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p:cNvSpPr txBox="1"/>
          <p:nvPr/>
        </p:nvSpPr>
        <p:spPr>
          <a:xfrm>
            <a:off x="1142573" y="3392700"/>
            <a:ext cx="2592288" cy="646331"/>
          </a:xfrm>
          <a:prstGeom prst="rect">
            <a:avLst/>
          </a:prstGeom>
          <a:noFill/>
        </p:spPr>
        <p:txBody>
          <a:bodyPr wrap="square" rtlCol="0">
            <a:spAutoFit/>
          </a:bodyPr>
          <a:lstStyle/>
          <a:p>
            <a:r>
              <a:rPr lang="fr-FR" smtClean="0"/>
              <a:t>La fillette : ces mots désignent Adeline.</a:t>
            </a:r>
            <a:endParaRPr lang="fr-FR" dirty="0"/>
          </a:p>
        </p:txBody>
      </p:sp>
      <p:sp>
        <p:nvSpPr>
          <p:cNvPr id="21" name="ZoneTexte 20"/>
          <p:cNvSpPr txBox="1"/>
          <p:nvPr/>
        </p:nvSpPr>
        <p:spPr>
          <a:xfrm>
            <a:off x="3917687" y="3411138"/>
            <a:ext cx="2538120" cy="646331"/>
          </a:xfrm>
          <a:prstGeom prst="rect">
            <a:avLst/>
          </a:prstGeom>
          <a:noFill/>
        </p:spPr>
        <p:txBody>
          <a:bodyPr wrap="square" rtlCol="0">
            <a:spAutoFit/>
          </a:bodyPr>
          <a:lstStyle/>
          <a:p>
            <a:r>
              <a:rPr lang="fr-FR" dirty="0" smtClean="0"/>
              <a:t>Elle : ce mot désigne Adeline</a:t>
            </a:r>
            <a:endParaRPr lang="fr-FR" dirty="0"/>
          </a:p>
        </p:txBody>
      </p:sp>
      <p:sp>
        <p:nvSpPr>
          <p:cNvPr id="4" name="Rectangle 3"/>
          <p:cNvSpPr/>
          <p:nvPr/>
        </p:nvSpPr>
        <p:spPr>
          <a:xfrm>
            <a:off x="1142573" y="1683457"/>
            <a:ext cx="7478932" cy="1569660"/>
          </a:xfrm>
          <a:prstGeom prst="rect">
            <a:avLst/>
          </a:prstGeom>
        </p:spPr>
        <p:txBody>
          <a:bodyPr wrap="square">
            <a:spAutoFit/>
          </a:bodyPr>
          <a:lstStyle/>
          <a:p>
            <a:r>
              <a:rPr lang="fr-FR" sz="2400" dirty="0"/>
              <a:t>Le chien d’Adeline est un labrador. La fillette adore son animal. Elle le connaît depuis qu’elle est toute petite. Il s’appelle </a:t>
            </a:r>
            <a:r>
              <a:rPr lang="fr-FR" sz="2400" dirty="0" err="1" smtClean="0"/>
              <a:t>Sunny</a:t>
            </a:r>
            <a:r>
              <a:rPr lang="fr-FR" sz="2400" dirty="0"/>
              <a:t>. La bête adore courir dans le jardin et ramener les balles que lui lance sa maîtresse.</a:t>
            </a:r>
          </a:p>
        </p:txBody>
      </p:sp>
      <p:sp>
        <p:nvSpPr>
          <p:cNvPr id="6" name="Rectangle 5"/>
          <p:cNvSpPr/>
          <p:nvPr/>
        </p:nvSpPr>
        <p:spPr>
          <a:xfrm>
            <a:off x="5724128" y="1759251"/>
            <a:ext cx="1224136" cy="301597"/>
          </a:xfrm>
          <a:prstGeom prst="rect">
            <a:avLst/>
          </a:prstGeom>
          <a:solidFill>
            <a:srgbClr val="0070C0">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2267744" y="2146206"/>
            <a:ext cx="504056" cy="274682"/>
          </a:xfrm>
          <a:prstGeom prst="rect">
            <a:avLst/>
          </a:prstGeom>
          <a:solidFill>
            <a:srgbClr val="0070C0">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flipV="1">
            <a:off x="1142573" y="2160956"/>
            <a:ext cx="1071326" cy="259932"/>
          </a:xfrm>
          <a:prstGeom prst="rect">
            <a:avLst/>
          </a:prstGeom>
          <a:solidFill>
            <a:srgbClr val="7030A0">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1184436" y="4242725"/>
            <a:ext cx="2538120" cy="646331"/>
          </a:xfrm>
          <a:prstGeom prst="rect">
            <a:avLst/>
          </a:prstGeom>
          <a:noFill/>
        </p:spPr>
        <p:txBody>
          <a:bodyPr wrap="square" rtlCol="0">
            <a:spAutoFit/>
          </a:bodyPr>
          <a:lstStyle/>
          <a:p>
            <a:r>
              <a:rPr lang="fr-FR" dirty="0" smtClean="0"/>
              <a:t>animal : ce mot désigne le labrador</a:t>
            </a:r>
            <a:endParaRPr lang="fr-FR" dirty="0"/>
          </a:p>
        </p:txBody>
      </p:sp>
      <p:sp>
        <p:nvSpPr>
          <p:cNvPr id="16" name="Rectangle 15"/>
          <p:cNvSpPr/>
          <p:nvPr/>
        </p:nvSpPr>
        <p:spPr>
          <a:xfrm flipV="1">
            <a:off x="2825645" y="2153581"/>
            <a:ext cx="242981" cy="267307"/>
          </a:xfrm>
          <a:prstGeom prst="rect">
            <a:avLst/>
          </a:prstGeom>
          <a:solidFill>
            <a:srgbClr val="7030A0">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3914171" y="4249454"/>
            <a:ext cx="2538120" cy="646331"/>
          </a:xfrm>
          <a:prstGeom prst="rect">
            <a:avLst/>
          </a:prstGeom>
          <a:noFill/>
        </p:spPr>
        <p:txBody>
          <a:bodyPr wrap="square" rtlCol="0">
            <a:spAutoFit/>
          </a:bodyPr>
          <a:lstStyle/>
          <a:p>
            <a:r>
              <a:rPr lang="fr-FR" dirty="0" smtClean="0"/>
              <a:t>le : ce mot désigne le labrador</a:t>
            </a:r>
            <a:endParaRPr lang="fr-FR" dirty="0"/>
          </a:p>
        </p:txBody>
      </p:sp>
    </p:spTree>
    <p:custDataLst>
      <p:tags r:id="rId1"/>
    </p:custDataLst>
    <p:extLst>
      <p:ext uri="{BB962C8B-B14F-4D97-AF65-F5344CB8AC3E}">
        <p14:creationId xmlns:p14="http://schemas.microsoft.com/office/powerpoint/2010/main" val="2179280363"/>
      </p:ext>
    </p:extLst>
  </p:cSld>
  <p:clrMapOvr>
    <a:masterClrMapping/>
  </p:clrMapOvr>
  <p:transition spd="slow" advTm="3771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21" grpId="0"/>
      <p:bldP spid="6" grpId="0" animBg="1"/>
      <p:bldP spid="13" grpId="0" animBg="1"/>
      <p:bldP spid="14" grpId="0" animBg="1"/>
      <p:bldP spid="15" grpId="0"/>
      <p:bldP spid="16"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3" name="ZoneTexte 42"/>
          <p:cNvSpPr txBox="1"/>
          <p:nvPr/>
        </p:nvSpPr>
        <p:spPr>
          <a:xfrm>
            <a:off x="1039379" y="973517"/>
            <a:ext cx="7675428" cy="954107"/>
          </a:xfrm>
          <a:prstGeom prst="rect">
            <a:avLst/>
          </a:prstGeom>
          <a:noFill/>
        </p:spPr>
        <p:txBody>
          <a:bodyPr wrap="square" rtlCol="0">
            <a:spAutoFit/>
          </a:bodyPr>
          <a:lstStyle/>
          <a:p>
            <a:r>
              <a:rPr lang="fr-FR" sz="2800" dirty="0" smtClean="0">
                <a:solidFill>
                  <a:prstClr val="black"/>
                </a:solidFill>
                <a:latin typeface="Calibri" panose="020F0502020204030204" pitchFamily="34" charset="0"/>
              </a:rPr>
              <a:t>Retrouve tous les substituts </a:t>
            </a:r>
            <a:r>
              <a:rPr lang="fr-FR" sz="2800" smtClean="0">
                <a:solidFill>
                  <a:prstClr val="black"/>
                </a:solidFill>
                <a:latin typeface="Calibri" panose="020F0502020204030204" pitchFamily="34" charset="0"/>
              </a:rPr>
              <a:t>qui remplacent Marc.</a:t>
            </a:r>
            <a:endParaRPr lang="fr-FR" sz="2800" dirty="0" smtClean="0">
              <a:solidFill>
                <a:prstClr val="black"/>
              </a:solidFill>
              <a:latin typeface="Calibri" panose="020F0502020204030204" pitchFamily="34" charset="0"/>
            </a:endParaRPr>
          </a:p>
          <a:p>
            <a:endParaRPr lang="fr-FR" sz="2800" dirty="0">
              <a:solidFill>
                <a:srgbClr val="FF0000"/>
              </a:solidFill>
              <a:latin typeface="Calibri" panose="020F0502020204030204" pitchFamily="34" charset="0"/>
            </a:endParaRPr>
          </a:p>
        </p:txBody>
      </p:sp>
      <p:sp>
        <p:nvSpPr>
          <p:cNvPr id="4" name="Titre 1"/>
          <p:cNvSpPr>
            <a:spLocks noGrp="1"/>
          </p:cNvSpPr>
          <p:nvPr>
            <p:ph type="title"/>
          </p:nvPr>
        </p:nvSpPr>
        <p:spPr>
          <a:xfrm>
            <a:off x="827584" y="-143176"/>
            <a:ext cx="7704856" cy="1442674"/>
          </a:xfrm>
        </p:spPr>
        <p:txBody>
          <a:bodyPr/>
          <a:lstStyle/>
          <a:p>
            <a:r>
              <a:rPr lang="fr-FR" dirty="0" smtClean="0">
                <a:solidFill>
                  <a:schemeClr val="tx2">
                    <a:lumMod val="50000"/>
                    <a:lumOff val="50000"/>
                  </a:schemeClr>
                </a:solidFill>
                <a:latin typeface="Mrs Chocolat" pitchFamily="2" charset="0"/>
              </a:rPr>
              <a:t>Pratique guidée</a:t>
            </a:r>
            <a:endParaRPr lang="fr-FR" dirty="0">
              <a:solidFill>
                <a:schemeClr val="tx2">
                  <a:lumMod val="50000"/>
                  <a:lumOff val="50000"/>
                </a:schemeClr>
              </a:solidFill>
              <a:latin typeface="Mrs Chocolat" pitchFamily="2" charset="0"/>
            </a:endParaRPr>
          </a:p>
        </p:txBody>
      </p:sp>
      <p:pic>
        <p:nvPicPr>
          <p:cNvPr id="8" name="Picture 2" descr="Sommaire de l'atelier de lecture Décl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5447" y="4725144"/>
            <a:ext cx="1909360" cy="179835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39379" y="1830397"/>
            <a:ext cx="7675428" cy="1323439"/>
          </a:xfrm>
          <a:prstGeom prst="rect">
            <a:avLst/>
          </a:prstGeom>
        </p:spPr>
        <p:txBody>
          <a:bodyPr wrap="square">
            <a:spAutoFit/>
          </a:bodyPr>
          <a:lstStyle/>
          <a:p>
            <a:r>
              <a:rPr lang="fr-FR" sz="2000" dirty="0"/>
              <a:t>Les parents de Marc sont divorcés. Il vit une semaine sur deux chez sa mère. Son père, Thierry, est cuisinier. Il lui prépare souvent de bons petits plats. Parfois, le garçon aide son père en cuisine. Thierry adore son fils.</a:t>
            </a:r>
            <a:endParaRPr lang="fr-FR" sz="2000" dirty="0"/>
          </a:p>
        </p:txBody>
      </p:sp>
      <p:sp>
        <p:nvSpPr>
          <p:cNvPr id="9" name="Rectangle 8"/>
          <p:cNvSpPr/>
          <p:nvPr/>
        </p:nvSpPr>
        <p:spPr>
          <a:xfrm>
            <a:off x="4918844" y="1841754"/>
            <a:ext cx="3469580"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39379" y="2191481"/>
            <a:ext cx="1012341"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36096" y="2204224"/>
            <a:ext cx="2664296"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039379" y="2539769"/>
            <a:ext cx="1948445"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3002496" y="2539337"/>
            <a:ext cx="4521832"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7549932" y="2539336"/>
            <a:ext cx="1046907"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039379" y="2899353"/>
            <a:ext cx="1588405" cy="333369"/>
          </a:xfrm>
          <a:prstGeom prst="rect">
            <a:avLst/>
          </a:prstGeom>
          <a:solidFill>
            <a:srgbClr val="67AB0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1187624" y="4688020"/>
            <a:ext cx="5247988" cy="1477328"/>
          </a:xfrm>
          <a:prstGeom prst="rect">
            <a:avLst/>
          </a:prstGeom>
        </p:spPr>
        <p:txBody>
          <a:bodyPr wrap="square">
            <a:spAutoFit/>
          </a:bodyPr>
          <a:lstStyle/>
          <a:p>
            <a:r>
              <a:rPr lang="fr-FR" dirty="0"/>
              <a:t>Le renard est le plus répandu des canidés européens. </a:t>
            </a:r>
            <a:r>
              <a:rPr lang="fr-FR" u="sng" dirty="0"/>
              <a:t>Il se trouve dans le monde entier</a:t>
            </a:r>
            <a:r>
              <a:rPr lang="fr-FR" dirty="0"/>
              <a:t>. </a:t>
            </a:r>
            <a:r>
              <a:rPr lang="fr-FR" u="sng" dirty="0"/>
              <a:t>La bête rousse de la forêt se fixe parfois dans les grands parcs</a:t>
            </a:r>
            <a:r>
              <a:rPr lang="fr-FR" dirty="0"/>
              <a:t> à végétation épaisse au milieu des villes.</a:t>
            </a:r>
          </a:p>
        </p:txBody>
      </p:sp>
      <p:sp>
        <p:nvSpPr>
          <p:cNvPr id="19" name="ZoneTexte 18"/>
          <p:cNvSpPr txBox="1"/>
          <p:nvPr/>
        </p:nvSpPr>
        <p:spPr>
          <a:xfrm>
            <a:off x="1081130" y="3616298"/>
            <a:ext cx="7675428" cy="1384995"/>
          </a:xfrm>
          <a:prstGeom prst="rect">
            <a:avLst/>
          </a:prstGeom>
          <a:noFill/>
        </p:spPr>
        <p:txBody>
          <a:bodyPr wrap="square" rtlCol="0">
            <a:spAutoFit/>
          </a:bodyPr>
          <a:lstStyle/>
          <a:p>
            <a:r>
              <a:rPr lang="fr-FR" sz="2800" dirty="0" smtClean="0">
                <a:solidFill>
                  <a:prstClr val="black"/>
                </a:solidFill>
                <a:latin typeface="Calibri" panose="020F0502020204030204" pitchFamily="34" charset="0"/>
              </a:rPr>
              <a:t>Retrouve tous les substituts qui remplacent </a:t>
            </a:r>
            <a:r>
              <a:rPr lang="fr-FR" sz="2800" smtClean="0">
                <a:solidFill>
                  <a:prstClr val="black"/>
                </a:solidFill>
                <a:latin typeface="Calibri" panose="020F0502020204030204" pitchFamily="34" charset="0"/>
              </a:rPr>
              <a:t>le renard.</a:t>
            </a:r>
            <a:endParaRPr lang="fr-FR" sz="2800" dirty="0" smtClean="0">
              <a:solidFill>
                <a:prstClr val="black"/>
              </a:solidFill>
              <a:latin typeface="Calibri" panose="020F0502020204030204" pitchFamily="34" charset="0"/>
            </a:endParaRPr>
          </a:p>
          <a:p>
            <a:endParaRPr lang="fr-FR" sz="2800" dirty="0">
              <a:solidFill>
                <a:srgbClr val="FF000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3214300308"/>
      </p:ext>
    </p:extLst>
  </p:cSld>
  <p:clrMapOvr>
    <a:masterClrMapping/>
  </p:clrMapOvr>
  <p:transition spd="slow" advTm="2362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 grpId="0"/>
      <p:bldP spid="3" grpId="0"/>
      <p:bldP spid="9" grpId="0" animBg="1"/>
      <p:bldP spid="11" grpId="0" animBg="1"/>
      <p:bldP spid="14" grpId="0" animBg="1"/>
      <p:bldP spid="15" grpId="0" animBg="1"/>
      <p:bldP spid="16" grpId="0" animBg="1"/>
      <p:bldP spid="17" grpId="0" animBg="1"/>
      <p:bldP spid="18" grpId="0" animBg="1"/>
      <p:bldP spid="6"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3" name="ZoneTexte 42"/>
          <p:cNvSpPr txBox="1"/>
          <p:nvPr/>
        </p:nvSpPr>
        <p:spPr>
          <a:xfrm>
            <a:off x="1060437" y="925910"/>
            <a:ext cx="7675428" cy="954107"/>
          </a:xfrm>
          <a:prstGeom prst="rect">
            <a:avLst/>
          </a:prstGeom>
          <a:noFill/>
        </p:spPr>
        <p:txBody>
          <a:bodyPr wrap="square" rtlCol="0">
            <a:spAutoFit/>
          </a:bodyPr>
          <a:lstStyle/>
          <a:p>
            <a:r>
              <a:rPr lang="fr-FR" sz="2800" dirty="0" smtClean="0">
                <a:solidFill>
                  <a:prstClr val="black"/>
                </a:solidFill>
                <a:latin typeface="Calibri" panose="020F0502020204030204" pitchFamily="34" charset="0"/>
              </a:rPr>
              <a:t>Lis </a:t>
            </a:r>
            <a:r>
              <a:rPr lang="fr-FR" sz="2800" dirty="0" smtClean="0">
                <a:solidFill>
                  <a:prstClr val="black"/>
                </a:solidFill>
                <a:latin typeface="Calibri" panose="020F0502020204030204" pitchFamily="34" charset="0"/>
              </a:rPr>
              <a:t>le texte et trouve les substituts du mot lionne.</a:t>
            </a:r>
            <a:endParaRPr lang="fr-FR" sz="2800" dirty="0" smtClean="0">
              <a:solidFill>
                <a:prstClr val="black"/>
              </a:solidFill>
              <a:latin typeface="Calibri" panose="020F0502020204030204" pitchFamily="34" charset="0"/>
            </a:endParaRPr>
          </a:p>
          <a:p>
            <a:endParaRPr lang="fr-FR" sz="2800" dirty="0">
              <a:solidFill>
                <a:srgbClr val="FF0000"/>
              </a:solidFill>
              <a:latin typeface="Calibri" panose="020F0502020204030204" pitchFamily="34" charset="0"/>
            </a:endParaRPr>
          </a:p>
        </p:txBody>
      </p:sp>
      <p:sp>
        <p:nvSpPr>
          <p:cNvPr id="4" name="Titre 1"/>
          <p:cNvSpPr>
            <a:spLocks noGrp="1"/>
          </p:cNvSpPr>
          <p:nvPr>
            <p:ph type="title"/>
          </p:nvPr>
        </p:nvSpPr>
        <p:spPr>
          <a:xfrm>
            <a:off x="827584" y="-143176"/>
            <a:ext cx="7704856" cy="1442674"/>
          </a:xfrm>
        </p:spPr>
        <p:txBody>
          <a:bodyPr/>
          <a:lstStyle/>
          <a:p>
            <a:r>
              <a:rPr lang="fr-FR" dirty="0" smtClean="0">
                <a:solidFill>
                  <a:srgbClr val="00B050"/>
                </a:solidFill>
                <a:latin typeface="Mrs Chocolat" pitchFamily="2" charset="0"/>
              </a:rPr>
              <a:t>Pratique autonome</a:t>
            </a:r>
            <a:endParaRPr lang="fr-FR" dirty="0">
              <a:solidFill>
                <a:srgbClr val="00B050"/>
              </a:solidFill>
              <a:latin typeface="Mrs Chocolat" pitchFamily="2" charset="0"/>
            </a:endParaRPr>
          </a:p>
        </p:txBody>
      </p:sp>
      <p:pic>
        <p:nvPicPr>
          <p:cNvPr id="8" name="Picture 2" descr="Sommaire de l'atelier de lecture Décl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6505" y="4728439"/>
            <a:ext cx="1909360" cy="179835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60437" y="1658692"/>
            <a:ext cx="7675428" cy="1015663"/>
          </a:xfrm>
          <a:prstGeom prst="rect">
            <a:avLst/>
          </a:prstGeom>
        </p:spPr>
        <p:txBody>
          <a:bodyPr wrap="square">
            <a:spAutoFit/>
          </a:bodyPr>
          <a:lstStyle/>
          <a:p>
            <a:r>
              <a:rPr lang="fr-FR" sz="2000" dirty="0">
                <a:solidFill>
                  <a:srgbClr val="67AB0D"/>
                </a:solidFill>
              </a:rPr>
              <a:t>La lionne est un félin vivant dans la savane. Elle assure la chasse à la place du lion. Cette redoutable prédatrice est craint des gazelles. Dès qu’elles l’aperçoivent, elles essaient de se sauver.</a:t>
            </a:r>
            <a:endParaRPr lang="fr-FR" sz="2000" dirty="0">
              <a:solidFill>
                <a:srgbClr val="67AB0D"/>
              </a:solidFill>
            </a:endParaRPr>
          </a:p>
        </p:txBody>
      </p:sp>
      <p:sp>
        <p:nvSpPr>
          <p:cNvPr id="2" name="Rectangle 1"/>
          <p:cNvSpPr/>
          <p:nvPr/>
        </p:nvSpPr>
        <p:spPr>
          <a:xfrm>
            <a:off x="1079598" y="3448847"/>
            <a:ext cx="7675428" cy="1323439"/>
          </a:xfrm>
          <a:prstGeom prst="rect">
            <a:avLst/>
          </a:prstGeom>
        </p:spPr>
        <p:txBody>
          <a:bodyPr wrap="square">
            <a:spAutoFit/>
          </a:bodyPr>
          <a:lstStyle/>
          <a:p>
            <a:r>
              <a:rPr lang="fr-FR" sz="2000" dirty="0">
                <a:solidFill>
                  <a:srgbClr val="92D050"/>
                </a:solidFill>
              </a:rPr>
              <a:t>Le homard commun d’Europe est bleu. Cette créature marine vit près des rochers et se déplace sur les fonds grâce à quatre paires de pattes. Ce gros crustacé se développe en changeant de carapace de temps à autre. Il peut peser 4,5 kg ou plus.</a:t>
            </a:r>
            <a:endParaRPr lang="fr-FR" sz="2000" dirty="0">
              <a:solidFill>
                <a:srgbClr val="92D050"/>
              </a:solidFill>
            </a:endParaRPr>
          </a:p>
        </p:txBody>
      </p:sp>
      <p:sp>
        <p:nvSpPr>
          <p:cNvPr id="10" name="ZoneTexte 9"/>
          <p:cNvSpPr txBox="1"/>
          <p:nvPr/>
        </p:nvSpPr>
        <p:spPr>
          <a:xfrm>
            <a:off x="1097313" y="2849098"/>
            <a:ext cx="7675428" cy="954107"/>
          </a:xfrm>
          <a:prstGeom prst="rect">
            <a:avLst/>
          </a:prstGeom>
          <a:noFill/>
        </p:spPr>
        <p:txBody>
          <a:bodyPr wrap="square" rtlCol="0">
            <a:spAutoFit/>
          </a:bodyPr>
          <a:lstStyle/>
          <a:p>
            <a:r>
              <a:rPr lang="fr-FR" sz="2800" dirty="0" smtClean="0">
                <a:solidFill>
                  <a:prstClr val="black"/>
                </a:solidFill>
                <a:latin typeface="Calibri" panose="020F0502020204030204" pitchFamily="34" charset="0"/>
              </a:rPr>
              <a:t>Lis </a:t>
            </a:r>
            <a:r>
              <a:rPr lang="fr-FR" sz="2800" dirty="0" smtClean="0">
                <a:solidFill>
                  <a:prstClr val="black"/>
                </a:solidFill>
                <a:latin typeface="Calibri" panose="020F0502020204030204" pitchFamily="34" charset="0"/>
              </a:rPr>
              <a:t>le texte et trouve les substituts du mot homard.</a:t>
            </a:r>
            <a:endParaRPr lang="fr-FR" sz="2800" dirty="0" smtClean="0">
              <a:solidFill>
                <a:prstClr val="black"/>
              </a:solidFill>
              <a:latin typeface="Calibri" panose="020F0502020204030204" pitchFamily="34" charset="0"/>
            </a:endParaRPr>
          </a:p>
          <a:p>
            <a:endParaRPr lang="fr-FR" sz="2800" dirty="0">
              <a:solidFill>
                <a:srgbClr val="FF000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3344035249"/>
      </p:ext>
    </p:extLst>
  </p:cSld>
  <p:clrMapOvr>
    <a:masterClrMapping/>
  </p:clrMapOvr>
  <p:transition spd="slow" advTm="2362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 grpId="0"/>
      <p:bldP spid="3" grpId="0"/>
      <p:bldP spid="2"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3" name="ZoneTexte 42"/>
          <p:cNvSpPr txBox="1"/>
          <p:nvPr/>
        </p:nvSpPr>
        <p:spPr>
          <a:xfrm>
            <a:off x="1104209" y="1600234"/>
            <a:ext cx="7675428" cy="523220"/>
          </a:xfrm>
          <a:prstGeom prst="rect">
            <a:avLst/>
          </a:prstGeom>
          <a:noFill/>
        </p:spPr>
        <p:txBody>
          <a:bodyPr wrap="square" rtlCol="0">
            <a:spAutoFit/>
          </a:bodyPr>
          <a:lstStyle/>
          <a:p>
            <a:pPr marL="457200" indent="-457200">
              <a:buFontTx/>
              <a:buChar char="-"/>
            </a:pPr>
            <a:r>
              <a:rPr lang="fr-FR" sz="2800" dirty="0" smtClean="0">
                <a:solidFill>
                  <a:prstClr val="black"/>
                </a:solidFill>
                <a:latin typeface="Calibri" panose="020F0502020204030204" pitchFamily="34" charset="0"/>
              </a:rPr>
              <a:t>Utiliser les cartes de la classe</a:t>
            </a:r>
          </a:p>
        </p:txBody>
      </p:sp>
      <p:sp>
        <p:nvSpPr>
          <p:cNvPr id="4" name="Titre 1"/>
          <p:cNvSpPr>
            <a:spLocks noGrp="1"/>
          </p:cNvSpPr>
          <p:nvPr>
            <p:ph type="title"/>
          </p:nvPr>
        </p:nvSpPr>
        <p:spPr>
          <a:xfrm>
            <a:off x="827584" y="59220"/>
            <a:ext cx="7704856" cy="1442674"/>
          </a:xfrm>
        </p:spPr>
        <p:txBody>
          <a:bodyPr/>
          <a:lstStyle/>
          <a:p>
            <a:r>
              <a:rPr lang="fr-FR" dirty="0" smtClean="0">
                <a:solidFill>
                  <a:srgbClr val="A90773"/>
                </a:solidFill>
                <a:latin typeface="Mrs Chocolat" pitchFamily="2" charset="0"/>
              </a:rPr>
              <a:t>Pour travailler cette stratégie</a:t>
            </a:r>
            <a:endParaRPr lang="fr-FR" dirty="0">
              <a:solidFill>
                <a:srgbClr val="A90773"/>
              </a:solidFill>
              <a:latin typeface="Mrs Chocolat" pitchFamily="2" charset="0"/>
            </a:endParaRPr>
          </a:p>
        </p:txBody>
      </p:sp>
      <p:pic>
        <p:nvPicPr>
          <p:cNvPr id="5122" name="Picture 2" descr="Afficher l'image d'ori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209" y="3933056"/>
            <a:ext cx="2592288" cy="24445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17830766"/>
      </p:ext>
    </p:extLst>
  </p:cSld>
  <p:clrMapOvr>
    <a:masterClrMapping/>
  </p:clrMapOvr>
  <p:transition spd="slow" advTm="2362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2.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3.xml><?xml version="1.0" encoding="utf-8"?>
<p:tagLst xmlns:a="http://schemas.openxmlformats.org/drawingml/2006/main" xmlns:r="http://schemas.openxmlformats.org/officeDocument/2006/relationships" xmlns:p="http://schemas.openxmlformats.org/presentationml/2006/main">
  <p:tag name="TIMING" val="|0.3|7|2|4|1.9|3|5.8|4.1|5.1|0.7"/>
</p:tagLst>
</file>

<file path=ppt/tags/tag4.xml><?xml version="1.0" encoding="utf-8"?>
<p:tagLst xmlns:a="http://schemas.openxmlformats.org/drawingml/2006/main" xmlns:r="http://schemas.openxmlformats.org/officeDocument/2006/relationships" xmlns:p="http://schemas.openxmlformats.org/presentationml/2006/main">
  <p:tag name="TIMING" val="|0.6|3.6|1.6|0.7|3.6|4.1|0.7"/>
</p:tagLst>
</file>

<file path=ppt/tags/tag5.xml><?xml version="1.0" encoding="utf-8"?>
<p:tagLst xmlns:a="http://schemas.openxmlformats.org/drawingml/2006/main" xmlns:r="http://schemas.openxmlformats.org/officeDocument/2006/relationships" xmlns:p="http://schemas.openxmlformats.org/presentationml/2006/main">
  <p:tag name="TIMING" val="|0.6|3.6|1.6|0.7|3.6|4.1|0.7"/>
</p:tagLst>
</file>

<file path=ppt/tags/tag6.xml><?xml version="1.0" encoding="utf-8"?>
<p:tagLst xmlns:a="http://schemas.openxmlformats.org/drawingml/2006/main" xmlns:r="http://schemas.openxmlformats.org/officeDocument/2006/relationships" xmlns:p="http://schemas.openxmlformats.org/presentationml/2006/main">
  <p:tag name="TIMING" val="|0.6|3.6|1.6|0.7|3.6|4.1|0.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TC101790492[[fn=Album]]</Template>
  <TotalTime>3722</TotalTime>
  <Words>420</Words>
  <Application>Microsoft Macintosh PowerPoint</Application>
  <PresentationFormat>Présentation à l'écran (4:3)</PresentationFormat>
  <Paragraphs>32</Paragraphs>
  <Slides>7</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7</vt:i4>
      </vt:variant>
    </vt:vector>
  </HeadingPairs>
  <TitlesOfParts>
    <vt:vector size="15" baseType="lpstr">
      <vt:lpstr>Bradley Hand ITC TT-Bold</vt:lpstr>
      <vt:lpstr>Calibri</vt:lpstr>
      <vt:lpstr>Cambria</vt:lpstr>
      <vt:lpstr>Mrs Chocolat</vt:lpstr>
      <vt:lpstr>MV Boli</vt:lpstr>
      <vt:lpstr>Rage Italic</vt:lpstr>
      <vt:lpstr>Trebuchet MS</vt:lpstr>
      <vt:lpstr>Sketchbook</vt:lpstr>
      <vt:lpstr>Présentation PowerPoint</vt:lpstr>
      <vt:lpstr>Objectif de la séance</vt:lpstr>
      <vt:lpstr>Interpréter les substituts: qu’est-ce que cela signifie?</vt:lpstr>
      <vt:lpstr>Comment interpréter les substituts</vt:lpstr>
      <vt:lpstr>Pratique guidée</vt:lpstr>
      <vt:lpstr>Pratique autonome</vt:lpstr>
      <vt:lpstr>Pour travailler cette stratégie</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Vocabulaire</dc:title>
  <dc:creator>Mallory</dc:creator>
  <cp:lastModifiedBy>Monhard mallory</cp:lastModifiedBy>
  <cp:revision>82</cp:revision>
  <dcterms:created xsi:type="dcterms:W3CDTF">2014-04-03T15:57:20Z</dcterms:created>
  <dcterms:modified xsi:type="dcterms:W3CDTF">2017-10-05T10:44:49Z</dcterms:modified>
</cp:coreProperties>
</file>