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gif" ContentType="image/gif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1"/>
  </p:notesMasterIdLst>
  <p:handoutMasterIdLst>
    <p:handoutMasterId r:id="rId12"/>
  </p:handoutMasterIdLst>
  <p:sldIdLst>
    <p:sldId id="256" r:id="rId2"/>
    <p:sldId id="280" r:id="rId3"/>
    <p:sldId id="285" r:id="rId4"/>
    <p:sldId id="286" r:id="rId5"/>
    <p:sldId id="291" r:id="rId6"/>
    <p:sldId id="290" r:id="rId7"/>
    <p:sldId id="281" r:id="rId8"/>
    <p:sldId id="287" r:id="rId9"/>
    <p:sldId id="289" r:id="rId1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0773"/>
    <a:srgbClr val="67AB0D"/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11" autoAdjust="0"/>
    <p:restoredTop sz="86425" autoAdjust="0"/>
  </p:normalViewPr>
  <p:slideViewPr>
    <p:cSldViewPr>
      <p:cViewPr>
        <p:scale>
          <a:sx n="134" d="100"/>
          <a:sy n="134" d="100"/>
        </p:scale>
        <p:origin x="-640" y="-13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handoutMaster" Target="handoutMasters/handout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2055C-F7C1-41B5-9DDE-96AFA07810D7}" type="datetimeFigureOut">
              <a:rPr lang="fr-FR" smtClean="0"/>
              <a:t>13/03/2017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B25AF-BBB9-411B-996C-E1336B8902F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03664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E2C44-1C68-45F4-928A-E28EF90B13BF}" type="datetimeFigureOut">
              <a:rPr lang="fr-FR" smtClean="0"/>
              <a:t>13/03/2017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066C57-2612-4AD3-905D-69039BBA0C5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3682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6229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FB3426F5-3CDA-4D27-A4C8-67B3F64DA014}" type="datetimeFigureOut">
              <a:rPr lang="fr-FR" smtClean="0"/>
              <a:t>13/03/2017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13/03/2017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13/03/2017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13/03/2017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13/03/2017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13/03/2017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13/03/2017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13/03/2017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13/03/2017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13/03/2017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13/03/2017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FB3426F5-3CDA-4D27-A4C8-67B3F64DA014}" type="datetimeFigureOut">
              <a:rPr lang="fr-FR" smtClean="0"/>
              <a:t>13/03/2017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4" Type="http://schemas.openxmlformats.org/officeDocument/2006/relationships/image" Target="../media/image11.gif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4" Type="http://schemas.openxmlformats.org/officeDocument/2006/relationships/image" Target="../media/image12.png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4" Type="http://schemas.openxmlformats.org/officeDocument/2006/relationships/image" Target="../media/image13.png"/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4" Type="http://schemas.openxmlformats.org/officeDocument/2006/relationships/image" Target="../media/image13.png"/><Relationship Id="rId1" Type="http://schemas.openxmlformats.org/officeDocument/2006/relationships/tags" Target="../tags/tag4.x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4" Type="http://schemas.openxmlformats.org/officeDocument/2006/relationships/image" Target="../media/image13.png"/><Relationship Id="rId1" Type="http://schemas.openxmlformats.org/officeDocument/2006/relationships/tags" Target="../tags/tag5.x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4" Type="http://schemas.openxmlformats.org/officeDocument/2006/relationships/image" Target="../media/image14.tiff"/><Relationship Id="rId5" Type="http://schemas.openxmlformats.org/officeDocument/2006/relationships/image" Target="../media/image15.gif"/><Relationship Id="rId1" Type="http://schemas.openxmlformats.org/officeDocument/2006/relationships/tags" Target="../tags/tag6.x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4" Type="http://schemas.openxmlformats.org/officeDocument/2006/relationships/image" Target="../media/image15.gif"/><Relationship Id="rId1" Type="http://schemas.openxmlformats.org/officeDocument/2006/relationships/tags" Target="../tags/tag7.x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4" Type="http://schemas.openxmlformats.org/officeDocument/2006/relationships/image" Target="../media/image16.gif"/><Relationship Id="rId1" Type="http://schemas.openxmlformats.org/officeDocument/2006/relationships/tags" Target="../tags/tag8.x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2800" dirty="0" smtClean="0">
                <a:latin typeface="Mrs Chocolat" charset="0"/>
                <a:ea typeface="Mrs Chocolat" charset="0"/>
                <a:cs typeface="Mrs Chocolat" charset="0"/>
              </a:rPr>
              <a:t>Comprendre ce que je lis : </a:t>
            </a:r>
            <a:endParaRPr lang="fr-FR" sz="2800" dirty="0" smtClean="0">
              <a:latin typeface="Mrs Chocolat" charset="0"/>
              <a:ea typeface="Mrs Chocolat" charset="0"/>
              <a:cs typeface="Mrs Chocolat" charset="0"/>
            </a:endParaRPr>
          </a:p>
          <a:p>
            <a:r>
              <a:rPr lang="fr-FR" sz="2800" dirty="0" smtClean="0">
                <a:latin typeface="Always In My Heart" charset="0"/>
                <a:ea typeface="Always In My Heart" charset="0"/>
                <a:cs typeface="Always In My Heart" charset="0"/>
              </a:rPr>
              <a:t>Choisir </a:t>
            </a:r>
            <a:r>
              <a:rPr lang="fr-FR" sz="2800" dirty="0" smtClean="0">
                <a:latin typeface="Always In My Heart" charset="0"/>
                <a:ea typeface="Always In My Heart" charset="0"/>
                <a:cs typeface="Always In My Heart" charset="0"/>
              </a:rPr>
              <a:t>un livre à son niveau</a:t>
            </a:r>
            <a:endParaRPr lang="fr-FR" sz="2800" dirty="0">
              <a:latin typeface="Always In My Heart" charset="0"/>
              <a:ea typeface="Always In My Heart" charset="0"/>
              <a:cs typeface="Always In My Heart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 rot="20575078">
            <a:off x="818247" y="4156700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latin typeface="Trebuchet MS" panose="020B0603020202020204" pitchFamily="34" charset="0"/>
              </a:rPr>
              <a:t>CM</a:t>
            </a: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  <a:p>
            <a:pPr algn="ctr"/>
            <a:endParaRPr lang="fr-FR" sz="1000" dirty="0" smtClean="0">
              <a:latin typeface="Trebuchet MS" panose="020B0603020202020204" pitchFamily="34" charset="0"/>
            </a:endParaRPr>
          </a:p>
          <a:p>
            <a:pPr algn="ctr"/>
            <a:r>
              <a:rPr lang="fr-FR" sz="1000" smtClean="0">
                <a:latin typeface="Trebuchet MS" panose="020B0603020202020204" pitchFamily="34" charset="0"/>
              </a:rPr>
              <a:t>www.laclassedemallory.net</a:t>
            </a:r>
            <a:endParaRPr lang="fr-FR" sz="1000" dirty="0">
              <a:latin typeface="Trebuchet MS" panose="020B0603020202020204" pitchFamily="34" charset="0"/>
            </a:endParaRPr>
          </a:p>
        </p:txBody>
      </p:sp>
      <p:pic>
        <p:nvPicPr>
          <p:cNvPr id="1026" name="Picture 2" descr="Afficher l'image d'orig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9276">
            <a:off x="3191020" y="3120618"/>
            <a:ext cx="5177907" cy="878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94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4616">
        <p:cut/>
      </p:transition>
    </mc:Choice>
    <mc:Fallback xmlns="">
      <p:transition advTm="4616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704856" cy="1442674"/>
          </a:xfrm>
        </p:spPr>
        <p:txBody>
          <a:bodyPr/>
          <a:lstStyle/>
          <a:p>
            <a:r>
              <a:rPr lang="fr-FR" dirty="0" smtClean="0">
                <a:solidFill>
                  <a:srgbClr val="7030A0"/>
                </a:solidFill>
                <a:latin typeface="Mrs Chocolat" pitchFamily="2" charset="0"/>
              </a:rPr>
              <a:t>Objectif de la séance</a:t>
            </a:r>
            <a:endParaRPr lang="fr-FR" dirty="0">
              <a:solidFill>
                <a:srgbClr val="7030A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916832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 smtClean="0">
                <a:latin typeface="Calibri" panose="020F0502020204030204" pitchFamily="34" charset="0"/>
              </a:rPr>
              <a:t>A</a:t>
            </a:r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ujourd’hui, nous allons travailler 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une stratégie qui doit nous permettre de </a:t>
            </a:r>
            <a:r>
              <a:rPr lang="fr-FR" sz="2800" dirty="0" smtClean="0">
                <a:solidFill>
                  <a:srgbClr val="7030A0"/>
                </a:solidFill>
                <a:latin typeface="Calibri" panose="020F0502020204030204" pitchFamily="34" charset="0"/>
                <a:ea typeface="+mn-ea"/>
                <a:cs typeface="+mn-cs"/>
              </a:rPr>
              <a:t>mieux comprendre 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ce qu’on lit. Cette stratégie s’appelle : </a:t>
            </a:r>
            <a:r>
              <a:rPr lang="fr-FR" sz="2800" dirty="0" smtClean="0">
                <a:solidFill>
                  <a:srgbClr val="7030A0"/>
                </a:solidFill>
                <a:latin typeface="Calibri" panose="020F0502020204030204" pitchFamily="34" charset="0"/>
                <a:ea typeface="+mn-ea"/>
                <a:cs typeface="+mn-cs"/>
              </a:rPr>
              <a:t>« choisir un livre à son niveau » 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et ira dans la partie comprendre ce que je lis de notre menu DECLIC.</a:t>
            </a:r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819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151" y="4571714"/>
            <a:ext cx="180975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74572902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2371" y="300582"/>
            <a:ext cx="7704856" cy="1442674"/>
          </a:xfrm>
        </p:spPr>
        <p:txBody>
          <a:bodyPr/>
          <a:lstStyle/>
          <a:p>
            <a:r>
              <a:rPr lang="fr-FR" dirty="0" smtClean="0">
                <a:solidFill>
                  <a:srgbClr val="7030A0"/>
                </a:solidFill>
                <a:latin typeface="Mrs Chocolat" pitchFamily="2" charset="0"/>
              </a:rPr>
              <a:t>Choisir un livre à son niveau </a:t>
            </a:r>
            <a:r>
              <a:rPr lang="fr-FR" smtClean="0">
                <a:solidFill>
                  <a:srgbClr val="7030A0"/>
                </a:solidFill>
                <a:latin typeface="Mrs Chocolat" pitchFamily="2" charset="0"/>
              </a:rPr>
              <a:t>: pourquoi?</a:t>
            </a:r>
            <a:endParaRPr lang="fr-FR" dirty="0">
              <a:solidFill>
                <a:srgbClr val="7030A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912371" y="1968118"/>
            <a:ext cx="7704856" cy="28958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 smtClean="0">
                <a:latin typeface="Calibri" panose="020F0502020204030204" pitchFamily="34" charset="0"/>
              </a:rPr>
              <a:t>Afin de mieux comprendre ce que l’on lit, il est important de </a:t>
            </a:r>
            <a:r>
              <a:rPr lang="fr-FR" sz="2800" dirty="0" smtClean="0">
                <a:solidFill>
                  <a:srgbClr val="7030A0"/>
                </a:solidFill>
                <a:latin typeface="Calibri" panose="020F0502020204030204" pitchFamily="34" charset="0"/>
              </a:rPr>
              <a:t>choisir un livre qui correspond à son niveau de lecture. </a:t>
            </a:r>
            <a:r>
              <a:rPr lang="fr-FR" sz="2800" dirty="0" smtClean="0">
                <a:latin typeface="Calibri" panose="020F0502020204030204" pitchFamily="34" charset="0"/>
              </a:rPr>
              <a:t>Un texte trop compliqué, ne nous permet pas de donner du sens à ce que l’on lit. De même, un texte trop simple ne nous permettra pas de progresser.</a:t>
            </a: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87624" y="4406235"/>
            <a:ext cx="4117702" cy="830997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7030A0"/>
                </a:solidFill>
                <a:latin typeface="Calibri" panose="020F0502020204030204" pitchFamily="34" charset="0"/>
              </a:rPr>
              <a:t>Le lecteur </a:t>
            </a:r>
            <a:r>
              <a:rPr lang="fr-FR" sz="2400" dirty="0" smtClean="0">
                <a:solidFill>
                  <a:srgbClr val="7030A0"/>
                </a:solidFill>
                <a:latin typeface="Calibri" panose="020F0502020204030204" pitchFamily="34" charset="0"/>
              </a:rPr>
              <a:t>expert </a:t>
            </a:r>
            <a:r>
              <a:rPr lang="fr-FR" sz="2400" dirty="0" smtClean="0">
                <a:solidFill>
                  <a:srgbClr val="7030A0"/>
                </a:solidFill>
                <a:latin typeface="Calibri" panose="020F0502020204030204" pitchFamily="34" charset="0"/>
              </a:rPr>
              <a:t>sait choisir des livres à son </a:t>
            </a:r>
            <a:r>
              <a:rPr lang="fr-FR" sz="2400" dirty="0" smtClean="0">
                <a:solidFill>
                  <a:srgbClr val="7030A0"/>
                </a:solidFill>
                <a:latin typeface="Calibri" panose="020F0502020204030204" pitchFamily="34" charset="0"/>
              </a:rPr>
              <a:t>niveau.</a:t>
            </a:r>
            <a:endParaRPr lang="fr-FR" sz="2400" dirty="0">
              <a:latin typeface="Calibri" panose="020F0502020204030204" pitchFamily="34" charset="0"/>
            </a:endParaRPr>
          </a:p>
        </p:txBody>
      </p:sp>
      <p:pic>
        <p:nvPicPr>
          <p:cNvPr id="2052" name="Picture 4" descr="Afficher l'image d'origin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504" y="4850830"/>
            <a:ext cx="1483367" cy="1049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9980606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7924" y="-240922"/>
            <a:ext cx="7704856" cy="1442674"/>
          </a:xfrm>
        </p:spPr>
        <p:txBody>
          <a:bodyPr/>
          <a:lstStyle/>
          <a:p>
            <a:r>
              <a:rPr lang="fr-FR" smtClean="0">
                <a:solidFill>
                  <a:srgbClr val="0070C0"/>
                </a:solidFill>
                <a:latin typeface="Mrs Chocolat" pitchFamily="2" charset="0"/>
              </a:rPr>
              <a:t>Comment choisir son livre </a:t>
            </a:r>
            <a:r>
              <a:rPr lang="fr-FR" dirty="0" smtClean="0">
                <a:solidFill>
                  <a:srgbClr val="0070C0"/>
                </a:solidFill>
                <a:latin typeface="Mrs Chocolat" pitchFamily="2" charset="0"/>
              </a:rPr>
              <a:t>?</a:t>
            </a:r>
            <a:endParaRPr lang="fr-FR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3" y="4101092"/>
            <a:ext cx="2052548" cy="214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018662" y="1076395"/>
            <a:ext cx="769411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La première chose a prendre en compte lorsqu’on choisit un livre est </a:t>
            </a:r>
            <a:r>
              <a:rPr lang="fr-FR" sz="2000" b="1" dirty="0" smtClean="0"/>
              <a:t>l’intérêt</a:t>
            </a:r>
            <a:r>
              <a:rPr lang="fr-FR" sz="2000" dirty="0" smtClean="0"/>
              <a:t> qu’on y porte et la </a:t>
            </a:r>
            <a:r>
              <a:rPr lang="fr-FR" sz="2000" b="1" dirty="0" smtClean="0"/>
              <a:t>finalité de la lecture</a:t>
            </a:r>
            <a:r>
              <a:rPr lang="fr-FR" sz="2000" dirty="0" smtClean="0"/>
              <a:t>:</a:t>
            </a:r>
          </a:p>
          <a:p>
            <a:endParaRPr lang="fr-FR" sz="2000" dirty="0"/>
          </a:p>
          <a:p>
            <a:pPr marL="342900" indent="-342900">
              <a:buFontTx/>
              <a:buChar char="-"/>
            </a:pPr>
            <a:r>
              <a:rPr lang="fr-FR" sz="2000" dirty="0" smtClean="0"/>
              <a:t>Le sujet doit être intéressant. Pour savoir si le livre va m’intéresser, je peux </a:t>
            </a:r>
            <a:r>
              <a:rPr lang="fr-FR" sz="2000" b="1" dirty="0" smtClean="0"/>
              <a:t>observer la couverture et lire le titre ainsi que la 4</a:t>
            </a:r>
            <a:r>
              <a:rPr lang="fr-FR" sz="2000" b="1" baseline="30000" dirty="0" smtClean="0"/>
              <a:t>ème</a:t>
            </a:r>
            <a:r>
              <a:rPr lang="fr-FR" sz="2000" b="1" dirty="0" smtClean="0"/>
              <a:t> de couverture.</a:t>
            </a:r>
          </a:p>
          <a:p>
            <a:pPr marL="342900" indent="-342900">
              <a:buFontTx/>
              <a:buChar char="-"/>
            </a:pPr>
            <a:r>
              <a:rPr lang="fr-FR" sz="2000" dirty="0" smtClean="0"/>
              <a:t>Je choisis un livre dans </a:t>
            </a:r>
            <a:r>
              <a:rPr lang="fr-FR" sz="2000" b="1" dirty="0" smtClean="0"/>
              <a:t>un but précis </a:t>
            </a:r>
            <a:r>
              <a:rPr lang="fr-FR" sz="2000" dirty="0" smtClean="0"/>
              <a:t>: réfléchir, apprendre, me divertir</a:t>
            </a:r>
            <a:r>
              <a:rPr lang="mr-IN" sz="2000" dirty="0" smtClean="0"/>
              <a:t>…</a:t>
            </a:r>
            <a:endParaRPr lang="fr-FR" sz="2000" dirty="0"/>
          </a:p>
        </p:txBody>
      </p:sp>
      <p:sp>
        <p:nvSpPr>
          <p:cNvPr id="7" name="Rectangle à coins arrondis 6"/>
          <p:cNvSpPr/>
          <p:nvPr/>
        </p:nvSpPr>
        <p:spPr>
          <a:xfrm>
            <a:off x="1024560" y="4101093"/>
            <a:ext cx="5112568" cy="2149264"/>
          </a:xfrm>
          <a:prstGeom prst="wedgeRoundRectCallout">
            <a:avLst>
              <a:gd name="adj1" fmla="val 60683"/>
              <a:gd name="adj2" fmla="val -4656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1340658" y="4433415"/>
            <a:ext cx="471652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On comprend mieux ce qu’on lit si le sujet nous intéresse.</a:t>
            </a:r>
          </a:p>
          <a:p>
            <a:endParaRPr lang="fr-FR" sz="2000" dirty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r>
              <a:rPr lang="fr-FR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On comprend mieux ce qu’on lit si on s’est fixé un objectif avant.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79280363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 animBg="1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7924" y="-240922"/>
            <a:ext cx="7704856" cy="1442674"/>
          </a:xfrm>
        </p:spPr>
        <p:txBody>
          <a:bodyPr/>
          <a:lstStyle/>
          <a:p>
            <a:r>
              <a:rPr lang="fr-FR" smtClean="0">
                <a:solidFill>
                  <a:srgbClr val="0070C0"/>
                </a:solidFill>
                <a:latin typeface="Mrs Chocolat" pitchFamily="2" charset="0"/>
              </a:rPr>
              <a:t>Comment choisir son livre </a:t>
            </a:r>
            <a:r>
              <a:rPr lang="fr-FR" dirty="0" smtClean="0">
                <a:solidFill>
                  <a:srgbClr val="0070C0"/>
                </a:solidFill>
                <a:latin typeface="Mrs Chocolat" pitchFamily="2" charset="0"/>
              </a:rPr>
              <a:t>?</a:t>
            </a:r>
            <a:endParaRPr lang="fr-FR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3" y="4101092"/>
            <a:ext cx="2052548" cy="214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018662" y="1076395"/>
            <a:ext cx="76941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Une fois le livre qui nous intéresse entre nos mains, on peut effectuer un </a:t>
            </a:r>
            <a:r>
              <a:rPr lang="fr-FR" sz="2000" b="1" dirty="0" smtClean="0"/>
              <a:t>test rapide </a:t>
            </a:r>
            <a:r>
              <a:rPr lang="fr-FR" sz="2000" dirty="0" smtClean="0"/>
              <a:t>afin de voir s’il correspond à notre niveau. </a:t>
            </a:r>
            <a:r>
              <a:rPr lang="fr-FR" sz="2000" dirty="0" smtClean="0"/>
              <a:t>Ce </a:t>
            </a:r>
            <a:r>
              <a:rPr lang="fr-FR" sz="2000" dirty="0"/>
              <a:t>t</a:t>
            </a:r>
            <a:r>
              <a:rPr lang="fr-FR" sz="2000" dirty="0" smtClean="0"/>
              <a:t>est </a:t>
            </a:r>
            <a:r>
              <a:rPr lang="fr-FR" sz="2000" dirty="0" smtClean="0"/>
              <a:t>s’appelle : le </a:t>
            </a:r>
            <a:r>
              <a:rPr lang="fr-FR" sz="2000" b="1" dirty="0" smtClean="0"/>
              <a:t>test des cinq doigts</a:t>
            </a:r>
            <a:r>
              <a:rPr lang="fr-FR" sz="2000" dirty="0" smtClean="0"/>
              <a:t>.</a:t>
            </a:r>
            <a:endParaRPr lang="fr-FR" sz="2000" dirty="0"/>
          </a:p>
        </p:txBody>
      </p:sp>
      <p:sp>
        <p:nvSpPr>
          <p:cNvPr id="7" name="Rectangle à coins arrondis 6"/>
          <p:cNvSpPr/>
          <p:nvPr/>
        </p:nvSpPr>
        <p:spPr>
          <a:xfrm>
            <a:off x="1024560" y="2276872"/>
            <a:ext cx="5112568" cy="3973485"/>
          </a:xfrm>
          <a:prstGeom prst="wedgeRoundRectCallout">
            <a:avLst>
              <a:gd name="adj1" fmla="val 60683"/>
              <a:gd name="adj2" fmla="val -4656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1239368" y="2554402"/>
            <a:ext cx="471652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J’ouvre une page du livre au hasard et je la lis. A chaque fois que je ne comprends pas trop un mot, je lève un doigt.</a:t>
            </a:r>
          </a:p>
          <a:p>
            <a:endParaRPr lang="fr-FR" sz="2000" dirty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marL="342900" indent="-342900">
              <a:buFontTx/>
              <a:buChar char="-"/>
            </a:pPr>
            <a:r>
              <a:rPr lang="fr-FR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0 ou 1 doigt levé : le livre est facile pour moi, je ne progresserai pas en le lisant.</a:t>
            </a:r>
          </a:p>
          <a:p>
            <a:pPr marL="342900" indent="-342900">
              <a:buFontTx/>
              <a:buChar char="-"/>
            </a:pPr>
            <a:r>
              <a:rPr lang="fr-FR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4 ou 5 doigts levés : le livre est trop compliqué je ne progresserai pas en le lisant</a:t>
            </a:r>
          </a:p>
          <a:p>
            <a:pPr marL="342900" indent="-342900">
              <a:buFontTx/>
              <a:buChar char="-"/>
            </a:pPr>
            <a:r>
              <a:rPr lang="fr-FR" sz="20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2 ou 3 doigts levés : le livre est à mon niveau</a:t>
            </a:r>
          </a:p>
          <a:p>
            <a:endParaRPr lang="fr-FR" sz="2000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23629" y="5111872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20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4162854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 animBg="1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7924" y="-240922"/>
            <a:ext cx="7704856" cy="1442674"/>
          </a:xfrm>
        </p:spPr>
        <p:txBody>
          <a:bodyPr/>
          <a:lstStyle/>
          <a:p>
            <a:r>
              <a:rPr lang="fr-FR" dirty="0">
                <a:solidFill>
                  <a:schemeClr val="tx2">
                    <a:lumMod val="50000"/>
                    <a:lumOff val="50000"/>
                  </a:schemeClr>
                </a:solidFill>
                <a:latin typeface="Mrs Chocolat" pitchFamily="2" charset="0"/>
              </a:rPr>
              <a:t>Pratique guidée</a:t>
            </a:r>
            <a:endParaRPr lang="fr-FR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3" y="4101092"/>
            <a:ext cx="2052548" cy="214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018662" y="1076395"/>
            <a:ext cx="76941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Du point de vue macroscopique, un faisceau de photons va </a:t>
            </a:r>
            <a:r>
              <a:rPr lang="fr-FR" sz="2000" dirty="0" err="1"/>
              <a:t>être</a:t>
            </a:r>
            <a:r>
              <a:rPr lang="fr-FR" sz="2000" dirty="0"/>
              <a:t> </a:t>
            </a:r>
            <a:r>
              <a:rPr lang="fr-FR" sz="2000" dirty="0" smtClean="0"/>
              <a:t>attenué </a:t>
            </a:r>
            <a:r>
              <a:rPr lang="fr-FR" sz="2000" dirty="0"/>
              <a:t>lors de son passage dans la </a:t>
            </a:r>
            <a:r>
              <a:rPr lang="fr-FR" sz="2000" dirty="0" err="1"/>
              <a:t>matière</a:t>
            </a:r>
            <a:r>
              <a:rPr lang="fr-FR" sz="2000" dirty="0"/>
              <a:t>. Le nombre de photons n’ayant subit aucune interaction suit une loi de </a:t>
            </a:r>
            <a:r>
              <a:rPr lang="fr-FR" sz="2000" dirty="0" err="1"/>
              <a:t>décroissance</a:t>
            </a:r>
            <a:r>
              <a:rPr lang="fr-FR" sz="2000" dirty="0"/>
              <a:t> exponentielle, similaire à la loi de </a:t>
            </a:r>
            <a:r>
              <a:rPr lang="fr-FR" sz="2000" dirty="0" err="1"/>
              <a:t>décroissance</a:t>
            </a:r>
            <a:r>
              <a:rPr lang="fr-FR" sz="2000" dirty="0"/>
              <a:t> des noyaux. </a:t>
            </a:r>
          </a:p>
        </p:txBody>
      </p:sp>
      <p:sp>
        <p:nvSpPr>
          <p:cNvPr id="7" name="Rectangle à coins arrondis 6"/>
          <p:cNvSpPr/>
          <p:nvPr/>
        </p:nvSpPr>
        <p:spPr>
          <a:xfrm>
            <a:off x="1024560" y="2554402"/>
            <a:ext cx="5112568" cy="3587294"/>
          </a:xfrm>
          <a:prstGeom prst="wedgeRoundRectCallout">
            <a:avLst>
              <a:gd name="adj1" fmla="val 60683"/>
              <a:gd name="adj2" fmla="val -4656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1230216" y="2795100"/>
            <a:ext cx="47165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En lisant ce texte, je me rends compte que :</a:t>
            </a:r>
          </a:p>
        </p:txBody>
      </p:sp>
      <p:sp>
        <p:nvSpPr>
          <p:cNvPr id="10" name="Rectangle 9"/>
          <p:cNvSpPr/>
          <p:nvPr/>
        </p:nvSpPr>
        <p:spPr>
          <a:xfrm>
            <a:off x="1223629" y="5111872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2000" dirty="0">
                <a:solidFill>
                  <a:srgbClr val="002060"/>
                </a:solidFill>
                <a:latin typeface="Calibri" panose="020F0502020204030204" pitchFamily="34" charset="0"/>
              </a:rPr>
              <a:t>2- </a:t>
            </a:r>
            <a:r>
              <a:rPr lang="fr-FR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Ce livre n’est donc pas adapté à mon niveau.</a:t>
            </a:r>
            <a:endParaRPr lang="fr-FR" sz="20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64495" y="3517095"/>
            <a:ext cx="45311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002060"/>
                </a:solidFill>
                <a:latin typeface="Calibri" panose="020F0502020204030204" pitchFamily="34" charset="0"/>
              </a:rPr>
              <a:t>1- </a:t>
            </a:r>
            <a:r>
              <a:rPr lang="fr-FR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je ne comprends pas les mots : faisceau, photons, exponentielle, macroscopique, interaction</a:t>
            </a:r>
            <a:endParaRPr lang="fr-FR" sz="20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843808" y="1237086"/>
            <a:ext cx="1656184" cy="131892"/>
          </a:xfrm>
          <a:prstGeom prst="rect">
            <a:avLst/>
          </a:prstGeom>
          <a:solidFill>
            <a:srgbClr val="67AB0D">
              <a:alpha val="5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5004048" y="1237085"/>
            <a:ext cx="2088231" cy="131892"/>
          </a:xfrm>
          <a:prstGeom prst="rect">
            <a:avLst/>
          </a:prstGeom>
          <a:solidFill>
            <a:srgbClr val="67AB0D">
              <a:alpha val="5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3419872" y="1823165"/>
            <a:ext cx="1224136" cy="152123"/>
          </a:xfrm>
          <a:prstGeom prst="rect">
            <a:avLst/>
          </a:prstGeom>
          <a:solidFill>
            <a:srgbClr val="67AB0D">
              <a:alpha val="5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1050288" y="2139925"/>
            <a:ext cx="1505488" cy="136948"/>
          </a:xfrm>
          <a:prstGeom prst="rect">
            <a:avLst/>
          </a:prstGeom>
          <a:solidFill>
            <a:srgbClr val="67AB0D">
              <a:alpha val="5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2674846" y="2151716"/>
            <a:ext cx="961050" cy="145458"/>
          </a:xfrm>
          <a:prstGeom prst="rect">
            <a:avLst/>
          </a:prstGeom>
          <a:solidFill>
            <a:srgbClr val="67AB0D">
              <a:alpha val="5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85009851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 animBg="1"/>
      <p:bldP spid="8" grpId="0"/>
      <p:bldP spid="11" grpId="0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ZoneTexte 42"/>
          <p:cNvSpPr txBox="1"/>
          <p:nvPr/>
        </p:nvSpPr>
        <p:spPr>
          <a:xfrm>
            <a:off x="1073036" y="1268760"/>
            <a:ext cx="76754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prstClr val="black"/>
                </a:solidFill>
                <a:latin typeface="Calibri" panose="020F0502020204030204" pitchFamily="34" charset="0"/>
              </a:rPr>
              <a:t>Lis le texte </a:t>
            </a:r>
            <a:r>
              <a:rPr lang="fr-FR" sz="2800" dirty="0" smtClean="0">
                <a:solidFill>
                  <a:prstClr val="black"/>
                </a:solidFill>
                <a:latin typeface="Calibri" panose="020F0502020204030204" pitchFamily="34" charset="0"/>
              </a:rPr>
              <a:t>et effectue le test des 5 doigts.</a:t>
            </a:r>
            <a:endParaRPr lang="fr-FR" sz="2800" dirty="0" smtClean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827584" y="-143176"/>
            <a:ext cx="7704856" cy="1442674"/>
          </a:xfrm>
        </p:spPr>
        <p:txBody>
          <a:bodyPr/>
          <a:lstStyle/>
          <a:p>
            <a:r>
              <a:rPr lang="fr-FR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Mrs Chocolat" pitchFamily="2" charset="0"/>
              </a:rPr>
              <a:t>Pratique guidée</a:t>
            </a:r>
            <a:endParaRPr lang="fr-FR" dirty="0">
              <a:solidFill>
                <a:schemeClr val="tx2">
                  <a:lumMod val="50000"/>
                  <a:lumOff val="50000"/>
                </a:schemeClr>
              </a:solidFill>
              <a:latin typeface="Mrs Chocolat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036" y="1868508"/>
            <a:ext cx="6588224" cy="4670948"/>
          </a:xfrm>
          <a:prstGeom prst="rect">
            <a:avLst/>
          </a:prstGeom>
        </p:spPr>
      </p:pic>
      <p:pic>
        <p:nvPicPr>
          <p:cNvPr id="12" name="Picture 2" descr="Sommaire de l'atelier de lecture Décli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0874" y="5157191"/>
            <a:ext cx="1467589" cy="1382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2053020" y="2318022"/>
            <a:ext cx="502755" cy="174873"/>
          </a:xfrm>
          <a:prstGeom prst="rect">
            <a:avLst/>
          </a:prstGeom>
          <a:solidFill>
            <a:srgbClr val="67AB0D">
              <a:alpha val="5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3167845" y="5589240"/>
            <a:ext cx="540060" cy="144016"/>
          </a:xfrm>
          <a:prstGeom prst="rect">
            <a:avLst/>
          </a:prstGeom>
          <a:solidFill>
            <a:srgbClr val="67AB0D">
              <a:alpha val="5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3347865" y="3173925"/>
            <a:ext cx="360040" cy="144016"/>
          </a:xfrm>
          <a:prstGeom prst="rect">
            <a:avLst/>
          </a:prstGeom>
          <a:solidFill>
            <a:srgbClr val="67AB0D">
              <a:alpha val="5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6084168" y="2910676"/>
            <a:ext cx="576064" cy="158284"/>
          </a:xfrm>
          <a:prstGeom prst="rect">
            <a:avLst/>
          </a:prstGeom>
          <a:solidFill>
            <a:srgbClr val="67AB0D">
              <a:alpha val="5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5220072" y="4797152"/>
            <a:ext cx="432048" cy="144016"/>
          </a:xfrm>
          <a:prstGeom prst="rect">
            <a:avLst/>
          </a:prstGeom>
          <a:solidFill>
            <a:srgbClr val="67AB0D">
              <a:alpha val="5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/>
          <p:cNvSpPr/>
          <p:nvPr/>
        </p:nvSpPr>
        <p:spPr>
          <a:xfrm>
            <a:off x="1828518" y="4309152"/>
            <a:ext cx="655249" cy="199967"/>
          </a:xfrm>
          <a:prstGeom prst="rect">
            <a:avLst/>
          </a:prstGeom>
          <a:solidFill>
            <a:srgbClr val="67AB0D">
              <a:alpha val="5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4300308"/>
      </p:ext>
    </p:extLst>
  </p:cSld>
  <p:clrMapOvr>
    <a:masterClrMapping/>
  </p:clrMapOvr>
  <p:transition spd="slow" advTm="23628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" grpId="0"/>
      <p:bldP spid="10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ZoneTexte 42"/>
          <p:cNvSpPr txBox="1"/>
          <p:nvPr/>
        </p:nvSpPr>
        <p:spPr>
          <a:xfrm>
            <a:off x="1060437" y="925910"/>
            <a:ext cx="76754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prstClr val="black"/>
                </a:solidFill>
                <a:latin typeface="Calibri" panose="020F0502020204030204" pitchFamily="34" charset="0"/>
              </a:rPr>
              <a:t>Choisissez un livre dans la bibliothèque et :</a:t>
            </a:r>
            <a:endParaRPr lang="fr-FR" sz="2800" dirty="0" smtClean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827584" y="-143176"/>
            <a:ext cx="7704856" cy="1442674"/>
          </a:xfrm>
        </p:spPr>
        <p:txBody>
          <a:bodyPr/>
          <a:lstStyle/>
          <a:p>
            <a:r>
              <a:rPr lang="fr-FR" dirty="0" smtClean="0">
                <a:solidFill>
                  <a:srgbClr val="00B050"/>
                </a:solidFill>
                <a:latin typeface="Mrs Chocolat" pitchFamily="2" charset="0"/>
              </a:rPr>
              <a:t>Pratique autonome</a:t>
            </a:r>
            <a:endParaRPr lang="fr-FR" dirty="0">
              <a:solidFill>
                <a:srgbClr val="00B050"/>
              </a:solidFill>
              <a:latin typeface="Mrs Chocolat" pitchFamily="2" charset="0"/>
            </a:endParaRPr>
          </a:p>
        </p:txBody>
      </p:sp>
      <p:pic>
        <p:nvPicPr>
          <p:cNvPr id="8" name="Picture 2" descr="Sommaire de l'atelier de lecture Décli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130258"/>
            <a:ext cx="4667921" cy="4396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060437" y="1895826"/>
            <a:ext cx="7675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rgbClr val="00B050"/>
                </a:solidFill>
              </a:rPr>
              <a:t>Vérifiez que le sujet du livre vous plaît.</a:t>
            </a:r>
            <a:endParaRPr lang="fr-FR" sz="2000" dirty="0">
              <a:solidFill>
                <a:srgbClr val="00B05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60437" y="2655445"/>
            <a:ext cx="7675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rgbClr val="67AB0D"/>
                </a:solidFill>
              </a:rPr>
              <a:t>Effectuez le test des 5 doigts.</a:t>
            </a:r>
            <a:endParaRPr lang="fr-FR" sz="2000" dirty="0">
              <a:solidFill>
                <a:srgbClr val="67AB0D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44035249"/>
      </p:ext>
    </p:extLst>
  </p:cSld>
  <p:clrMapOvr>
    <a:masterClrMapping/>
  </p:clrMapOvr>
  <p:transition spd="slow" advTm="23628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" grpId="0"/>
      <p:bldP spid="3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ZoneTexte 42"/>
          <p:cNvSpPr txBox="1"/>
          <p:nvPr/>
        </p:nvSpPr>
        <p:spPr>
          <a:xfrm>
            <a:off x="1104209" y="1600234"/>
            <a:ext cx="7675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fr-FR" sz="2800" dirty="0" smtClean="0">
                <a:solidFill>
                  <a:prstClr val="black"/>
                </a:solidFill>
                <a:latin typeface="Calibri" panose="020F0502020204030204" pitchFamily="34" charset="0"/>
              </a:rPr>
              <a:t>Utiliser les cartes inférences de la classe</a:t>
            </a: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827584" y="59220"/>
            <a:ext cx="7704856" cy="1442674"/>
          </a:xfrm>
        </p:spPr>
        <p:txBody>
          <a:bodyPr/>
          <a:lstStyle/>
          <a:p>
            <a:r>
              <a:rPr lang="fr-FR" dirty="0" smtClean="0">
                <a:solidFill>
                  <a:srgbClr val="A90773"/>
                </a:solidFill>
                <a:latin typeface="Mrs Chocolat" pitchFamily="2" charset="0"/>
              </a:rPr>
              <a:t>Pour travailler cette stratégie</a:t>
            </a:r>
            <a:endParaRPr lang="fr-FR" dirty="0">
              <a:solidFill>
                <a:srgbClr val="A90773"/>
              </a:solidFill>
              <a:latin typeface="Mrs Chocolat" pitchFamily="2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104209" y="2302028"/>
            <a:ext cx="7675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fr-FR" sz="2800" dirty="0" smtClean="0">
                <a:solidFill>
                  <a:prstClr val="black"/>
                </a:solidFill>
                <a:latin typeface="Calibri" panose="020F0502020204030204" pitchFamily="34" charset="0"/>
              </a:rPr>
              <a:t>Utiliser les fiches inférences</a:t>
            </a:r>
          </a:p>
        </p:txBody>
      </p:sp>
      <p:pic>
        <p:nvPicPr>
          <p:cNvPr id="5122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209" y="3933056"/>
            <a:ext cx="2592288" cy="244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17830766"/>
      </p:ext>
    </p:extLst>
  </p:cSld>
  <p:clrMapOvr>
    <a:masterClrMapping/>
  </p:clrMapOvr>
  <p:transition spd="slow" advTm="23628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" grpId="0"/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3.6|1.6|0.7|3.6|4.1|0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3.6|1.6|0.7|3.6|4.1|0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3.6|1.6|0.7|3.6|4.1|0.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TC101790492[[fn=Album]]</Template>
  <TotalTime>3678</TotalTime>
  <Words>482</Words>
  <Application>Microsoft Macintosh PowerPoint</Application>
  <PresentationFormat>Présentation à l'écran (4:3)</PresentationFormat>
  <Paragraphs>44</Paragraphs>
  <Slides>9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8" baseType="lpstr">
      <vt:lpstr>Always In My Heart</vt:lpstr>
      <vt:lpstr>Bradley Hand ITC TT-Bold</vt:lpstr>
      <vt:lpstr>Calibri</vt:lpstr>
      <vt:lpstr>Cambria</vt:lpstr>
      <vt:lpstr>Mangal</vt:lpstr>
      <vt:lpstr>Mrs Chocolat</vt:lpstr>
      <vt:lpstr>Rage Italic</vt:lpstr>
      <vt:lpstr>Trebuchet MS</vt:lpstr>
      <vt:lpstr>Sketchbook</vt:lpstr>
      <vt:lpstr>Présentation PowerPoint</vt:lpstr>
      <vt:lpstr>Objectif de la séance</vt:lpstr>
      <vt:lpstr>Choisir un livre à son niveau : pourquoi?</vt:lpstr>
      <vt:lpstr>Comment choisir son livre ?</vt:lpstr>
      <vt:lpstr>Comment choisir son livre ?</vt:lpstr>
      <vt:lpstr>Pratique guidée</vt:lpstr>
      <vt:lpstr>Pratique guidée</vt:lpstr>
      <vt:lpstr>Pratique autonome</vt:lpstr>
      <vt:lpstr>Pour travailler cette stratégie</vt:lpstr>
    </vt:vector>
  </TitlesOfParts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Vocabulaire</dc:title>
  <dc:creator>Mallory</dc:creator>
  <cp:lastModifiedBy>Monhard mallory</cp:lastModifiedBy>
  <cp:revision>78</cp:revision>
  <dcterms:created xsi:type="dcterms:W3CDTF">2014-04-03T15:57:20Z</dcterms:created>
  <dcterms:modified xsi:type="dcterms:W3CDTF">2017-03-13T17:46:24Z</dcterms:modified>
</cp:coreProperties>
</file>