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4"/>
  </p:notesMasterIdLst>
  <p:handoutMasterIdLst>
    <p:handoutMasterId r:id="rId15"/>
  </p:handoutMasterIdLst>
  <p:sldIdLst>
    <p:sldId id="256" r:id="rId2"/>
    <p:sldId id="280" r:id="rId3"/>
    <p:sldId id="292" r:id="rId4"/>
    <p:sldId id="286" r:id="rId5"/>
    <p:sldId id="312" r:id="rId6"/>
    <p:sldId id="295" r:id="rId7"/>
    <p:sldId id="304" r:id="rId8"/>
    <p:sldId id="316" r:id="rId9"/>
    <p:sldId id="315" r:id="rId10"/>
    <p:sldId id="317" r:id="rId11"/>
    <p:sldId id="321" r:id="rId12"/>
    <p:sldId id="290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773"/>
    <a:srgbClr val="67AB0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333" autoAdjust="0"/>
    <p:restoredTop sz="86425" autoAdjust="0"/>
  </p:normalViewPr>
  <p:slideViewPr>
    <p:cSldViewPr>
      <p:cViewPr varScale="1">
        <p:scale>
          <a:sx n="73" d="100"/>
          <a:sy n="73" d="100"/>
        </p:scale>
        <p:origin x="184" y="7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28/02/2018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28/02/2018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434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28/02/2018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28/02/2018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28/02/2018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28/02/2018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28/02/2018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28/02/2018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28/02/2018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28/02/2018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28/02/2018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1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1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1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16.png"/><Relationship Id="rId4" Type="http://schemas.openxmlformats.org/officeDocument/2006/relationships/image" Target="../media/image11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1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 rot="360000">
            <a:off x="3218068" y="4431673"/>
            <a:ext cx="4836456" cy="1377009"/>
          </a:xfrm>
        </p:spPr>
        <p:txBody>
          <a:bodyPr>
            <a:normAutofit/>
          </a:bodyPr>
          <a:lstStyle/>
          <a:p>
            <a:r>
              <a:rPr lang="fr-FR" sz="2800" dirty="0">
                <a:latin typeface="Mrs Chocolat" charset="0"/>
                <a:ea typeface="Mrs Chocolat" charset="0"/>
                <a:cs typeface="Mrs Chocolat" charset="0"/>
              </a:rPr>
              <a:t>Connaître les pronoms</a:t>
            </a: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rebuchet MS" panose="020B0603020202020204" pitchFamily="34" charset="0"/>
              </a:rPr>
              <a:t>CM1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r>
              <a:rPr lang="fr-FR" sz="1000" dirty="0" err="1">
                <a:latin typeface="Trebuchet MS" panose="020B0603020202020204" pitchFamily="34" charset="0"/>
              </a:rPr>
              <a:t>www.laclassedemallory.net</a:t>
            </a:r>
            <a:endParaRPr lang="fr-FR" sz="1000" dirty="0">
              <a:latin typeface="Trebuchet MS" panose="020B0603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 rot="375999">
            <a:off x="3592938" y="3303118"/>
            <a:ext cx="4332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American Typewriter" charset="0"/>
                <a:ea typeface="American Typewriter" charset="0"/>
                <a:cs typeface="American Typewriter" charset="0"/>
              </a:rPr>
              <a:t>Grammaire</a:t>
            </a:r>
          </a:p>
        </p:txBody>
      </p:sp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002487" y="1313105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Calibri" panose="020F0502020204030204" pitchFamily="34" charset="0"/>
              </a:rPr>
              <a:t>A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ujourd’hui, nous allons travailler en </a:t>
            </a:r>
            <a:r>
              <a:rPr lang="fr-FR" sz="2800" dirty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grammaire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Nous allons </a:t>
            </a:r>
            <a:r>
              <a:rPr lang="fr-FR" sz="2800" dirty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revoir ce qu’est un pronom 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et nous allons apprendre à </a:t>
            </a:r>
            <a:r>
              <a:rPr lang="fr-FR" sz="2800" dirty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identifier les différents types de pronoms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6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7" y="4293097"/>
            <a:ext cx="199426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à coins arrondis 6"/>
          <p:cNvSpPr/>
          <p:nvPr/>
        </p:nvSpPr>
        <p:spPr>
          <a:xfrm>
            <a:off x="3188390" y="4509119"/>
            <a:ext cx="5112568" cy="1751251"/>
          </a:xfrm>
          <a:prstGeom prst="wedgeRoundRectCallout">
            <a:avLst>
              <a:gd name="adj1" fmla="val -74761"/>
              <a:gd name="adj2" fmla="val -2876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354650" y="4737048"/>
            <a:ext cx="4780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pronoms sont des petits mots très courants et très utiles. Ils permettent d’éviter les répétitions. En lecture, il est important de les identifier et de savoir ce qu’ils remplacent.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5" grpId="0" animBg="1"/>
      <p:bldP spid="5" grpId="1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611560" y="1898877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Calibri" panose="020F0502020204030204" pitchFamily="34" charset="0"/>
              </a:rPr>
              <a:t>Dans quelle matière va-t-on travailler?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Que va-t-on apprendre 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534952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18716" y="-83588"/>
            <a:ext cx="7704856" cy="1442674"/>
          </a:xfrm>
        </p:spPr>
        <p:txBody>
          <a:bodyPr/>
          <a:lstStyle/>
          <a:p>
            <a:r>
              <a:rPr lang="fr-FR" sz="4000" dirty="0">
                <a:solidFill>
                  <a:srgbClr val="0070C0"/>
                </a:solidFill>
                <a:latin typeface="Mrs Chocolat" pitchFamily="2" charset="0"/>
              </a:rPr>
              <a:t>Qu’est-ce qu’un pronom ?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050" y="1372398"/>
            <a:ext cx="1878691" cy="196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à coins arrondis 6"/>
          <p:cNvSpPr/>
          <p:nvPr/>
        </p:nvSpPr>
        <p:spPr>
          <a:xfrm>
            <a:off x="1124949" y="1372398"/>
            <a:ext cx="5112568" cy="1839463"/>
          </a:xfrm>
          <a:prstGeom prst="wedgeRoundRectCallout">
            <a:avLst>
              <a:gd name="adj1" fmla="val 61233"/>
              <a:gd name="adj2" fmla="val -2060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ZoneTexte 31"/>
          <p:cNvSpPr txBox="1"/>
          <p:nvPr/>
        </p:nvSpPr>
        <p:spPr>
          <a:xfrm>
            <a:off x="1244073" y="1501562"/>
            <a:ext cx="52721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Calibri" charset="0"/>
                <a:ea typeface="Calibri" charset="0"/>
                <a:cs typeface="Calibri" charset="0"/>
              </a:rPr>
              <a:t>Le pronom est </a:t>
            </a:r>
            <a:r>
              <a:rPr lang="fr-FR" sz="2400" dirty="0">
                <a:latin typeface="Calibri" charset="0"/>
                <a:cs typeface="Calibri" charset="0"/>
              </a:rPr>
              <a:t>un </a:t>
            </a:r>
            <a:r>
              <a:rPr lang="fr-FR" sz="2400" b="1" dirty="0">
                <a:solidFill>
                  <a:srgbClr val="0070C0"/>
                </a:solidFill>
                <a:latin typeface="Calibri" charset="0"/>
                <a:cs typeface="Calibri" charset="0"/>
              </a:rPr>
              <a:t>mot qui sert à remplacer un nom ou un groupe nominal</a:t>
            </a:r>
            <a:r>
              <a:rPr lang="fr-FR" sz="2400" dirty="0">
                <a:latin typeface="Calibri" charset="0"/>
                <a:cs typeface="Calibri" charset="0"/>
              </a:rPr>
              <a:t>.  Il existe plusieurs catégories de pronoms. </a:t>
            </a:r>
            <a:endParaRPr lang="fr-FR" sz="24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564615" y="1536706"/>
            <a:ext cx="7704856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3200" dirty="0">
              <a:latin typeface="Mrs Chocolat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018716" y="3652631"/>
            <a:ext cx="7975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La marée monte. </a:t>
            </a:r>
            <a:r>
              <a:rPr lang="fr-FR" sz="2800" b="1" u="sng" dirty="0">
                <a:solidFill>
                  <a:srgbClr val="0070C0"/>
                </a:solidFill>
                <a:latin typeface="Cursive standard" pitchFamily="2" charset="0"/>
              </a:rPr>
              <a:t>Elle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 recouvrira bientôt l’épave.</a:t>
            </a:r>
          </a:p>
        </p:txBody>
      </p:sp>
      <p:cxnSp>
        <p:nvCxnSpPr>
          <p:cNvPr id="13" name="Connecteur droit avec flèche 12"/>
          <p:cNvCxnSpPr/>
          <p:nvPr/>
        </p:nvCxnSpPr>
        <p:spPr>
          <a:xfrm flipV="1">
            <a:off x="3823046" y="4093399"/>
            <a:ext cx="0" cy="33000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2171501" y="4363694"/>
            <a:ext cx="5669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Calibri" panose="020F0502020204030204" pitchFamily="34" charset="0"/>
              </a:rPr>
              <a:t>« ELLE » remplace le nom marée. 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006412" y="5405575"/>
            <a:ext cx="5669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Calibri" panose="020F0502020204030204" pitchFamily="34" charset="0"/>
              </a:rPr>
              <a:t>« Elle » est donc un pronom.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928036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7" grpId="1" animBg="1"/>
      <p:bldP spid="32" grpId="0"/>
      <p:bldP spid="32" grpId="1"/>
      <p:bldP spid="11" grpId="0"/>
      <p:bldP spid="12" grpId="0"/>
      <p:bldP spid="12" grpId="1"/>
      <p:bldP spid="14" grpId="0"/>
      <p:bldP spid="14" grpId="1"/>
      <p:bldP spid="15" grpId="0"/>
      <p:bldP spid="1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464143" y="1898877"/>
            <a:ext cx="4968552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Calibri" panose="020F0502020204030204" pitchFamily="34" charset="0"/>
              </a:rPr>
              <a:t>A quoi sert un pronom?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Pronom 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une </a:t>
            </a:r>
            <a:r>
              <a:rPr lang="mr-IN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–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 je </a:t>
            </a:r>
            <a:r>
              <a:rPr lang="mr-IN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–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 celui </a:t>
            </a:r>
            <a:r>
              <a:rPr lang="mr-IN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–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 vous </a:t>
            </a:r>
            <a:r>
              <a:rPr lang="mr-IN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–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grand </a:t>
            </a:r>
            <a:r>
              <a:rPr lang="mr-IN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–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 le tien</a:t>
            </a:r>
            <a:r>
              <a:rPr lang="mr-IN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–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 vos </a:t>
            </a:r>
            <a:r>
              <a:rPr lang="mr-IN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–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 thon - ils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004180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948411" y="1340767"/>
            <a:ext cx="7585039" cy="3225946"/>
          </a:xfrm>
          <a:prstGeom prst="wedgeRoundRectCallout">
            <a:avLst>
              <a:gd name="adj1" fmla="val 38599"/>
              <a:gd name="adj2" fmla="val 58920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>
                <a:solidFill>
                  <a:srgbClr val="0070C0"/>
                </a:solidFill>
                <a:latin typeface="Mrs Chocolat" pitchFamily="2" charset="0"/>
              </a:rPr>
              <a:t>Quels sont les différents types de pronoms?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913288"/>
            <a:ext cx="1317786" cy="137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169782" y="1383904"/>
            <a:ext cx="70161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Parmi les pronoms, on distingue les pronoms personnels. Ils peuvent remplacer un sujet, un COD, un COI…: 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1169782" y="5332487"/>
            <a:ext cx="7793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Luc </a:t>
            </a:r>
            <a:r>
              <a:rPr lang="fr-FR" sz="4000" b="1" dirty="0">
                <a:solidFill>
                  <a:srgbClr val="FF0000"/>
                </a:solidFill>
                <a:latin typeface="Cursive standard" pitchFamily="2" charset="0"/>
              </a:rPr>
              <a:t>vous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 a demandé son chemin.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1169782" y="4750139"/>
            <a:ext cx="7363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FF0000"/>
                </a:solidFill>
                <a:latin typeface="Cursive standard" pitchFamily="2" charset="0"/>
              </a:rPr>
              <a:t>Elle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 fait son travail sérieusement.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246563-07F1-B74A-8392-31C9FBC7CA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686" y="2106881"/>
            <a:ext cx="6944387" cy="228884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8429678-D8A4-5242-BBE5-62AA6A655595}"/>
              </a:ext>
            </a:extLst>
          </p:cNvPr>
          <p:cNvSpPr txBox="1"/>
          <p:nvPr/>
        </p:nvSpPr>
        <p:spPr>
          <a:xfrm>
            <a:off x="1169782" y="5914835"/>
            <a:ext cx="7793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Les animaux </a:t>
            </a:r>
            <a:r>
              <a:rPr lang="fr-FR" sz="4000" b="1" dirty="0">
                <a:solidFill>
                  <a:srgbClr val="FF0000"/>
                </a:solidFill>
                <a:latin typeface="Cursive standard" pitchFamily="2" charset="0"/>
              </a:rPr>
              <a:t>lui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 font confiance.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025858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  <p:bldP spid="21" grpId="0"/>
      <p:bldP spid="23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043608" y="836712"/>
            <a:ext cx="5929436" cy="24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2800" dirty="0">
                <a:latin typeface="Calibri" panose="020F0502020204030204" pitchFamily="34" charset="0"/>
              </a:rPr>
              <a:t>Cite 10 pronoms personnels.</a:t>
            </a:r>
          </a:p>
          <a:p>
            <a:pPr algn="l"/>
            <a:endParaRPr lang="fr-FR" sz="2800" dirty="0">
              <a:latin typeface="Calibri" panose="020F0502020204030204" pitchFamily="34" charset="0"/>
            </a:endParaRPr>
          </a:p>
          <a:p>
            <a:pPr algn="l"/>
            <a:r>
              <a:rPr lang="fr-FR" sz="2800" dirty="0">
                <a:latin typeface="Calibri" panose="020F0502020204030204" pitchFamily="34" charset="0"/>
              </a:rPr>
              <a:t>Trouve les pronoms personnels de ce texte:</a:t>
            </a:r>
          </a:p>
          <a:p>
            <a:pPr algn="l"/>
            <a:endParaRPr lang="fr-FR" sz="2800" dirty="0">
              <a:latin typeface="Calibri" panose="020F0502020204030204" pitchFamily="34" charset="0"/>
            </a:endParaRPr>
          </a:p>
          <a:p>
            <a:pPr algn="l"/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algn="l"/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algn="l"/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7612" y="-90205"/>
            <a:ext cx="1204222" cy="20070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0B7E963-7707-9843-B0A2-2BDEA3A759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08" y="2204864"/>
            <a:ext cx="7632848" cy="1512168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E1096290-6F80-4C46-8273-165FC7DB16A6}"/>
              </a:ext>
            </a:extLst>
          </p:cNvPr>
          <p:cNvSpPr txBox="1">
            <a:spLocks/>
          </p:cNvSpPr>
          <p:nvPr/>
        </p:nvSpPr>
        <p:spPr>
          <a:xfrm>
            <a:off x="1001898" y="3717032"/>
            <a:ext cx="6912443" cy="24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2800" dirty="0">
                <a:latin typeface="Calibri" panose="020F0502020204030204" pitchFamily="34" charset="0"/>
              </a:rPr>
              <a:t>Relie chaque pronom au nom qu’il remplace. </a:t>
            </a:r>
          </a:p>
          <a:p>
            <a:pPr algn="l"/>
            <a:endParaRPr lang="fr-FR" sz="2800" dirty="0">
              <a:latin typeface="Calibri" panose="020F0502020204030204" pitchFamily="34" charset="0"/>
            </a:endParaRPr>
          </a:p>
          <a:p>
            <a:pPr algn="l"/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algn="l"/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algn="l"/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A25AC5E-F214-9B41-9D27-3CA4D2A81A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9632" y="4437112"/>
            <a:ext cx="4546600" cy="1866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7527959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006840" y="1340766"/>
            <a:ext cx="7237567" cy="3312369"/>
          </a:xfrm>
          <a:prstGeom prst="wedgeRoundRectCallout">
            <a:avLst>
              <a:gd name="adj1" fmla="val 37335"/>
              <a:gd name="adj2" fmla="val 67455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>
                <a:solidFill>
                  <a:srgbClr val="0070C0"/>
                </a:solidFill>
                <a:latin typeface="Mrs Chocolat" pitchFamily="2" charset="0"/>
              </a:rPr>
              <a:t>Quels sont les différents types de pronoms?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388" y="4882173"/>
            <a:ext cx="858782" cy="899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117525" y="1527836"/>
            <a:ext cx="70161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Parmi les pronoms, on distingue les </a:t>
            </a:r>
            <a:r>
              <a:rPr lang="fr-FR" sz="2000" b="1" dirty="0">
                <a:solidFill>
                  <a:srgbClr val="0070C0"/>
                </a:solidFill>
              </a:rPr>
              <a:t>pronoms possessifs</a:t>
            </a:r>
            <a:r>
              <a:rPr lang="fr-FR" sz="2000" dirty="0"/>
              <a:t>. Ils servent à remplacer un nom accompagné d’un déterminant possessif.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961563" y="5169946"/>
            <a:ext cx="7651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Ton chat est calme. </a:t>
            </a:r>
            <a:r>
              <a:rPr lang="fr-FR" sz="4000" b="1" dirty="0">
                <a:solidFill>
                  <a:srgbClr val="FF0000"/>
                </a:solidFill>
                <a:latin typeface="Cursive standard" pitchFamily="2" charset="0"/>
              </a:rPr>
              <a:t>Le nôtre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 est agité.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0D6760F-B4DB-D54C-A09D-DEDC99BEAC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631" y="2536643"/>
            <a:ext cx="6543197" cy="184399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CB0E1F8-3B17-A14E-83C6-ACB6B59AD88A}"/>
              </a:ext>
            </a:extLst>
          </p:cNvPr>
          <p:cNvSpPr txBox="1"/>
          <p:nvPr/>
        </p:nvSpPr>
        <p:spPr>
          <a:xfrm>
            <a:off x="952922" y="5752927"/>
            <a:ext cx="7651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Ma voiture est en panne. Prête-moi </a:t>
            </a:r>
            <a:r>
              <a:rPr lang="fr-FR" sz="4000" b="1" dirty="0">
                <a:solidFill>
                  <a:srgbClr val="FF0000"/>
                </a:solidFill>
                <a:latin typeface="Cursive standard" pitchFamily="2" charset="0"/>
              </a:rPr>
              <a:t>la tienne. 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4966807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  <p:bldP spid="21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971600" y="404664"/>
            <a:ext cx="736959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2800" dirty="0">
                <a:latin typeface="Calibri" panose="020F0502020204030204" pitchFamily="34" charset="0"/>
              </a:rPr>
              <a:t>Cite cinq pronoms possessifs.</a:t>
            </a:r>
          </a:p>
          <a:p>
            <a:pPr algn="l"/>
            <a:endParaRPr lang="fr-FR" sz="2800" dirty="0">
              <a:latin typeface="Calibri" panose="020F0502020204030204" pitchFamily="34" charset="0"/>
            </a:endParaRPr>
          </a:p>
          <a:p>
            <a:pPr algn="l"/>
            <a:r>
              <a:rPr lang="fr-FR" sz="2800" dirty="0">
                <a:latin typeface="Calibri" panose="020F0502020204030204" pitchFamily="34" charset="0"/>
              </a:rPr>
              <a:t>Complète avec le pronom possessif qui convient.</a:t>
            </a:r>
          </a:p>
          <a:p>
            <a:pPr algn="l"/>
            <a:endParaRPr lang="fr-FR" sz="2800" dirty="0">
              <a:latin typeface="Calibri" panose="020F0502020204030204" pitchFamily="34" charset="0"/>
            </a:endParaRPr>
          </a:p>
          <a:p>
            <a:pPr algn="l"/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algn="l"/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algn="l"/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algn="l"/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5646" y="36304"/>
            <a:ext cx="1201688" cy="20028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F4A2E1C-A78A-A24E-8B96-62CEEF3428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600" y="2503405"/>
            <a:ext cx="7855396" cy="30108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1886966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006840" y="1340767"/>
            <a:ext cx="7237567" cy="1786563"/>
          </a:xfrm>
          <a:prstGeom prst="wedgeRoundRectCallout">
            <a:avLst>
              <a:gd name="adj1" fmla="val 37964"/>
              <a:gd name="adj2" fmla="val 86811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>
                <a:solidFill>
                  <a:srgbClr val="0070C0"/>
                </a:solidFill>
                <a:latin typeface="Mrs Chocolat" pitchFamily="2" charset="0"/>
              </a:rPr>
              <a:t>Quels sont les différents types de pronoms?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762" y="3489323"/>
            <a:ext cx="1459181" cy="152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117525" y="1527836"/>
            <a:ext cx="70161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Parmi les pronoms, on distingue les </a:t>
            </a:r>
            <a:r>
              <a:rPr lang="fr-FR" sz="2000" b="1" dirty="0">
                <a:solidFill>
                  <a:srgbClr val="0070C0"/>
                </a:solidFill>
              </a:rPr>
              <a:t>pronoms démonstratifs </a:t>
            </a:r>
            <a:r>
              <a:rPr lang="fr-FR" sz="2000" dirty="0"/>
              <a:t>. Ils remplacent le nom de ce qu’n veut montrer.</a:t>
            </a:r>
          </a:p>
          <a:p>
            <a:r>
              <a:rPr lang="fr-FR" sz="2000" b="1" dirty="0">
                <a:solidFill>
                  <a:srgbClr val="0070C0"/>
                </a:solidFill>
              </a:rPr>
              <a:t>Celui, celle, ceux, celles, ce, c’, ça, ceci, cela Celui-ci, celle-ci, ceux-ci, celles-ci, celui-là, celle-là, ceux-là, celles-là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1148442" y="3425797"/>
            <a:ext cx="7793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J’ai vu </a:t>
            </a:r>
            <a:r>
              <a:rPr lang="fr-FR" sz="4000" b="1" dirty="0">
                <a:solidFill>
                  <a:srgbClr val="FF0000"/>
                </a:solidFill>
                <a:latin typeface="Cursive standard" pitchFamily="2" charset="0"/>
              </a:rPr>
              <a:t>celle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 qui a fait tomber le vase.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1148442" y="4671367"/>
            <a:ext cx="7363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FF0000"/>
                </a:solidFill>
                <a:latin typeface="Cursive standard" pitchFamily="2" charset="0"/>
              </a:rPr>
              <a:t>Celui-ci</a:t>
            </a:r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 vous va très bien.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368855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  <p:bldP spid="21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004837" y="2348880"/>
            <a:ext cx="698477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Calibri" panose="020F0502020204030204" pitchFamily="34" charset="0"/>
              </a:rPr>
              <a:t>Cite trois pronoms démonstratifs.</a:t>
            </a:r>
          </a:p>
          <a:p>
            <a:pPr algn="l"/>
            <a:endParaRPr lang="fr-FR" sz="2800" dirty="0">
              <a:latin typeface="Calibri" panose="020F0502020204030204" pitchFamily="34" charset="0"/>
            </a:endParaRPr>
          </a:p>
          <a:p>
            <a:pPr algn="l"/>
            <a:r>
              <a:rPr lang="fr-FR" sz="2800" dirty="0">
                <a:latin typeface="Calibri" panose="020F0502020204030204" pitchFamily="34" charset="0"/>
              </a:rPr>
              <a:t>Remplace par le pronom démonstratif qui convient.</a:t>
            </a:r>
          </a:p>
          <a:p>
            <a:pPr algn="l"/>
            <a:endParaRPr lang="fr-FR" sz="2800" dirty="0">
              <a:latin typeface="Calibri" panose="020F0502020204030204" pitchFamily="34" charset="0"/>
            </a:endParaRPr>
          </a:p>
          <a:p>
            <a:pPr algn="l"/>
            <a:r>
              <a:rPr lang="fr-FR" sz="1600" b="1" dirty="0"/>
              <a:t>De tous les styles de musique,  ……. que je préfère sont le rap et la dance. </a:t>
            </a:r>
            <a:br>
              <a:rPr lang="fr-FR" sz="1600" b="1" dirty="0"/>
            </a:br>
            <a:br>
              <a:rPr lang="fr-FR" sz="1600" b="1" dirty="0"/>
            </a:br>
            <a:r>
              <a:rPr lang="fr-FR" sz="1600" b="1" dirty="0"/>
              <a:t>Oh ! Regarde ces chiots. As-tu vu  ……….. comme il est beau.. oh! et celui-là! </a:t>
            </a:r>
            <a:br>
              <a:rPr lang="fr-FR" sz="1600" b="1" dirty="0"/>
            </a:br>
            <a:br>
              <a:rPr lang="fr-FR" sz="1600" b="1" dirty="0"/>
            </a:br>
            <a:r>
              <a:rPr lang="fr-FR" sz="1600" b="1" dirty="0"/>
              <a:t>Je ne dors pas très bien en ce moment.  ….. est vraiment un problème pour moi. </a:t>
            </a:r>
            <a:br>
              <a:rPr lang="fr-FR" sz="1600" b="1" dirty="0"/>
            </a:br>
            <a:br>
              <a:rPr lang="fr-FR" sz="1600" b="1" dirty="0"/>
            </a:br>
            <a:r>
              <a:rPr lang="fr-FR" sz="1600" b="1" dirty="0"/>
              <a:t>J'ai fait mes devoirs mais je n'ai pas très bien compris  …….. ni celui-là d'ailleurs. </a:t>
            </a:r>
            <a:br>
              <a:rPr lang="fr-FR" sz="1600" b="1" dirty="0"/>
            </a:br>
            <a:endParaRPr lang="fr-FR" sz="1600" b="1" dirty="0"/>
          </a:p>
          <a:p>
            <a:pPr algn="l"/>
            <a:r>
              <a:rPr lang="fr-FR" sz="1600" b="1" dirty="0"/>
              <a:t> La gymnastique est obligatoire à l'école. Je ne trouve pas …. amusant. </a:t>
            </a:r>
            <a:endParaRPr lang="fr-FR" sz="16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304" y="332656"/>
            <a:ext cx="1345704" cy="22428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83368719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En résumé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CD1C26-A4A6-4541-9A95-79EA1B7F9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24" y="1107500"/>
            <a:ext cx="7772400" cy="4876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500985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3971</TotalTime>
  <Words>378</Words>
  <Application>Microsoft Macintosh PowerPoint</Application>
  <PresentationFormat>Affichage à l'écran (4:3)</PresentationFormat>
  <Paragraphs>70</Paragraphs>
  <Slides>12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3" baseType="lpstr">
      <vt:lpstr>American Typewriter</vt:lpstr>
      <vt:lpstr>Arial</vt:lpstr>
      <vt:lpstr>Bradley Hand ITC TT-Bold</vt:lpstr>
      <vt:lpstr>Calibri</vt:lpstr>
      <vt:lpstr>Cambria</vt:lpstr>
      <vt:lpstr>Cursive standard</vt:lpstr>
      <vt:lpstr>Mangal</vt:lpstr>
      <vt:lpstr>Mrs Chocolat</vt:lpstr>
      <vt:lpstr>Rage Italic</vt:lpstr>
      <vt:lpstr>Trebuchet MS</vt:lpstr>
      <vt:lpstr>Sketchbook</vt:lpstr>
      <vt:lpstr>Présentation PowerPoint</vt:lpstr>
      <vt:lpstr>Objectif de la séance</vt:lpstr>
      <vt:lpstr>Présentation PowerPoint</vt:lpstr>
      <vt:lpstr>Qu’est-ce qu’un pronom ?</vt:lpstr>
      <vt:lpstr>Présentation PowerPoint</vt:lpstr>
      <vt:lpstr>Quels sont les différents types de pronoms?</vt:lpstr>
      <vt:lpstr>Présentation PowerPoint</vt:lpstr>
      <vt:lpstr>Quels sont les différents types de pronoms?</vt:lpstr>
      <vt:lpstr>Présentation PowerPoint</vt:lpstr>
      <vt:lpstr>Quels sont les différents types de pronoms?</vt:lpstr>
      <vt:lpstr>Présentation PowerPoint</vt:lpstr>
      <vt:lpstr>En résumé</vt:lpstr>
    </vt:vector>
  </TitlesOfParts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mallory tinena monhard</cp:lastModifiedBy>
  <cp:revision>109</cp:revision>
  <dcterms:created xsi:type="dcterms:W3CDTF">2014-04-03T15:57:20Z</dcterms:created>
  <dcterms:modified xsi:type="dcterms:W3CDTF">2018-02-28T15:56:49Z</dcterms:modified>
</cp:coreProperties>
</file>