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4"/>
  </p:notesMasterIdLst>
  <p:handoutMasterIdLst>
    <p:handoutMasterId r:id="rId15"/>
  </p:handoutMasterIdLst>
  <p:sldIdLst>
    <p:sldId id="256" r:id="rId2"/>
    <p:sldId id="280" r:id="rId3"/>
    <p:sldId id="292" r:id="rId4"/>
    <p:sldId id="286" r:id="rId5"/>
    <p:sldId id="300" r:id="rId6"/>
    <p:sldId id="295" r:id="rId7"/>
    <p:sldId id="309" r:id="rId8"/>
    <p:sldId id="310" r:id="rId9"/>
    <p:sldId id="311" r:id="rId10"/>
    <p:sldId id="305" r:id="rId11"/>
    <p:sldId id="304" r:id="rId12"/>
    <p:sldId id="290" r:id="rId1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7AB0D"/>
    <a:srgbClr val="941651"/>
    <a:srgbClr val="A90773"/>
    <a:srgbClr val="FCFC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843" autoAdjust="0"/>
    <p:restoredTop sz="86335" autoAdjust="0"/>
  </p:normalViewPr>
  <p:slideViewPr>
    <p:cSldViewPr>
      <p:cViewPr varScale="1">
        <p:scale>
          <a:sx n="93" d="100"/>
          <a:sy n="93" d="100"/>
        </p:scale>
        <p:origin x="1096" y="2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p:cViewPr varScale="1">
        <p:scale>
          <a:sx n="57" d="100"/>
          <a:sy n="57" d="100"/>
        </p:scale>
        <p:origin x="283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62055C-F7C1-41B5-9DDE-96AFA07810D7}" type="datetimeFigureOut">
              <a:rPr lang="fr-FR" smtClean="0"/>
              <a:t>04/04/2019</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5B25AF-BBB9-411B-996C-E1336B8902FD}" type="slidenum">
              <a:rPr lang="fr-FR" smtClean="0"/>
              <a:t>‹N°›</a:t>
            </a:fld>
            <a:endParaRPr lang="fr-FR"/>
          </a:p>
        </p:txBody>
      </p:sp>
    </p:spTree>
    <p:extLst>
      <p:ext uri="{BB962C8B-B14F-4D97-AF65-F5344CB8AC3E}">
        <p14:creationId xmlns:p14="http://schemas.microsoft.com/office/powerpoint/2010/main" val="27403664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AE2C44-1C68-45F4-928A-E28EF90B13BF}" type="datetimeFigureOut">
              <a:rPr lang="fr-FR" smtClean="0"/>
              <a:t>04/04/2019</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066C57-2612-4AD3-905D-69039BBA0C59}" type="slidenum">
              <a:rPr lang="fr-FR" smtClean="0"/>
              <a:t>‹N°›</a:t>
            </a:fld>
            <a:endParaRPr lang="fr-FR"/>
          </a:p>
        </p:txBody>
      </p:sp>
    </p:spTree>
    <p:extLst>
      <p:ext uri="{BB962C8B-B14F-4D97-AF65-F5344CB8AC3E}">
        <p14:creationId xmlns:p14="http://schemas.microsoft.com/office/powerpoint/2010/main" val="2423682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E066C57-2612-4AD3-905D-69039BBA0C59}" type="slidenum">
              <a:rPr lang="fr-FR" smtClean="0"/>
              <a:t>1</a:t>
            </a:fld>
            <a:endParaRPr lang="fr-FR"/>
          </a:p>
        </p:txBody>
      </p:sp>
    </p:spTree>
    <p:extLst>
      <p:ext uri="{BB962C8B-B14F-4D97-AF65-F5344CB8AC3E}">
        <p14:creationId xmlns:p14="http://schemas.microsoft.com/office/powerpoint/2010/main" val="2696229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E066C57-2612-4AD3-905D-69039BBA0C59}" type="slidenum">
              <a:rPr lang="fr-FR" smtClean="0"/>
              <a:t>4</a:t>
            </a:fld>
            <a:endParaRPr lang="fr-FR"/>
          </a:p>
        </p:txBody>
      </p:sp>
    </p:spTree>
    <p:extLst>
      <p:ext uri="{BB962C8B-B14F-4D97-AF65-F5344CB8AC3E}">
        <p14:creationId xmlns:p14="http://schemas.microsoft.com/office/powerpoint/2010/main" val="18024345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stickie-shadow.png"/>
            <p:cNvPicPr>
              <a:picLocks noChangeAspect="1"/>
            </p:cNvPicPr>
            <p:nvPr/>
          </p:nvPicPr>
          <p:blipFill>
            <a:blip r:embed="rId3"/>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fr-FR"/>
              <a:t>Modifiez le style du titre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FB3426F5-3CDA-4D27-A4C8-67B3F64DA014}" type="datetimeFigureOut">
              <a:rPr lang="fr-FR" smtClean="0"/>
              <a:t>04/04/2019</a:t>
            </a:fld>
            <a:endParaRPr lang="fr-FR"/>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fr-FR"/>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ADBAD8EB-CB48-4351-9C65-8E4A2A41DDF4}" type="slidenum">
              <a:rPr lang="fr-FR" smtClean="0"/>
              <a:t>‹N°›</a:t>
            </a:fld>
            <a:endParaRPr lang="fr-FR"/>
          </a:p>
        </p:txBody>
      </p:sp>
      <p:pic>
        <p:nvPicPr>
          <p:cNvPr id="9"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FB3426F5-3CDA-4D27-A4C8-67B3F64DA014}" type="datetimeFigureOut">
              <a:rPr lang="fr-FR" smtClean="0"/>
              <a:t>04/04/2019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DBAD8EB-CB48-4351-9C65-8E4A2A41DDF4}"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fr-FR"/>
              <a:t>Modifiez le style du titre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FB3426F5-3CDA-4D27-A4C8-67B3F64DA014}" type="datetimeFigureOut">
              <a:rPr lang="fr-FR" smtClean="0"/>
              <a:t>04/04/2019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DBAD8EB-CB48-4351-9C65-8E4A2A41DDF4}" type="slidenum">
              <a:rPr lang="fr-FR" smtClean="0"/>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5" name="Date Placeholder 4"/>
          <p:cNvSpPr>
            <a:spLocks noGrp="1"/>
          </p:cNvSpPr>
          <p:nvPr>
            <p:ph type="dt" sz="half" idx="10"/>
          </p:nvPr>
        </p:nvSpPr>
        <p:spPr/>
        <p:txBody>
          <a:bodyPr/>
          <a:lstStyle/>
          <a:p>
            <a:fld id="{FB3426F5-3CDA-4D27-A4C8-67B3F64DA014}" type="datetimeFigureOut">
              <a:rPr lang="fr-FR" smtClean="0"/>
              <a:t>04/04/2019</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DBAD8EB-CB48-4351-9C65-8E4A2A41DDF4}" type="slidenum">
              <a:rPr lang="fr-FR" smtClean="0"/>
              <a:t>‹N°›</a:t>
            </a:fld>
            <a:endParaRPr lang="fr-FR"/>
          </a:p>
        </p:txBody>
      </p:sp>
      <p:sp>
        <p:nvSpPr>
          <p:cNvPr id="9" name="Content Placeholder 8"/>
          <p:cNvSpPr>
            <a:spLocks noGrp="1"/>
          </p:cNvSpPr>
          <p:nvPr>
            <p:ph sz="quarter" idx="13"/>
          </p:nvPr>
        </p:nvSpPr>
        <p:spPr>
          <a:xfrm>
            <a:off x="841248" y="2039112"/>
            <a:ext cx="3657600" cy="395020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7" name="Date Placeholder 6"/>
          <p:cNvSpPr>
            <a:spLocks noGrp="1"/>
          </p:cNvSpPr>
          <p:nvPr>
            <p:ph type="dt" sz="half" idx="10"/>
          </p:nvPr>
        </p:nvSpPr>
        <p:spPr/>
        <p:txBody>
          <a:bodyPr/>
          <a:lstStyle/>
          <a:p>
            <a:fld id="{FB3426F5-3CDA-4D27-A4C8-67B3F64DA014}" type="datetimeFigureOut">
              <a:rPr lang="fr-FR" smtClean="0"/>
              <a:t>04/04/2019</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ADBAD8EB-CB48-4351-9C65-8E4A2A41DDF4}" type="slidenum">
              <a:rPr lang="fr-FR" smtClean="0"/>
              <a:t>‹N°›</a:t>
            </a:fld>
            <a:endParaRPr lang="fr-FR"/>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Content Placeholder 12"/>
          <p:cNvSpPr>
            <a:spLocks noGrp="1"/>
          </p:cNvSpPr>
          <p:nvPr>
            <p:ph sz="quarter" idx="13"/>
          </p:nvPr>
        </p:nvSpPr>
        <p:spPr>
          <a:xfrm>
            <a:off x="841248" y="2743199"/>
            <a:ext cx="3017520" cy="324612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FB3426F5-3CDA-4D27-A4C8-67B3F64DA014}" type="datetimeFigureOut">
              <a:rPr lang="fr-FR" smtClean="0"/>
              <a:t>04/04/2019</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ADBAD8EB-CB48-4351-9C65-8E4A2A41DDF4}"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3426F5-3CDA-4D27-A4C8-67B3F64DA014}" type="datetimeFigureOut">
              <a:rPr lang="fr-FR" smtClean="0"/>
              <a:t>04/04/2019</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ADBAD8EB-CB48-4351-9C65-8E4A2A41DDF4}"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fr-FR"/>
              <a:t>Modifiez le style du titre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FB3426F5-3CDA-4D27-A4C8-67B3F64DA014}" type="datetimeFigureOut">
              <a:rPr lang="fr-FR" smtClean="0"/>
              <a:t>04/04/2019</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DBAD8EB-CB48-4351-9C65-8E4A2A41DDF4}" type="slidenum">
              <a:rPr lang="fr-FR" smtClean="0"/>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fr-FR"/>
              <a:t>Modifiez le style du titre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FB3426F5-3CDA-4D27-A4C8-67B3F64DA014}" type="datetimeFigureOut">
              <a:rPr lang="fr-FR" smtClean="0"/>
              <a:t>04/04/2019</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DBAD8EB-CB48-4351-9C65-8E4A2A41DDF4}" type="slidenum">
              <a:rPr lang="fr-FR" smtClean="0"/>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nchor="ct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FB3426F5-3CDA-4D27-A4C8-67B3F64DA014}" type="datetimeFigureOut">
              <a:rPr lang="fr-FR" smtClean="0"/>
              <a:t>04/04/2019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DBAD8EB-CB48-4351-9C65-8E4A2A41DDF4}"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FB3426F5-3CDA-4D27-A4C8-67B3F64DA014}" type="datetimeFigureOut">
              <a:rPr lang="fr-FR" smtClean="0"/>
              <a:t>04/04/2019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DBAD8EB-CB48-4351-9C65-8E4A2A41DDF4}"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fr-FR"/>
              <a:t>Modifiez le style du titre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FB3426F5-3CDA-4D27-A4C8-67B3F64DA014}" type="datetimeFigureOut">
              <a:rPr lang="fr-FR" smtClean="0"/>
              <a:t>04/04/2019</a:t>
            </a:fld>
            <a:endParaRPr lang="fr-FR"/>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fr-FR"/>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ADBAD8EB-CB48-4351-9C65-8E4A2A41DDF4}"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11.tif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10.pn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11.tiff"/></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11.tiff"/></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1.tiff"/></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1.tiff"/></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rot="360000">
            <a:off x="3218068" y="4431673"/>
            <a:ext cx="4836456" cy="1377009"/>
          </a:xfrm>
        </p:spPr>
        <p:txBody>
          <a:bodyPr>
            <a:normAutofit/>
          </a:bodyPr>
          <a:lstStyle/>
          <a:p>
            <a:r>
              <a:rPr lang="fr-FR" sz="2800">
                <a:latin typeface="Mrs Chocolat" charset="0"/>
                <a:ea typeface="Mrs Chocolat" charset="0"/>
                <a:cs typeface="Mrs Chocolat" charset="0"/>
              </a:rPr>
              <a:t>Le </a:t>
            </a:r>
            <a:r>
              <a:rPr lang="fr-FR" sz="2800" dirty="0">
                <a:latin typeface="Mrs Chocolat" charset="0"/>
                <a:ea typeface="Mrs Chocolat" charset="0"/>
                <a:cs typeface="Mrs Chocolat" charset="0"/>
              </a:rPr>
              <a:t>COD et le COI</a:t>
            </a:r>
            <a:endParaRPr lang="fr-FR" sz="2800" dirty="0">
              <a:latin typeface="Always In My Heart" charset="0"/>
              <a:ea typeface="Always In My Heart" charset="0"/>
              <a:cs typeface="Always In My Heart" charset="0"/>
            </a:endParaRPr>
          </a:p>
        </p:txBody>
      </p:sp>
      <p:sp>
        <p:nvSpPr>
          <p:cNvPr id="4" name="ZoneTexte 3"/>
          <p:cNvSpPr txBox="1"/>
          <p:nvPr/>
        </p:nvSpPr>
        <p:spPr>
          <a:xfrm rot="20575078">
            <a:off x="818247" y="4156700"/>
            <a:ext cx="1872208" cy="923330"/>
          </a:xfrm>
          <a:prstGeom prst="rect">
            <a:avLst/>
          </a:prstGeom>
          <a:noFill/>
        </p:spPr>
        <p:txBody>
          <a:bodyPr wrap="square" rtlCol="0">
            <a:spAutoFit/>
          </a:bodyPr>
          <a:lstStyle/>
          <a:p>
            <a:pPr algn="ctr"/>
            <a:r>
              <a:rPr lang="fr-FR" sz="2400" dirty="0">
                <a:latin typeface="Trebuchet MS" panose="020B0603020202020204" pitchFamily="34" charset="0"/>
              </a:rPr>
              <a:t>CM</a:t>
            </a:r>
          </a:p>
          <a:p>
            <a:pPr algn="ctr"/>
            <a:endParaRPr lang="fr-FR" sz="1000" dirty="0">
              <a:latin typeface="Trebuchet MS" panose="020B0603020202020204" pitchFamily="34" charset="0"/>
            </a:endParaRPr>
          </a:p>
          <a:p>
            <a:pPr algn="ctr"/>
            <a:endParaRPr lang="fr-FR" sz="1000" dirty="0">
              <a:latin typeface="Trebuchet MS" panose="020B0603020202020204" pitchFamily="34" charset="0"/>
            </a:endParaRPr>
          </a:p>
          <a:p>
            <a:pPr algn="ctr"/>
            <a:r>
              <a:rPr lang="fr-FR" sz="1000">
                <a:latin typeface="Trebuchet MS" panose="020B0603020202020204" pitchFamily="34" charset="0"/>
              </a:rPr>
              <a:t>www.laclassedemallory.net</a:t>
            </a:r>
            <a:endParaRPr lang="fr-FR" sz="1000" dirty="0">
              <a:latin typeface="Trebuchet MS" panose="020B0603020202020204" pitchFamily="34" charset="0"/>
            </a:endParaRPr>
          </a:p>
        </p:txBody>
      </p:sp>
      <p:sp>
        <p:nvSpPr>
          <p:cNvPr id="2" name="ZoneTexte 1"/>
          <p:cNvSpPr txBox="1"/>
          <p:nvPr/>
        </p:nvSpPr>
        <p:spPr>
          <a:xfrm rot="375999">
            <a:off x="3592938" y="3303118"/>
            <a:ext cx="4332464" cy="769441"/>
          </a:xfrm>
          <a:prstGeom prst="rect">
            <a:avLst/>
          </a:prstGeom>
          <a:noFill/>
        </p:spPr>
        <p:txBody>
          <a:bodyPr wrap="square" rtlCol="0">
            <a:spAutoFit/>
          </a:bodyPr>
          <a:lstStyle/>
          <a:p>
            <a:pPr algn="ctr"/>
            <a:r>
              <a:rPr lang="fr-FR" sz="4400" dirty="0">
                <a:latin typeface="American Typewriter" charset="0"/>
                <a:ea typeface="American Typewriter" charset="0"/>
                <a:cs typeface="American Typewriter" charset="0"/>
              </a:rPr>
              <a:t>Grammaire</a:t>
            </a:r>
          </a:p>
        </p:txBody>
      </p:sp>
    </p:spTree>
    <p:extLst>
      <p:ext uri="{BB962C8B-B14F-4D97-AF65-F5344CB8AC3E}">
        <p14:creationId xmlns:p14="http://schemas.microsoft.com/office/powerpoint/2010/main" val="268947373"/>
      </p:ext>
    </p:extLst>
  </p:cSld>
  <p:clrMapOvr>
    <a:masterClrMapping/>
  </p:clrMapOvr>
  <mc:AlternateContent xmlns:mc="http://schemas.openxmlformats.org/markup-compatibility/2006" xmlns:p14="http://schemas.microsoft.com/office/powerpoint/2010/main">
    <mc:Choice Requires="p14">
      <p:transition p14:dur="100" advTm="4616">
        <p:cut/>
      </p:transition>
    </mc:Choice>
    <mc:Fallback xmlns="">
      <p:transition advTm="4616">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043608" y="116632"/>
            <a:ext cx="7704856" cy="1442674"/>
          </a:xfrm>
        </p:spPr>
        <p:txBody>
          <a:bodyPr/>
          <a:lstStyle/>
          <a:p>
            <a:r>
              <a:rPr lang="fr-FR" dirty="0">
                <a:solidFill>
                  <a:srgbClr val="7030A0"/>
                </a:solidFill>
                <a:latin typeface="Mrs Chocolat" pitchFamily="2" charset="0"/>
              </a:rPr>
              <a:t>Objectif de la séance</a:t>
            </a:r>
          </a:p>
        </p:txBody>
      </p:sp>
      <p:sp>
        <p:nvSpPr>
          <p:cNvPr id="25" name="Titre 1"/>
          <p:cNvSpPr txBox="1">
            <a:spLocks/>
          </p:cNvSpPr>
          <p:nvPr/>
        </p:nvSpPr>
        <p:spPr>
          <a:xfrm>
            <a:off x="1002487" y="1313105"/>
            <a:ext cx="7704856" cy="326890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800" dirty="0">
                <a:latin typeface="Calibri" panose="020F0502020204030204" pitchFamily="34" charset="0"/>
              </a:rPr>
              <a:t>A</a:t>
            </a:r>
            <a:r>
              <a:rPr lang="fr-FR" sz="2800" dirty="0">
                <a:solidFill>
                  <a:schemeClr val="tx1"/>
                </a:solidFill>
                <a:latin typeface="Calibri" panose="020F0502020204030204" pitchFamily="34" charset="0"/>
                <a:ea typeface="+mn-ea"/>
                <a:cs typeface="+mn-cs"/>
              </a:rPr>
              <a:t>ujourd’hui, nous allons travailler en </a:t>
            </a:r>
            <a:r>
              <a:rPr lang="fr-FR" sz="2800" dirty="0">
                <a:solidFill>
                  <a:srgbClr val="7030A0"/>
                </a:solidFill>
                <a:latin typeface="Calibri" panose="020F0502020204030204" pitchFamily="34" charset="0"/>
                <a:ea typeface="+mn-ea"/>
                <a:cs typeface="+mn-cs"/>
              </a:rPr>
              <a:t>grammaire</a:t>
            </a:r>
            <a:r>
              <a:rPr lang="fr-FR" sz="2800" dirty="0">
                <a:solidFill>
                  <a:schemeClr val="tx1"/>
                </a:solidFill>
                <a:latin typeface="Calibri" panose="020F0502020204030204" pitchFamily="34" charset="0"/>
                <a:ea typeface="+mn-ea"/>
                <a:cs typeface="+mn-cs"/>
              </a:rPr>
              <a:t>. Nous allons nous intéresser à la fonction des groupes de mots dans la phrase. Nous allons apprendre à </a:t>
            </a:r>
            <a:r>
              <a:rPr lang="fr-FR" sz="2800" dirty="0">
                <a:solidFill>
                  <a:srgbClr val="7030A0"/>
                </a:solidFill>
                <a:latin typeface="Calibri" panose="020F0502020204030204" pitchFamily="34" charset="0"/>
                <a:ea typeface="+mn-ea"/>
                <a:cs typeface="+mn-cs"/>
              </a:rPr>
              <a:t>identifier et distinguer les compléments de verbe c’est-à-dire le COD et le COI</a:t>
            </a:r>
            <a:r>
              <a:rPr lang="fr-FR" sz="2800" dirty="0">
                <a:solidFill>
                  <a:schemeClr val="tx1"/>
                </a:solidFill>
                <a:latin typeface="Calibri" panose="020F0502020204030204" pitchFamily="34" charset="0"/>
                <a:ea typeface="+mn-ea"/>
                <a:cs typeface="+mn-cs"/>
              </a:rPr>
              <a:t>. </a:t>
            </a:r>
            <a:endParaRPr lang="fr-FR" sz="2800" dirty="0">
              <a:solidFill>
                <a:srgbClr val="FF0000"/>
              </a:solidFill>
              <a:latin typeface="Calibri" panose="020F0502020204030204" pitchFamily="34" charset="0"/>
              <a:ea typeface="+mn-ea"/>
              <a:cs typeface="+mn-cs"/>
            </a:endParaRPr>
          </a:p>
        </p:txBody>
      </p:sp>
      <p:pic>
        <p:nvPicPr>
          <p:cNvPr id="6" name="Picture 2" descr="Afficher l'image d'orig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7717" y="4293097"/>
            <a:ext cx="1994261" cy="208823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à coins arrondis 6"/>
          <p:cNvSpPr/>
          <p:nvPr/>
        </p:nvSpPr>
        <p:spPr>
          <a:xfrm>
            <a:off x="3188390" y="4509119"/>
            <a:ext cx="5112568" cy="1751251"/>
          </a:xfrm>
          <a:prstGeom prst="wedgeRoundRectCallout">
            <a:avLst>
              <a:gd name="adj1" fmla="val -74761"/>
              <a:gd name="adj2" fmla="val -28768"/>
              <a:gd name="adj3" fmla="val 16667"/>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3347864" y="4582012"/>
            <a:ext cx="4780048" cy="1477328"/>
          </a:xfrm>
          <a:prstGeom prst="rect">
            <a:avLst/>
          </a:prstGeom>
          <a:noFill/>
        </p:spPr>
        <p:txBody>
          <a:bodyPr wrap="square" rtlCol="0">
            <a:spAutoFit/>
          </a:bodyPr>
          <a:lstStyle/>
          <a:p>
            <a:r>
              <a:rPr lang="fr-FR" dirty="0"/>
              <a:t>Le travail sur les compléments de verbe est entamé en CM et se poursuivra au collège. </a:t>
            </a:r>
          </a:p>
          <a:p>
            <a:endParaRPr lang="fr-FR" dirty="0"/>
          </a:p>
          <a:p>
            <a:r>
              <a:rPr lang="fr-FR" dirty="0"/>
              <a:t>Nous introduirons brièvement les notions de COD et COI qui seront étudiées plus tard.</a:t>
            </a:r>
          </a:p>
        </p:txBody>
      </p:sp>
    </p:spTree>
    <p:custDataLst>
      <p:tags r:id="rId1"/>
    </p:custDataLst>
    <p:extLst>
      <p:ext uri="{BB962C8B-B14F-4D97-AF65-F5344CB8AC3E}">
        <p14:creationId xmlns:p14="http://schemas.microsoft.com/office/powerpoint/2010/main" val="3074572902"/>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linds(horizontal)">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5" grpId="0"/>
      <p:bldP spid="5" grpId="0" animBg="1"/>
      <p:bldP spid="5" grpId="1"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5" name="Titre 1"/>
          <p:cNvSpPr txBox="1">
            <a:spLocks/>
          </p:cNvSpPr>
          <p:nvPr/>
        </p:nvSpPr>
        <p:spPr>
          <a:xfrm>
            <a:off x="611560" y="1898877"/>
            <a:ext cx="6361484" cy="326890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800" dirty="0">
                <a:latin typeface="Calibri" panose="020F0502020204030204" pitchFamily="34" charset="0"/>
              </a:rPr>
              <a:t>Dans quelle matière va-t-on travailler?</a:t>
            </a:r>
          </a:p>
          <a:p>
            <a:endParaRPr lang="fr-FR" sz="2800" dirty="0">
              <a:solidFill>
                <a:schemeClr val="tx1"/>
              </a:solidFill>
              <a:latin typeface="Calibri" panose="020F0502020204030204" pitchFamily="34" charset="0"/>
              <a:ea typeface="+mn-ea"/>
              <a:cs typeface="+mn-cs"/>
            </a:endParaRPr>
          </a:p>
          <a:p>
            <a:r>
              <a:rPr lang="fr-FR" sz="2800" dirty="0">
                <a:solidFill>
                  <a:schemeClr val="tx1"/>
                </a:solidFill>
                <a:latin typeface="Calibri" panose="020F0502020204030204" pitchFamily="34" charset="0"/>
                <a:ea typeface="+mn-ea"/>
                <a:cs typeface="+mn-cs"/>
              </a:rPr>
              <a:t>Qu’allons- nous apprendre?</a:t>
            </a:r>
          </a:p>
          <a:p>
            <a:endParaRPr lang="fr-FR" sz="2800" dirty="0">
              <a:solidFill>
                <a:schemeClr val="tx1"/>
              </a:solidFill>
              <a:latin typeface="Calibri" panose="020F0502020204030204" pitchFamily="34" charset="0"/>
              <a:ea typeface="+mn-ea"/>
              <a:cs typeface="+mn-cs"/>
            </a:endParaRPr>
          </a:p>
          <a:p>
            <a:endParaRPr lang="fr-FR" sz="2800" dirty="0">
              <a:solidFill>
                <a:schemeClr val="tx1"/>
              </a:solidFill>
              <a:latin typeface="Calibri" panose="020F0502020204030204" pitchFamily="34" charset="0"/>
              <a:ea typeface="+mn-ea"/>
              <a:cs typeface="+mn-cs"/>
            </a:endParaRPr>
          </a:p>
          <a:p>
            <a:endParaRPr lang="fr-FR" sz="2800" dirty="0">
              <a:solidFill>
                <a:schemeClr val="tx1"/>
              </a:solidFill>
              <a:latin typeface="Calibri" panose="020F0502020204030204" pitchFamily="34" charset="0"/>
              <a:ea typeface="+mn-ea"/>
              <a:cs typeface="+mn-cs"/>
            </a:endParaRPr>
          </a:p>
          <a:p>
            <a:endParaRPr lang="fr-FR" sz="2800" dirty="0">
              <a:solidFill>
                <a:srgbClr val="FF0000"/>
              </a:solidFill>
              <a:latin typeface="Calibri" panose="020F0502020204030204" pitchFamily="34" charset="0"/>
              <a:ea typeface="+mn-ea"/>
              <a:cs typeface="+mn-cs"/>
            </a:endParaRPr>
          </a:p>
        </p:txBody>
      </p:sp>
      <p:pic>
        <p:nvPicPr>
          <p:cNvPr id="4" name="Image 3"/>
          <p:cNvPicPr>
            <a:picLocks noChangeAspect="1"/>
          </p:cNvPicPr>
          <p:nvPr/>
        </p:nvPicPr>
        <p:blipFill>
          <a:blip r:embed="rId4"/>
          <a:stretch>
            <a:fillRect/>
          </a:stretch>
        </p:blipFill>
        <p:spPr>
          <a:xfrm>
            <a:off x="6444208" y="1484784"/>
            <a:ext cx="2209800" cy="3683000"/>
          </a:xfrm>
          <a:prstGeom prst="rect">
            <a:avLst/>
          </a:prstGeom>
        </p:spPr>
      </p:pic>
    </p:spTree>
    <p:custDataLst>
      <p:tags r:id="rId1"/>
    </p:custDataLst>
    <p:extLst>
      <p:ext uri="{BB962C8B-B14F-4D97-AF65-F5344CB8AC3E}">
        <p14:creationId xmlns:p14="http://schemas.microsoft.com/office/powerpoint/2010/main" val="545349521"/>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006412" y="260317"/>
            <a:ext cx="7704856" cy="1442674"/>
          </a:xfrm>
        </p:spPr>
        <p:txBody>
          <a:bodyPr/>
          <a:lstStyle/>
          <a:p>
            <a:r>
              <a:rPr lang="fr-FR" sz="4000" dirty="0" err="1">
                <a:solidFill>
                  <a:srgbClr val="00B050"/>
                </a:solidFill>
                <a:latin typeface="Mrs Chocolat" pitchFamily="2" charset="0"/>
              </a:rPr>
              <a:t>Pré-requis</a:t>
            </a:r>
            <a:r>
              <a:rPr lang="fr-FR" sz="4000" dirty="0">
                <a:solidFill>
                  <a:srgbClr val="00B050"/>
                </a:solidFill>
                <a:latin typeface="Mrs Chocolat" pitchFamily="2" charset="0"/>
              </a:rPr>
              <a:t> : savoir identifier le verbe et le sujet</a:t>
            </a:r>
          </a:p>
        </p:txBody>
      </p:sp>
      <p:sp>
        <p:nvSpPr>
          <p:cNvPr id="25" name="Titre 1"/>
          <p:cNvSpPr txBox="1">
            <a:spLocks/>
          </p:cNvSpPr>
          <p:nvPr/>
        </p:nvSpPr>
        <p:spPr>
          <a:xfrm>
            <a:off x="899592" y="1111728"/>
            <a:ext cx="7704856" cy="326890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fr-FR" sz="2800" dirty="0">
              <a:latin typeface="Calibri" panose="020F0502020204030204" pitchFamily="34" charset="0"/>
            </a:endParaRPr>
          </a:p>
          <a:p>
            <a:endParaRPr lang="fr-FR" sz="2800" dirty="0">
              <a:solidFill>
                <a:schemeClr val="tx1"/>
              </a:solidFill>
              <a:latin typeface="Calibri" panose="020F0502020204030204" pitchFamily="34" charset="0"/>
              <a:ea typeface="+mn-ea"/>
              <a:cs typeface="+mn-cs"/>
            </a:endParaRPr>
          </a:p>
          <a:p>
            <a:endParaRPr lang="fr-FR" sz="2800" dirty="0">
              <a:solidFill>
                <a:srgbClr val="FF0000"/>
              </a:solidFill>
              <a:latin typeface="Calibri" panose="020F0502020204030204" pitchFamily="34" charset="0"/>
              <a:ea typeface="+mn-ea"/>
              <a:cs typeface="+mn-cs"/>
            </a:endParaRPr>
          </a:p>
        </p:txBody>
      </p:sp>
      <p:pic>
        <p:nvPicPr>
          <p:cNvPr id="3074" name="Picture 2" descr="Afficher l'image d'origin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60233" y="4101092"/>
            <a:ext cx="2052548" cy="2149265"/>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p:cNvSpPr txBox="1"/>
          <p:nvPr/>
        </p:nvSpPr>
        <p:spPr>
          <a:xfrm>
            <a:off x="1883844" y="1933987"/>
            <a:ext cx="5736352" cy="400110"/>
          </a:xfrm>
          <a:prstGeom prst="rect">
            <a:avLst/>
          </a:prstGeom>
          <a:noFill/>
        </p:spPr>
        <p:txBody>
          <a:bodyPr wrap="square" rtlCol="0">
            <a:spAutoFit/>
          </a:bodyPr>
          <a:lstStyle/>
          <a:p>
            <a:r>
              <a:rPr lang="fr-FR" sz="2000" b="1" dirty="0"/>
              <a:t>Demain, les élèves de </a:t>
            </a:r>
            <a:r>
              <a:rPr lang="fr-FR" sz="2000" b="1"/>
              <a:t>CM joueront au rugby.</a:t>
            </a:r>
            <a:endParaRPr lang="fr-FR" sz="2000" b="1" dirty="0">
              <a:effectLst/>
            </a:endParaRPr>
          </a:p>
        </p:txBody>
      </p:sp>
      <p:sp>
        <p:nvSpPr>
          <p:cNvPr id="7" name="Rectangle à coins arrondis 6"/>
          <p:cNvSpPr/>
          <p:nvPr/>
        </p:nvSpPr>
        <p:spPr>
          <a:xfrm>
            <a:off x="1139904" y="5373216"/>
            <a:ext cx="5060038" cy="1124631"/>
          </a:xfrm>
          <a:prstGeom prst="wedgeRoundRectCallout">
            <a:avLst>
              <a:gd name="adj1" fmla="val 60981"/>
              <a:gd name="adj2" fmla="val -101780"/>
              <a:gd name="adj3" fmla="val 16667"/>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ZoneTexte 31"/>
          <p:cNvSpPr txBox="1"/>
          <p:nvPr/>
        </p:nvSpPr>
        <p:spPr>
          <a:xfrm>
            <a:off x="1236816" y="5637425"/>
            <a:ext cx="4978892" cy="646331"/>
          </a:xfrm>
          <a:prstGeom prst="rect">
            <a:avLst/>
          </a:prstGeom>
          <a:noFill/>
        </p:spPr>
        <p:txBody>
          <a:bodyPr wrap="square" rtlCol="0">
            <a:spAutoFit/>
          </a:bodyPr>
          <a:lstStyle/>
          <a:p>
            <a:pPr algn="ctr"/>
            <a:r>
              <a:rPr lang="fr-FR" dirty="0"/>
              <a:t>Pour  trouver les compléments de verbe, il faut d’abord savoir </a:t>
            </a:r>
            <a:r>
              <a:rPr lang="fr-FR" b="1" dirty="0">
                <a:solidFill>
                  <a:srgbClr val="00B050"/>
                </a:solidFill>
              </a:rPr>
              <a:t>identifier le verbe et son sujet</a:t>
            </a:r>
            <a:r>
              <a:rPr lang="fr-FR" dirty="0"/>
              <a:t>.</a:t>
            </a:r>
          </a:p>
        </p:txBody>
      </p:sp>
      <p:sp>
        <p:nvSpPr>
          <p:cNvPr id="26" name="ZoneTexte 25"/>
          <p:cNvSpPr txBox="1"/>
          <p:nvPr/>
        </p:nvSpPr>
        <p:spPr>
          <a:xfrm>
            <a:off x="4646900" y="3160419"/>
            <a:ext cx="2520280" cy="1323439"/>
          </a:xfrm>
          <a:prstGeom prst="rect">
            <a:avLst/>
          </a:prstGeom>
          <a:noFill/>
        </p:spPr>
        <p:txBody>
          <a:bodyPr wrap="square" rtlCol="0">
            <a:spAutoFit/>
          </a:bodyPr>
          <a:lstStyle/>
          <a:p>
            <a:r>
              <a:rPr lang="fr-FR" sz="2000" dirty="0"/>
              <a:t>Le verbe indique l’action de la phrase. Ici, le verbe est « joueront »</a:t>
            </a:r>
            <a:endParaRPr lang="fr-FR" sz="2000" dirty="0">
              <a:effectLst/>
            </a:endParaRPr>
          </a:p>
        </p:txBody>
      </p:sp>
      <p:sp>
        <p:nvSpPr>
          <p:cNvPr id="33" name="ZoneTexte 32"/>
          <p:cNvSpPr txBox="1"/>
          <p:nvPr/>
        </p:nvSpPr>
        <p:spPr>
          <a:xfrm>
            <a:off x="1674247" y="3160419"/>
            <a:ext cx="2197999" cy="1938992"/>
          </a:xfrm>
          <a:prstGeom prst="rect">
            <a:avLst/>
          </a:prstGeom>
          <a:noFill/>
        </p:spPr>
        <p:txBody>
          <a:bodyPr wrap="square" rtlCol="0">
            <a:spAutoFit/>
          </a:bodyPr>
          <a:lstStyle/>
          <a:p>
            <a:r>
              <a:rPr lang="fr-FR" sz="2000" dirty="0"/>
              <a:t>On trouve le sujet en posant la question qui-est-ce-qui  joueront ? : « les élèves de CM » est le sujet</a:t>
            </a:r>
          </a:p>
        </p:txBody>
      </p:sp>
      <p:cxnSp>
        <p:nvCxnSpPr>
          <p:cNvPr id="4" name="Connecteur droit avec flèche 3"/>
          <p:cNvCxnSpPr/>
          <p:nvPr/>
        </p:nvCxnSpPr>
        <p:spPr>
          <a:xfrm flipH="1" flipV="1">
            <a:off x="5508104" y="2649503"/>
            <a:ext cx="144016" cy="57968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necteur droit 7"/>
          <p:cNvCxnSpPr/>
          <p:nvPr/>
        </p:nvCxnSpPr>
        <p:spPr>
          <a:xfrm>
            <a:off x="4858840" y="2331386"/>
            <a:ext cx="1048200" cy="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ZoneTexte 10"/>
          <p:cNvSpPr txBox="1"/>
          <p:nvPr/>
        </p:nvSpPr>
        <p:spPr>
          <a:xfrm>
            <a:off x="5024346" y="2303443"/>
            <a:ext cx="936104" cy="369332"/>
          </a:xfrm>
          <a:prstGeom prst="rect">
            <a:avLst/>
          </a:prstGeom>
          <a:noFill/>
        </p:spPr>
        <p:txBody>
          <a:bodyPr wrap="square" rtlCol="0">
            <a:spAutoFit/>
          </a:bodyPr>
          <a:lstStyle/>
          <a:p>
            <a:r>
              <a:rPr lang="fr-FR" dirty="0">
                <a:solidFill>
                  <a:srgbClr val="FF0000"/>
                </a:solidFill>
              </a:rPr>
              <a:t>verbe</a:t>
            </a:r>
          </a:p>
        </p:txBody>
      </p:sp>
      <p:cxnSp>
        <p:nvCxnSpPr>
          <p:cNvPr id="18" name="Connecteur droit avec flèche 17"/>
          <p:cNvCxnSpPr/>
          <p:nvPr/>
        </p:nvCxnSpPr>
        <p:spPr>
          <a:xfrm flipV="1">
            <a:off x="3382087" y="2649503"/>
            <a:ext cx="344175" cy="57395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19"/>
          <p:cNvCxnSpPr>
            <a:endCxn id="6" idx="2"/>
          </p:cNvCxnSpPr>
          <p:nvPr/>
        </p:nvCxnSpPr>
        <p:spPr>
          <a:xfrm>
            <a:off x="3049927" y="2331386"/>
            <a:ext cx="1702093" cy="2711"/>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22" name="ZoneTexte 21"/>
          <p:cNvSpPr txBox="1"/>
          <p:nvPr/>
        </p:nvSpPr>
        <p:spPr>
          <a:xfrm>
            <a:off x="3395457" y="2327935"/>
            <a:ext cx="936104" cy="369332"/>
          </a:xfrm>
          <a:prstGeom prst="rect">
            <a:avLst/>
          </a:prstGeom>
          <a:noFill/>
        </p:spPr>
        <p:txBody>
          <a:bodyPr wrap="square" rtlCol="0">
            <a:spAutoFit/>
          </a:bodyPr>
          <a:lstStyle/>
          <a:p>
            <a:r>
              <a:rPr lang="fr-FR" dirty="0">
                <a:solidFill>
                  <a:srgbClr val="0070C0"/>
                </a:solidFill>
              </a:rPr>
              <a:t>sujet</a:t>
            </a:r>
          </a:p>
        </p:txBody>
      </p:sp>
    </p:spTree>
    <p:custDataLst>
      <p:tags r:id="rId1"/>
    </p:custDataLst>
    <p:extLst>
      <p:ext uri="{BB962C8B-B14F-4D97-AF65-F5344CB8AC3E}">
        <p14:creationId xmlns:p14="http://schemas.microsoft.com/office/powerpoint/2010/main" val="2179280363"/>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animBg="1"/>
      <p:bldP spid="32" grpId="0"/>
      <p:bldP spid="26" grpId="0"/>
      <p:bldP spid="33" grpId="0"/>
      <p:bldP spid="11"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5" name="Titre 1"/>
          <p:cNvSpPr txBox="1">
            <a:spLocks/>
          </p:cNvSpPr>
          <p:nvPr/>
        </p:nvSpPr>
        <p:spPr>
          <a:xfrm>
            <a:off x="683568" y="260648"/>
            <a:ext cx="8234505" cy="326890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800" b="1" dirty="0">
                <a:latin typeface="Calibri" panose="020F0502020204030204" pitchFamily="34" charset="0"/>
              </a:rPr>
              <a:t>Trouve le verbe et le sujet des phrases suivantes</a:t>
            </a:r>
            <a:r>
              <a:rPr lang="fr-FR" sz="2800" dirty="0">
                <a:latin typeface="Calibri" panose="020F0502020204030204" pitchFamily="34" charset="0"/>
              </a:rPr>
              <a:t>:</a:t>
            </a:r>
          </a:p>
          <a:p>
            <a:endParaRPr lang="fr-FR" sz="2800" dirty="0">
              <a:solidFill>
                <a:schemeClr val="tx1"/>
              </a:solidFill>
              <a:latin typeface="Calibri" panose="020F0502020204030204" pitchFamily="34" charset="0"/>
              <a:ea typeface="+mn-ea"/>
              <a:cs typeface="+mn-cs"/>
            </a:endParaRPr>
          </a:p>
          <a:p>
            <a:r>
              <a:rPr lang="fr-FR" sz="2800" dirty="0">
                <a:solidFill>
                  <a:schemeClr val="tx1"/>
                </a:solidFill>
                <a:latin typeface="Calibri" panose="020F0502020204030204" pitchFamily="34" charset="0"/>
                <a:ea typeface="+mn-ea"/>
                <a:cs typeface="+mn-cs"/>
              </a:rPr>
              <a:t>Ma cousine a un vélo bleu.</a:t>
            </a:r>
          </a:p>
          <a:p>
            <a:r>
              <a:rPr lang="fr-FR" sz="2800" dirty="0">
                <a:solidFill>
                  <a:schemeClr val="tx1"/>
                </a:solidFill>
                <a:latin typeface="Calibri" panose="020F0502020204030204" pitchFamily="34" charset="0"/>
                <a:ea typeface="+mn-ea"/>
                <a:cs typeface="+mn-cs"/>
              </a:rPr>
              <a:t>Jérôme et moi sommes amis.</a:t>
            </a:r>
          </a:p>
          <a:p>
            <a:r>
              <a:rPr lang="fr-FR" sz="2800" dirty="0">
                <a:solidFill>
                  <a:schemeClr val="tx1"/>
                </a:solidFill>
                <a:latin typeface="Calibri" panose="020F0502020204030204" pitchFamily="34" charset="0"/>
                <a:ea typeface="+mn-ea"/>
                <a:cs typeface="+mn-cs"/>
              </a:rPr>
              <a:t>Demain, mes grands-parents viendront me chercher.</a:t>
            </a:r>
          </a:p>
          <a:p>
            <a:endParaRPr lang="fr-FR" sz="2800" dirty="0">
              <a:solidFill>
                <a:srgbClr val="FF0000"/>
              </a:solidFill>
              <a:latin typeface="Calibri" panose="020F0502020204030204" pitchFamily="34" charset="0"/>
              <a:ea typeface="+mn-ea"/>
              <a:cs typeface="+mn-cs"/>
            </a:endParaRPr>
          </a:p>
        </p:txBody>
      </p:sp>
      <p:pic>
        <p:nvPicPr>
          <p:cNvPr id="4" name="Image 3"/>
          <p:cNvPicPr>
            <a:picLocks noChangeAspect="1"/>
          </p:cNvPicPr>
          <p:nvPr/>
        </p:nvPicPr>
        <p:blipFill>
          <a:blip r:embed="rId4"/>
          <a:stretch>
            <a:fillRect/>
          </a:stretch>
        </p:blipFill>
        <p:spPr>
          <a:xfrm>
            <a:off x="6904278" y="2708920"/>
            <a:ext cx="2209800" cy="3683000"/>
          </a:xfrm>
          <a:prstGeom prst="rect">
            <a:avLst/>
          </a:prstGeom>
        </p:spPr>
      </p:pic>
    </p:spTree>
    <p:custDataLst>
      <p:tags r:id="rId1"/>
    </p:custDataLst>
    <p:extLst>
      <p:ext uri="{BB962C8B-B14F-4D97-AF65-F5344CB8AC3E}">
        <p14:creationId xmlns:p14="http://schemas.microsoft.com/office/powerpoint/2010/main" val="1112720286"/>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à coins arrondis 6"/>
          <p:cNvSpPr/>
          <p:nvPr/>
        </p:nvSpPr>
        <p:spPr>
          <a:xfrm>
            <a:off x="1045517" y="1305899"/>
            <a:ext cx="7237567" cy="2530039"/>
          </a:xfrm>
          <a:prstGeom prst="wedgeRoundRectCallout">
            <a:avLst>
              <a:gd name="adj1" fmla="val 31864"/>
              <a:gd name="adj2" fmla="val 67785"/>
              <a:gd name="adj3" fmla="val 16667"/>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1004369" y="-1659"/>
            <a:ext cx="7704856" cy="1442674"/>
          </a:xfrm>
        </p:spPr>
        <p:txBody>
          <a:bodyPr/>
          <a:lstStyle/>
          <a:p>
            <a:r>
              <a:rPr lang="fr-FR" sz="4000" dirty="0">
                <a:solidFill>
                  <a:srgbClr val="0070C0"/>
                </a:solidFill>
                <a:latin typeface="Mrs Chocolat" pitchFamily="2" charset="0"/>
              </a:rPr>
              <a:t>Qu’</a:t>
            </a:r>
            <a:r>
              <a:rPr lang="fr-FR" sz="4000" dirty="0" err="1">
                <a:solidFill>
                  <a:srgbClr val="0070C0"/>
                </a:solidFill>
                <a:latin typeface="Mrs Chocolat" pitchFamily="2" charset="0"/>
              </a:rPr>
              <a:t>est-ce-qu’un</a:t>
            </a:r>
            <a:r>
              <a:rPr lang="fr-FR" sz="4000" dirty="0">
                <a:solidFill>
                  <a:srgbClr val="0070C0"/>
                </a:solidFill>
                <a:latin typeface="Mrs Chocolat" pitchFamily="2" charset="0"/>
              </a:rPr>
              <a:t> COD et COI?</a:t>
            </a:r>
          </a:p>
        </p:txBody>
      </p:sp>
      <p:sp>
        <p:nvSpPr>
          <p:cNvPr id="25" name="Titre 1"/>
          <p:cNvSpPr txBox="1">
            <a:spLocks/>
          </p:cNvSpPr>
          <p:nvPr/>
        </p:nvSpPr>
        <p:spPr>
          <a:xfrm>
            <a:off x="899592" y="1111728"/>
            <a:ext cx="7704856" cy="248070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fr-FR" sz="2800" dirty="0">
              <a:latin typeface="Calibri" panose="020F0502020204030204" pitchFamily="34" charset="0"/>
            </a:endParaRPr>
          </a:p>
          <a:p>
            <a:endParaRPr lang="fr-FR" sz="2800" dirty="0">
              <a:solidFill>
                <a:schemeClr val="tx1"/>
              </a:solidFill>
              <a:latin typeface="Calibri" panose="020F0502020204030204" pitchFamily="34" charset="0"/>
              <a:ea typeface="+mn-ea"/>
              <a:cs typeface="+mn-cs"/>
            </a:endParaRPr>
          </a:p>
          <a:p>
            <a:endParaRPr lang="fr-FR" sz="2800" dirty="0">
              <a:solidFill>
                <a:srgbClr val="FF0000"/>
              </a:solidFill>
              <a:latin typeface="Calibri" panose="020F0502020204030204" pitchFamily="34" charset="0"/>
              <a:ea typeface="+mn-ea"/>
              <a:cs typeface="+mn-cs"/>
            </a:endParaRPr>
          </a:p>
        </p:txBody>
      </p:sp>
      <p:pic>
        <p:nvPicPr>
          <p:cNvPr id="3074" name="Picture 2" descr="Afficher l'image d'orig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0272" y="4101093"/>
            <a:ext cx="1692508" cy="1772260"/>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p:cNvSpPr txBox="1"/>
          <p:nvPr/>
        </p:nvSpPr>
        <p:spPr>
          <a:xfrm>
            <a:off x="1122873" y="1297227"/>
            <a:ext cx="7160211" cy="2554545"/>
          </a:xfrm>
          <a:prstGeom prst="rect">
            <a:avLst/>
          </a:prstGeom>
          <a:noFill/>
        </p:spPr>
        <p:txBody>
          <a:bodyPr wrap="square" rtlCol="0">
            <a:spAutoFit/>
          </a:bodyPr>
          <a:lstStyle/>
          <a:p>
            <a:r>
              <a:rPr lang="fr-FR" sz="2000" dirty="0"/>
              <a:t>Les </a:t>
            </a:r>
            <a:r>
              <a:rPr lang="fr-FR" sz="2000" b="1" dirty="0">
                <a:solidFill>
                  <a:srgbClr val="0070C0"/>
                </a:solidFill>
              </a:rPr>
              <a:t>COD et COI accompagnent le verbe et donne des informations sur le verbe.</a:t>
            </a:r>
          </a:p>
          <a:p>
            <a:endParaRPr lang="fr-FR" sz="2000" dirty="0"/>
          </a:p>
          <a:p>
            <a:r>
              <a:rPr lang="fr-FR" sz="2000" dirty="0"/>
              <a:t>Les COD et COI ne peuvent être </a:t>
            </a:r>
            <a:r>
              <a:rPr lang="fr-FR" sz="2000" b="1" dirty="0">
                <a:solidFill>
                  <a:srgbClr val="0070C0"/>
                </a:solidFill>
              </a:rPr>
              <a:t>ni déplacés dans la phrase ni supprimés</a:t>
            </a:r>
            <a:r>
              <a:rPr lang="fr-FR" sz="2000" dirty="0"/>
              <a:t>. </a:t>
            </a:r>
          </a:p>
          <a:p>
            <a:endParaRPr lang="fr-FR" sz="2000" dirty="0"/>
          </a:p>
          <a:p>
            <a:r>
              <a:rPr lang="fr-FR" sz="2000" b="1" dirty="0">
                <a:solidFill>
                  <a:srgbClr val="0070C0"/>
                </a:solidFill>
                <a:effectLst/>
              </a:rPr>
              <a:t>COD signifie complément d’objet direct.</a:t>
            </a:r>
          </a:p>
          <a:p>
            <a:r>
              <a:rPr lang="fr-FR" sz="2000" b="1" dirty="0">
                <a:solidFill>
                  <a:srgbClr val="0070C0"/>
                </a:solidFill>
              </a:rPr>
              <a:t>COI signifie complément d’objet indirect.</a:t>
            </a:r>
            <a:endParaRPr lang="fr-FR" sz="2000" b="1" dirty="0">
              <a:solidFill>
                <a:srgbClr val="0070C0"/>
              </a:solidFill>
              <a:effectLst/>
            </a:endParaRPr>
          </a:p>
        </p:txBody>
      </p:sp>
      <p:sp>
        <p:nvSpPr>
          <p:cNvPr id="8" name="ZoneTexte 7"/>
          <p:cNvSpPr txBox="1"/>
          <p:nvPr/>
        </p:nvSpPr>
        <p:spPr>
          <a:xfrm>
            <a:off x="1919074" y="4107670"/>
            <a:ext cx="5490451" cy="369332"/>
          </a:xfrm>
          <a:prstGeom prst="rect">
            <a:avLst/>
          </a:prstGeom>
          <a:noFill/>
        </p:spPr>
        <p:txBody>
          <a:bodyPr wrap="square" rtlCol="0">
            <a:spAutoFit/>
          </a:bodyPr>
          <a:lstStyle/>
          <a:p>
            <a:r>
              <a:rPr lang="fr-FR" dirty="0"/>
              <a:t>Tous les matins, </a:t>
            </a:r>
            <a:r>
              <a:rPr lang="fr-FR"/>
              <a:t>Julie boit un café noir.</a:t>
            </a:r>
            <a:endParaRPr lang="fr-FR" dirty="0"/>
          </a:p>
        </p:txBody>
      </p:sp>
      <p:sp>
        <p:nvSpPr>
          <p:cNvPr id="15" name="ZoneTexte 14"/>
          <p:cNvSpPr txBox="1"/>
          <p:nvPr/>
        </p:nvSpPr>
        <p:spPr>
          <a:xfrm>
            <a:off x="4067943" y="4440956"/>
            <a:ext cx="1551407" cy="307777"/>
          </a:xfrm>
          <a:prstGeom prst="rect">
            <a:avLst/>
          </a:prstGeom>
          <a:noFill/>
        </p:spPr>
        <p:txBody>
          <a:bodyPr wrap="square" rtlCol="0">
            <a:spAutoFit/>
          </a:bodyPr>
          <a:lstStyle/>
          <a:p>
            <a:r>
              <a:rPr lang="fr-FR" sz="1400" dirty="0">
                <a:solidFill>
                  <a:srgbClr val="FF0000"/>
                </a:solidFill>
              </a:rPr>
              <a:t>verbe</a:t>
            </a:r>
          </a:p>
        </p:txBody>
      </p:sp>
      <p:sp>
        <p:nvSpPr>
          <p:cNvPr id="16" name="ZoneTexte 15"/>
          <p:cNvSpPr txBox="1"/>
          <p:nvPr/>
        </p:nvSpPr>
        <p:spPr>
          <a:xfrm>
            <a:off x="1103594" y="4987223"/>
            <a:ext cx="5833476" cy="1477328"/>
          </a:xfrm>
          <a:prstGeom prst="rect">
            <a:avLst/>
          </a:prstGeom>
          <a:noFill/>
        </p:spPr>
        <p:txBody>
          <a:bodyPr wrap="square" rtlCol="0">
            <a:spAutoFit/>
          </a:bodyPr>
          <a:lstStyle/>
          <a:p>
            <a:pPr algn="just"/>
            <a:r>
              <a:rPr lang="fr-FR" b="1" dirty="0">
                <a:solidFill>
                  <a:srgbClr val="FF0000"/>
                </a:solidFill>
              </a:rPr>
              <a:t>Le groupe de mots « un café noir » ne peut pas être déplacé ni supprimé sans que cela ne modifie le sens de la phrase. Ce groupe de mots donne des informations sur ce que boit Julie. C’est donc le complément d’objet</a:t>
            </a:r>
          </a:p>
        </p:txBody>
      </p:sp>
      <p:cxnSp>
        <p:nvCxnSpPr>
          <p:cNvPr id="4" name="Connecteur droit 3"/>
          <p:cNvCxnSpPr/>
          <p:nvPr/>
        </p:nvCxnSpPr>
        <p:spPr>
          <a:xfrm>
            <a:off x="4067943" y="4477002"/>
            <a:ext cx="432048"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a:off x="3635895" y="4477002"/>
            <a:ext cx="432048"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8" name="ZoneTexte 17"/>
          <p:cNvSpPr txBox="1"/>
          <p:nvPr/>
        </p:nvSpPr>
        <p:spPr>
          <a:xfrm>
            <a:off x="3508263" y="4449629"/>
            <a:ext cx="1551407" cy="307777"/>
          </a:xfrm>
          <a:prstGeom prst="rect">
            <a:avLst/>
          </a:prstGeom>
          <a:noFill/>
        </p:spPr>
        <p:txBody>
          <a:bodyPr wrap="square" rtlCol="0">
            <a:spAutoFit/>
          </a:bodyPr>
          <a:lstStyle/>
          <a:p>
            <a:r>
              <a:rPr lang="fr-FR" sz="1400" dirty="0">
                <a:solidFill>
                  <a:srgbClr val="0070C0"/>
                </a:solidFill>
              </a:rPr>
              <a:t>sujet</a:t>
            </a:r>
          </a:p>
        </p:txBody>
      </p:sp>
      <p:cxnSp>
        <p:nvCxnSpPr>
          <p:cNvPr id="13" name="Connecteur droit 12"/>
          <p:cNvCxnSpPr/>
          <p:nvPr/>
        </p:nvCxnSpPr>
        <p:spPr>
          <a:xfrm>
            <a:off x="4664299" y="4477002"/>
            <a:ext cx="1119359" cy="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sp>
        <p:nvSpPr>
          <p:cNvPr id="22" name="ZoneTexte 21"/>
          <p:cNvSpPr txBox="1"/>
          <p:nvPr/>
        </p:nvSpPr>
        <p:spPr>
          <a:xfrm>
            <a:off x="4909185" y="4432283"/>
            <a:ext cx="1551407" cy="307777"/>
          </a:xfrm>
          <a:prstGeom prst="rect">
            <a:avLst/>
          </a:prstGeom>
          <a:noFill/>
          <a:ln>
            <a:noFill/>
          </a:ln>
        </p:spPr>
        <p:txBody>
          <a:bodyPr wrap="square" rtlCol="0">
            <a:spAutoFit/>
          </a:bodyPr>
          <a:lstStyle/>
          <a:p>
            <a:r>
              <a:rPr lang="fr-FR" sz="1400" dirty="0">
                <a:solidFill>
                  <a:srgbClr val="00B050"/>
                </a:solidFill>
              </a:rPr>
              <a:t>CO…</a:t>
            </a:r>
          </a:p>
        </p:txBody>
      </p:sp>
    </p:spTree>
    <p:custDataLst>
      <p:tags r:id="rId1"/>
    </p:custDataLst>
    <p:extLst>
      <p:ext uri="{BB962C8B-B14F-4D97-AF65-F5344CB8AC3E}">
        <p14:creationId xmlns:p14="http://schemas.microsoft.com/office/powerpoint/2010/main" val="332025858"/>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p:bldP spid="6" grpId="0"/>
      <p:bldP spid="8" grpId="0"/>
      <p:bldP spid="15" grpId="0"/>
      <p:bldP spid="16" grpId="0"/>
      <p:bldP spid="18" grpId="0"/>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5" name="Titre 1"/>
          <p:cNvSpPr txBox="1">
            <a:spLocks/>
          </p:cNvSpPr>
          <p:nvPr/>
        </p:nvSpPr>
        <p:spPr>
          <a:xfrm>
            <a:off x="683568" y="260648"/>
            <a:ext cx="8234505" cy="326890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fr-FR" sz="2800" dirty="0">
              <a:solidFill>
                <a:schemeClr val="tx1"/>
              </a:solidFill>
              <a:latin typeface="Calibri" panose="020F0502020204030204" pitchFamily="34" charset="0"/>
              <a:ea typeface="+mn-ea"/>
              <a:cs typeface="+mn-cs"/>
            </a:endParaRPr>
          </a:p>
          <a:p>
            <a:r>
              <a:rPr lang="fr-FR" sz="2800" dirty="0">
                <a:solidFill>
                  <a:schemeClr val="tx1"/>
                </a:solidFill>
                <a:latin typeface="Calibri" panose="020F0502020204030204" pitchFamily="34" charset="0"/>
                <a:ea typeface="+mn-ea"/>
                <a:cs typeface="+mn-cs"/>
              </a:rPr>
              <a:t>Peut-on supprimer le COD ou le COI?</a:t>
            </a:r>
          </a:p>
          <a:p>
            <a:r>
              <a:rPr lang="fr-FR" sz="2800" dirty="0">
                <a:solidFill>
                  <a:schemeClr val="tx1"/>
                </a:solidFill>
                <a:latin typeface="Calibri" panose="020F0502020204030204" pitchFamily="34" charset="0"/>
                <a:ea typeface="+mn-ea"/>
                <a:cs typeface="+mn-cs"/>
              </a:rPr>
              <a:t>Peut on déplacer le COD ou le COI?</a:t>
            </a:r>
          </a:p>
          <a:p>
            <a:endParaRPr lang="fr-FR" sz="2800" dirty="0">
              <a:solidFill>
                <a:schemeClr val="tx1"/>
              </a:solidFill>
              <a:latin typeface="Calibri" panose="020F0502020204030204" pitchFamily="34" charset="0"/>
              <a:ea typeface="+mn-ea"/>
              <a:cs typeface="+mn-cs"/>
            </a:endParaRPr>
          </a:p>
          <a:p>
            <a:r>
              <a:rPr lang="fr-FR" sz="2800" dirty="0">
                <a:solidFill>
                  <a:schemeClr val="tx1"/>
                </a:solidFill>
                <a:latin typeface="Calibri" panose="020F0502020204030204" pitchFamily="34" charset="0"/>
                <a:ea typeface="+mn-ea"/>
                <a:cs typeface="+mn-cs"/>
              </a:rPr>
              <a:t>A quoi sert le COD ou le COI?</a:t>
            </a:r>
          </a:p>
          <a:p>
            <a:r>
              <a:rPr lang="fr-FR" sz="2800" dirty="0">
                <a:solidFill>
                  <a:schemeClr val="tx1"/>
                </a:solidFill>
                <a:latin typeface="Calibri" panose="020F0502020204030204" pitchFamily="34" charset="0"/>
                <a:ea typeface="+mn-ea"/>
                <a:cs typeface="+mn-cs"/>
              </a:rPr>
              <a:t>Que signifie le I de COI ?</a:t>
            </a:r>
          </a:p>
          <a:p>
            <a:endParaRPr lang="fr-FR" sz="2800" dirty="0">
              <a:solidFill>
                <a:srgbClr val="FF0000"/>
              </a:solidFill>
              <a:latin typeface="Calibri" panose="020F0502020204030204" pitchFamily="34" charset="0"/>
              <a:ea typeface="+mn-ea"/>
              <a:cs typeface="+mn-cs"/>
            </a:endParaRPr>
          </a:p>
        </p:txBody>
      </p:sp>
      <p:pic>
        <p:nvPicPr>
          <p:cNvPr id="4" name="Image 3"/>
          <p:cNvPicPr>
            <a:picLocks noChangeAspect="1"/>
          </p:cNvPicPr>
          <p:nvPr/>
        </p:nvPicPr>
        <p:blipFill>
          <a:blip r:embed="rId4"/>
          <a:stretch>
            <a:fillRect/>
          </a:stretch>
        </p:blipFill>
        <p:spPr>
          <a:xfrm>
            <a:off x="6904278" y="2708920"/>
            <a:ext cx="2209800" cy="3683000"/>
          </a:xfrm>
          <a:prstGeom prst="rect">
            <a:avLst/>
          </a:prstGeom>
        </p:spPr>
      </p:pic>
    </p:spTree>
    <p:custDataLst>
      <p:tags r:id="rId1"/>
    </p:custDataLst>
    <p:extLst>
      <p:ext uri="{BB962C8B-B14F-4D97-AF65-F5344CB8AC3E}">
        <p14:creationId xmlns:p14="http://schemas.microsoft.com/office/powerpoint/2010/main" val="768394042"/>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à coins arrondis 6"/>
          <p:cNvSpPr/>
          <p:nvPr/>
        </p:nvSpPr>
        <p:spPr>
          <a:xfrm>
            <a:off x="1045517" y="1305900"/>
            <a:ext cx="7237567" cy="2036298"/>
          </a:xfrm>
          <a:prstGeom prst="wedgeRoundRectCallout">
            <a:avLst>
              <a:gd name="adj1" fmla="val 35567"/>
              <a:gd name="adj2" fmla="val 90700"/>
              <a:gd name="adj3" fmla="val 16667"/>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1004369" y="-1659"/>
            <a:ext cx="7704856" cy="1442674"/>
          </a:xfrm>
        </p:spPr>
        <p:txBody>
          <a:bodyPr/>
          <a:lstStyle/>
          <a:p>
            <a:r>
              <a:rPr lang="fr-FR" sz="4000" dirty="0">
                <a:solidFill>
                  <a:srgbClr val="0070C0"/>
                </a:solidFill>
                <a:latin typeface="Mrs Chocolat" pitchFamily="2" charset="0"/>
              </a:rPr>
              <a:t>Comment identifier le COD?</a:t>
            </a:r>
          </a:p>
        </p:txBody>
      </p:sp>
      <p:sp>
        <p:nvSpPr>
          <p:cNvPr id="25" name="Titre 1"/>
          <p:cNvSpPr txBox="1">
            <a:spLocks/>
          </p:cNvSpPr>
          <p:nvPr/>
        </p:nvSpPr>
        <p:spPr>
          <a:xfrm>
            <a:off x="899592" y="1111728"/>
            <a:ext cx="7704856" cy="248070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fr-FR" sz="2800" dirty="0">
              <a:latin typeface="Calibri" panose="020F0502020204030204" pitchFamily="34" charset="0"/>
            </a:endParaRPr>
          </a:p>
          <a:p>
            <a:endParaRPr lang="fr-FR" sz="2800" dirty="0">
              <a:solidFill>
                <a:schemeClr val="tx1"/>
              </a:solidFill>
              <a:latin typeface="Calibri" panose="020F0502020204030204" pitchFamily="34" charset="0"/>
              <a:ea typeface="+mn-ea"/>
              <a:cs typeface="+mn-cs"/>
            </a:endParaRPr>
          </a:p>
          <a:p>
            <a:endParaRPr lang="fr-FR" sz="2800" dirty="0">
              <a:solidFill>
                <a:srgbClr val="FF0000"/>
              </a:solidFill>
              <a:latin typeface="Calibri" panose="020F0502020204030204" pitchFamily="34" charset="0"/>
              <a:ea typeface="+mn-ea"/>
              <a:cs typeface="+mn-cs"/>
            </a:endParaRPr>
          </a:p>
        </p:txBody>
      </p:sp>
      <p:pic>
        <p:nvPicPr>
          <p:cNvPr id="3074" name="Picture 2" descr="Afficher l'image d'orig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0272" y="4101093"/>
            <a:ext cx="1692508" cy="1772260"/>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p:cNvSpPr txBox="1"/>
          <p:nvPr/>
        </p:nvSpPr>
        <p:spPr>
          <a:xfrm>
            <a:off x="1136490" y="1340255"/>
            <a:ext cx="7160211" cy="1631216"/>
          </a:xfrm>
          <a:prstGeom prst="rect">
            <a:avLst/>
          </a:prstGeom>
          <a:noFill/>
        </p:spPr>
        <p:txBody>
          <a:bodyPr wrap="square" rtlCol="0">
            <a:spAutoFit/>
          </a:bodyPr>
          <a:lstStyle/>
          <a:p>
            <a:r>
              <a:rPr lang="fr-FR" sz="2000" dirty="0"/>
              <a:t>Pour identifier le complément d’objet direct,  </a:t>
            </a:r>
            <a:r>
              <a:rPr lang="fr-FR" sz="2000" b="1" dirty="0">
                <a:solidFill>
                  <a:srgbClr val="0070C0"/>
                </a:solidFill>
              </a:rPr>
              <a:t>on cherche le verbe et son sujet </a:t>
            </a:r>
            <a:r>
              <a:rPr lang="fr-FR" sz="2000" dirty="0"/>
              <a:t>puis on pose une des </a:t>
            </a:r>
            <a:r>
              <a:rPr lang="fr-FR" sz="2000" b="1" dirty="0">
                <a:solidFill>
                  <a:srgbClr val="0070C0"/>
                </a:solidFill>
              </a:rPr>
              <a:t>questions suivantes : </a:t>
            </a:r>
          </a:p>
          <a:p>
            <a:pPr algn="ctr"/>
            <a:r>
              <a:rPr lang="fr-FR" sz="2000" b="1" u="sng" dirty="0">
                <a:solidFill>
                  <a:srgbClr val="0070C0"/>
                </a:solidFill>
              </a:rPr>
              <a:t>qui? quoi? </a:t>
            </a:r>
          </a:p>
          <a:p>
            <a:r>
              <a:rPr lang="fr-FR" sz="2000" dirty="0"/>
              <a:t>Le COD </a:t>
            </a:r>
            <a:r>
              <a:rPr lang="fr-FR" sz="2000" b="1" dirty="0">
                <a:solidFill>
                  <a:srgbClr val="0070C0"/>
                </a:solidFill>
              </a:rPr>
              <a:t>est le groupe de mots ou le mot qui répond à l’une de ces questions</a:t>
            </a:r>
            <a:r>
              <a:rPr lang="fr-FR" sz="2000" dirty="0"/>
              <a:t>. </a:t>
            </a:r>
            <a:endParaRPr lang="fr-FR" sz="2000" b="1" dirty="0">
              <a:solidFill>
                <a:srgbClr val="0070C0"/>
              </a:solidFill>
              <a:effectLst/>
            </a:endParaRPr>
          </a:p>
        </p:txBody>
      </p:sp>
      <p:sp>
        <p:nvSpPr>
          <p:cNvPr id="8" name="ZoneTexte 7"/>
          <p:cNvSpPr txBox="1"/>
          <p:nvPr/>
        </p:nvSpPr>
        <p:spPr>
          <a:xfrm>
            <a:off x="1322717" y="3658869"/>
            <a:ext cx="5490451" cy="369332"/>
          </a:xfrm>
          <a:prstGeom prst="rect">
            <a:avLst/>
          </a:prstGeom>
          <a:noFill/>
        </p:spPr>
        <p:txBody>
          <a:bodyPr wrap="square" rtlCol="0">
            <a:spAutoFit/>
          </a:bodyPr>
          <a:lstStyle/>
          <a:p>
            <a:r>
              <a:rPr lang="fr-FR" dirty="0"/>
              <a:t>Tous les soirs , mon père regarde le journal télévisé.</a:t>
            </a:r>
          </a:p>
        </p:txBody>
      </p:sp>
      <p:sp>
        <p:nvSpPr>
          <p:cNvPr id="15" name="ZoneTexte 14"/>
          <p:cNvSpPr txBox="1"/>
          <p:nvPr/>
        </p:nvSpPr>
        <p:spPr>
          <a:xfrm>
            <a:off x="3855226" y="3985899"/>
            <a:ext cx="1551407" cy="307777"/>
          </a:xfrm>
          <a:prstGeom prst="rect">
            <a:avLst/>
          </a:prstGeom>
          <a:noFill/>
        </p:spPr>
        <p:txBody>
          <a:bodyPr wrap="square" rtlCol="0">
            <a:spAutoFit/>
          </a:bodyPr>
          <a:lstStyle/>
          <a:p>
            <a:r>
              <a:rPr lang="fr-FR" sz="1400" dirty="0">
                <a:solidFill>
                  <a:srgbClr val="FF0000"/>
                </a:solidFill>
              </a:rPr>
              <a:t>verbe</a:t>
            </a:r>
          </a:p>
        </p:txBody>
      </p:sp>
      <p:sp>
        <p:nvSpPr>
          <p:cNvPr id="16" name="ZoneTexte 15"/>
          <p:cNvSpPr txBox="1"/>
          <p:nvPr/>
        </p:nvSpPr>
        <p:spPr>
          <a:xfrm>
            <a:off x="1104655" y="4734760"/>
            <a:ext cx="5833476" cy="369332"/>
          </a:xfrm>
          <a:prstGeom prst="rect">
            <a:avLst/>
          </a:prstGeom>
          <a:noFill/>
        </p:spPr>
        <p:txBody>
          <a:bodyPr wrap="square" rtlCol="0">
            <a:spAutoFit/>
          </a:bodyPr>
          <a:lstStyle/>
          <a:p>
            <a:pPr algn="just"/>
            <a:r>
              <a:rPr lang="fr-FR" dirty="0"/>
              <a:t>Mon père regarde QUOI? </a:t>
            </a:r>
          </a:p>
        </p:txBody>
      </p:sp>
      <p:cxnSp>
        <p:nvCxnSpPr>
          <p:cNvPr id="4" name="Connecteur droit 3"/>
          <p:cNvCxnSpPr>
            <a:stCxn id="18" idx="0"/>
          </p:cNvCxnSpPr>
          <p:nvPr/>
        </p:nvCxnSpPr>
        <p:spPr>
          <a:xfrm>
            <a:off x="3772024" y="3975533"/>
            <a:ext cx="892275" cy="1036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a:endCxn id="18" idx="0"/>
          </p:cNvCxnSpPr>
          <p:nvPr/>
        </p:nvCxnSpPr>
        <p:spPr>
          <a:xfrm flipV="1">
            <a:off x="2780296" y="3975533"/>
            <a:ext cx="991728" cy="20732"/>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8" name="ZoneTexte 17"/>
          <p:cNvSpPr txBox="1"/>
          <p:nvPr/>
        </p:nvSpPr>
        <p:spPr>
          <a:xfrm>
            <a:off x="2996320" y="3975533"/>
            <a:ext cx="1551407" cy="307777"/>
          </a:xfrm>
          <a:prstGeom prst="rect">
            <a:avLst/>
          </a:prstGeom>
          <a:noFill/>
        </p:spPr>
        <p:txBody>
          <a:bodyPr wrap="square" rtlCol="0">
            <a:spAutoFit/>
          </a:bodyPr>
          <a:lstStyle/>
          <a:p>
            <a:r>
              <a:rPr lang="fr-FR" sz="1400" dirty="0">
                <a:solidFill>
                  <a:srgbClr val="0070C0"/>
                </a:solidFill>
              </a:rPr>
              <a:t>sujet</a:t>
            </a:r>
          </a:p>
        </p:txBody>
      </p:sp>
      <p:cxnSp>
        <p:nvCxnSpPr>
          <p:cNvPr id="13" name="Connecteur droit 12"/>
          <p:cNvCxnSpPr/>
          <p:nvPr/>
        </p:nvCxnSpPr>
        <p:spPr>
          <a:xfrm flipV="1">
            <a:off x="4664299" y="3985899"/>
            <a:ext cx="1779909" cy="15361"/>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sp>
        <p:nvSpPr>
          <p:cNvPr id="22" name="ZoneTexte 21"/>
          <p:cNvSpPr txBox="1"/>
          <p:nvPr/>
        </p:nvSpPr>
        <p:spPr>
          <a:xfrm>
            <a:off x="5276587" y="4038567"/>
            <a:ext cx="1551407" cy="307777"/>
          </a:xfrm>
          <a:prstGeom prst="rect">
            <a:avLst/>
          </a:prstGeom>
          <a:noFill/>
          <a:ln>
            <a:noFill/>
          </a:ln>
        </p:spPr>
        <p:txBody>
          <a:bodyPr wrap="square" rtlCol="0">
            <a:spAutoFit/>
          </a:bodyPr>
          <a:lstStyle/>
          <a:p>
            <a:r>
              <a:rPr lang="fr-FR" sz="1400" dirty="0">
                <a:solidFill>
                  <a:srgbClr val="00B050"/>
                </a:solidFill>
              </a:rPr>
              <a:t>COD</a:t>
            </a:r>
          </a:p>
        </p:txBody>
      </p:sp>
      <p:sp>
        <p:nvSpPr>
          <p:cNvPr id="19" name="ZoneTexte 18"/>
          <p:cNvSpPr txBox="1"/>
          <p:nvPr/>
        </p:nvSpPr>
        <p:spPr>
          <a:xfrm>
            <a:off x="3772023" y="4745126"/>
            <a:ext cx="5833476" cy="369332"/>
          </a:xfrm>
          <a:prstGeom prst="rect">
            <a:avLst/>
          </a:prstGeom>
          <a:noFill/>
        </p:spPr>
        <p:txBody>
          <a:bodyPr wrap="square" rtlCol="0">
            <a:spAutoFit/>
          </a:bodyPr>
          <a:lstStyle/>
          <a:p>
            <a:pPr algn="just"/>
            <a:r>
              <a:rPr lang="fr-FR" i="1" dirty="0"/>
              <a:t>Le journal télévisé</a:t>
            </a:r>
          </a:p>
        </p:txBody>
      </p:sp>
      <p:sp>
        <p:nvSpPr>
          <p:cNvPr id="20" name="ZoneTexte 19"/>
          <p:cNvSpPr txBox="1"/>
          <p:nvPr/>
        </p:nvSpPr>
        <p:spPr>
          <a:xfrm>
            <a:off x="1145726" y="5389159"/>
            <a:ext cx="5833476" cy="369332"/>
          </a:xfrm>
          <a:prstGeom prst="rect">
            <a:avLst/>
          </a:prstGeom>
          <a:noFill/>
        </p:spPr>
        <p:txBody>
          <a:bodyPr wrap="square" rtlCol="0">
            <a:spAutoFit/>
          </a:bodyPr>
          <a:lstStyle/>
          <a:p>
            <a:pPr algn="just"/>
            <a:r>
              <a:rPr lang="fr-FR" dirty="0">
                <a:solidFill>
                  <a:srgbClr val="FF0000"/>
                </a:solidFill>
              </a:rPr>
              <a:t>« le journal télévisé » est le COD.</a:t>
            </a:r>
          </a:p>
        </p:txBody>
      </p:sp>
    </p:spTree>
    <p:custDataLst>
      <p:tags r:id="rId1"/>
    </p:custDataLst>
    <p:extLst>
      <p:ext uri="{BB962C8B-B14F-4D97-AF65-F5344CB8AC3E}">
        <p14:creationId xmlns:p14="http://schemas.microsoft.com/office/powerpoint/2010/main" val="1777809302"/>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p:bldP spid="6" grpId="0"/>
      <p:bldP spid="8" grpId="0"/>
      <p:bldP spid="15" grpId="0"/>
      <p:bldP spid="16" grpId="0"/>
      <p:bldP spid="18" grpId="0"/>
      <p:bldP spid="22" grpId="0"/>
      <p:bldP spid="19"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004369" y="-1659"/>
            <a:ext cx="7704856" cy="1442674"/>
          </a:xfrm>
        </p:spPr>
        <p:txBody>
          <a:bodyPr/>
          <a:lstStyle/>
          <a:p>
            <a:r>
              <a:rPr lang="fr-FR" sz="4000" dirty="0">
                <a:solidFill>
                  <a:srgbClr val="0070C0"/>
                </a:solidFill>
                <a:latin typeface="Mrs Chocolat" pitchFamily="2" charset="0"/>
              </a:rPr>
              <a:t>Comment identifier le COI?</a:t>
            </a:r>
          </a:p>
        </p:txBody>
      </p:sp>
      <p:sp>
        <p:nvSpPr>
          <p:cNvPr id="25" name="Titre 1"/>
          <p:cNvSpPr txBox="1">
            <a:spLocks/>
          </p:cNvSpPr>
          <p:nvPr/>
        </p:nvSpPr>
        <p:spPr>
          <a:xfrm>
            <a:off x="899592" y="1111728"/>
            <a:ext cx="7704856" cy="35178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fr-FR" sz="2800" dirty="0">
              <a:latin typeface="Calibri" panose="020F0502020204030204" pitchFamily="34" charset="0"/>
            </a:endParaRPr>
          </a:p>
          <a:p>
            <a:endParaRPr lang="fr-FR" sz="2800" dirty="0">
              <a:solidFill>
                <a:schemeClr val="tx1"/>
              </a:solidFill>
              <a:latin typeface="Calibri" panose="020F0502020204030204" pitchFamily="34" charset="0"/>
              <a:ea typeface="+mn-ea"/>
              <a:cs typeface="+mn-cs"/>
            </a:endParaRPr>
          </a:p>
          <a:p>
            <a:endParaRPr lang="fr-FR" sz="2800" dirty="0">
              <a:solidFill>
                <a:srgbClr val="FF0000"/>
              </a:solidFill>
              <a:latin typeface="Calibri" panose="020F0502020204030204" pitchFamily="34" charset="0"/>
              <a:ea typeface="+mn-ea"/>
              <a:cs typeface="+mn-cs"/>
            </a:endParaRPr>
          </a:p>
        </p:txBody>
      </p:sp>
      <p:pic>
        <p:nvPicPr>
          <p:cNvPr id="3074" name="Picture 2" descr="Afficher l'image d'orig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0272" y="4101093"/>
            <a:ext cx="1692508" cy="1772260"/>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p:nvSpPr>
        <p:spPr>
          <a:xfrm>
            <a:off x="1095619" y="3994231"/>
            <a:ext cx="5833476" cy="369332"/>
          </a:xfrm>
          <a:prstGeom prst="rect">
            <a:avLst/>
          </a:prstGeom>
          <a:noFill/>
        </p:spPr>
        <p:txBody>
          <a:bodyPr wrap="square" rtlCol="0">
            <a:spAutoFit/>
          </a:bodyPr>
          <a:lstStyle/>
          <a:p>
            <a:r>
              <a:rPr lang="fr-FR" dirty="0"/>
              <a:t>Toutes les semaines,  les enfants écrivent à leurs parents.</a:t>
            </a:r>
          </a:p>
        </p:txBody>
      </p:sp>
      <p:sp>
        <p:nvSpPr>
          <p:cNvPr id="15" name="ZoneTexte 14"/>
          <p:cNvSpPr txBox="1"/>
          <p:nvPr/>
        </p:nvSpPr>
        <p:spPr>
          <a:xfrm>
            <a:off x="4381879" y="4351442"/>
            <a:ext cx="1551407" cy="307777"/>
          </a:xfrm>
          <a:prstGeom prst="rect">
            <a:avLst/>
          </a:prstGeom>
          <a:noFill/>
        </p:spPr>
        <p:txBody>
          <a:bodyPr wrap="square" rtlCol="0">
            <a:spAutoFit/>
          </a:bodyPr>
          <a:lstStyle/>
          <a:p>
            <a:r>
              <a:rPr lang="fr-FR" sz="1400" dirty="0">
                <a:solidFill>
                  <a:srgbClr val="FF0000"/>
                </a:solidFill>
              </a:rPr>
              <a:t>verbe</a:t>
            </a:r>
          </a:p>
        </p:txBody>
      </p:sp>
      <p:sp>
        <p:nvSpPr>
          <p:cNvPr id="16" name="ZoneTexte 15"/>
          <p:cNvSpPr txBox="1"/>
          <p:nvPr/>
        </p:nvSpPr>
        <p:spPr>
          <a:xfrm>
            <a:off x="1186796" y="5134689"/>
            <a:ext cx="5833476" cy="369332"/>
          </a:xfrm>
          <a:prstGeom prst="rect">
            <a:avLst/>
          </a:prstGeom>
          <a:noFill/>
        </p:spPr>
        <p:txBody>
          <a:bodyPr wrap="square" rtlCol="0">
            <a:spAutoFit/>
          </a:bodyPr>
          <a:lstStyle/>
          <a:p>
            <a:pPr algn="just"/>
            <a:r>
              <a:rPr lang="fr-FR" dirty="0"/>
              <a:t>Les enfants écrivent A QUI? </a:t>
            </a:r>
          </a:p>
        </p:txBody>
      </p:sp>
      <p:cxnSp>
        <p:nvCxnSpPr>
          <p:cNvPr id="4" name="Connecteur droit 3"/>
          <p:cNvCxnSpPr>
            <a:stCxn id="18" idx="0"/>
          </p:cNvCxnSpPr>
          <p:nvPr/>
        </p:nvCxnSpPr>
        <p:spPr>
          <a:xfrm>
            <a:off x="4339592" y="4341106"/>
            <a:ext cx="892275" cy="1036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a:endCxn id="18" idx="0"/>
          </p:cNvCxnSpPr>
          <p:nvPr/>
        </p:nvCxnSpPr>
        <p:spPr>
          <a:xfrm flipV="1">
            <a:off x="3347864" y="4341106"/>
            <a:ext cx="991728" cy="20732"/>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8" name="ZoneTexte 17"/>
          <p:cNvSpPr txBox="1"/>
          <p:nvPr/>
        </p:nvSpPr>
        <p:spPr>
          <a:xfrm>
            <a:off x="3563888" y="4341106"/>
            <a:ext cx="1551407" cy="307777"/>
          </a:xfrm>
          <a:prstGeom prst="rect">
            <a:avLst/>
          </a:prstGeom>
          <a:noFill/>
        </p:spPr>
        <p:txBody>
          <a:bodyPr wrap="square" rtlCol="0">
            <a:spAutoFit/>
          </a:bodyPr>
          <a:lstStyle/>
          <a:p>
            <a:r>
              <a:rPr lang="fr-FR" sz="1400" dirty="0">
                <a:solidFill>
                  <a:srgbClr val="0070C0"/>
                </a:solidFill>
              </a:rPr>
              <a:t>sujet</a:t>
            </a:r>
          </a:p>
        </p:txBody>
      </p:sp>
      <p:cxnSp>
        <p:nvCxnSpPr>
          <p:cNvPr id="13" name="Connecteur droit 12"/>
          <p:cNvCxnSpPr/>
          <p:nvPr/>
        </p:nvCxnSpPr>
        <p:spPr>
          <a:xfrm flipV="1">
            <a:off x="5204248" y="4315670"/>
            <a:ext cx="1347867" cy="12917"/>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sp>
        <p:nvSpPr>
          <p:cNvPr id="22" name="ZoneTexte 21"/>
          <p:cNvSpPr txBox="1"/>
          <p:nvPr/>
        </p:nvSpPr>
        <p:spPr>
          <a:xfrm>
            <a:off x="5728628" y="4355766"/>
            <a:ext cx="1551407" cy="307777"/>
          </a:xfrm>
          <a:prstGeom prst="rect">
            <a:avLst/>
          </a:prstGeom>
          <a:noFill/>
          <a:ln>
            <a:noFill/>
          </a:ln>
        </p:spPr>
        <p:txBody>
          <a:bodyPr wrap="square" rtlCol="0">
            <a:spAutoFit/>
          </a:bodyPr>
          <a:lstStyle/>
          <a:p>
            <a:r>
              <a:rPr lang="fr-FR" sz="1400" dirty="0">
                <a:solidFill>
                  <a:srgbClr val="00B050"/>
                </a:solidFill>
              </a:rPr>
              <a:t>COI</a:t>
            </a:r>
          </a:p>
        </p:txBody>
      </p:sp>
      <p:sp>
        <p:nvSpPr>
          <p:cNvPr id="19" name="ZoneTexte 18"/>
          <p:cNvSpPr txBox="1"/>
          <p:nvPr/>
        </p:nvSpPr>
        <p:spPr>
          <a:xfrm>
            <a:off x="4021394" y="5122568"/>
            <a:ext cx="5833476" cy="369332"/>
          </a:xfrm>
          <a:prstGeom prst="rect">
            <a:avLst/>
          </a:prstGeom>
          <a:noFill/>
        </p:spPr>
        <p:txBody>
          <a:bodyPr wrap="square" rtlCol="0">
            <a:spAutoFit/>
          </a:bodyPr>
          <a:lstStyle/>
          <a:p>
            <a:pPr algn="just"/>
            <a:r>
              <a:rPr lang="fr-FR" i="1"/>
              <a:t>à leurs parents</a:t>
            </a:r>
            <a:endParaRPr lang="fr-FR" i="1" dirty="0"/>
          </a:p>
        </p:txBody>
      </p:sp>
      <p:sp>
        <p:nvSpPr>
          <p:cNvPr id="20" name="ZoneTexte 19"/>
          <p:cNvSpPr txBox="1"/>
          <p:nvPr/>
        </p:nvSpPr>
        <p:spPr>
          <a:xfrm>
            <a:off x="1186796" y="5688687"/>
            <a:ext cx="5833476" cy="369332"/>
          </a:xfrm>
          <a:prstGeom prst="rect">
            <a:avLst/>
          </a:prstGeom>
          <a:noFill/>
        </p:spPr>
        <p:txBody>
          <a:bodyPr wrap="square" rtlCol="0">
            <a:spAutoFit/>
          </a:bodyPr>
          <a:lstStyle/>
          <a:p>
            <a:pPr algn="just"/>
            <a:r>
              <a:rPr lang="fr-FR" dirty="0">
                <a:solidFill>
                  <a:srgbClr val="FF0000"/>
                </a:solidFill>
              </a:rPr>
              <a:t>« à leurs parents » est le COI.</a:t>
            </a:r>
          </a:p>
        </p:txBody>
      </p:sp>
      <p:sp>
        <p:nvSpPr>
          <p:cNvPr id="21" name="Rectangle à coins arrondis 6">
            <a:extLst>
              <a:ext uri="{FF2B5EF4-FFF2-40B4-BE49-F238E27FC236}">
                <a16:creationId xmlns:a16="http://schemas.microsoft.com/office/drawing/2014/main" id="{90C103F1-A16E-1E46-935E-AD7AE3A28273}"/>
              </a:ext>
            </a:extLst>
          </p:cNvPr>
          <p:cNvSpPr/>
          <p:nvPr/>
        </p:nvSpPr>
        <p:spPr>
          <a:xfrm>
            <a:off x="1201831" y="1366100"/>
            <a:ext cx="7237567" cy="2036298"/>
          </a:xfrm>
          <a:prstGeom prst="wedgeRoundRectCallout">
            <a:avLst>
              <a:gd name="adj1" fmla="val 35567"/>
              <a:gd name="adj2" fmla="val 90700"/>
              <a:gd name="adj3" fmla="val 16667"/>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Titre 1">
            <a:extLst>
              <a:ext uri="{FF2B5EF4-FFF2-40B4-BE49-F238E27FC236}">
                <a16:creationId xmlns:a16="http://schemas.microsoft.com/office/drawing/2014/main" id="{CEC773EA-2E8F-9846-9CA5-5C12CC10CBC7}"/>
              </a:ext>
            </a:extLst>
          </p:cNvPr>
          <p:cNvSpPr txBox="1">
            <a:spLocks/>
          </p:cNvSpPr>
          <p:nvPr/>
        </p:nvSpPr>
        <p:spPr>
          <a:xfrm>
            <a:off x="899592" y="1111728"/>
            <a:ext cx="7704856" cy="248070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fr-FR" sz="2800" dirty="0">
              <a:latin typeface="Calibri" panose="020F0502020204030204" pitchFamily="34" charset="0"/>
            </a:endParaRPr>
          </a:p>
          <a:p>
            <a:endParaRPr lang="fr-FR" sz="2800" dirty="0">
              <a:solidFill>
                <a:schemeClr val="tx1"/>
              </a:solidFill>
              <a:latin typeface="Calibri" panose="020F0502020204030204" pitchFamily="34" charset="0"/>
              <a:ea typeface="+mn-ea"/>
              <a:cs typeface="+mn-cs"/>
            </a:endParaRPr>
          </a:p>
          <a:p>
            <a:endParaRPr lang="fr-FR" sz="2800" dirty="0">
              <a:solidFill>
                <a:srgbClr val="FF0000"/>
              </a:solidFill>
              <a:latin typeface="Calibri" panose="020F0502020204030204" pitchFamily="34" charset="0"/>
              <a:ea typeface="+mn-ea"/>
              <a:cs typeface="+mn-cs"/>
            </a:endParaRPr>
          </a:p>
        </p:txBody>
      </p:sp>
      <p:sp>
        <p:nvSpPr>
          <p:cNvPr id="24" name="ZoneTexte 23">
            <a:extLst>
              <a:ext uri="{FF2B5EF4-FFF2-40B4-BE49-F238E27FC236}">
                <a16:creationId xmlns:a16="http://schemas.microsoft.com/office/drawing/2014/main" id="{4EB59520-8363-5148-B5D1-BF22B2C27246}"/>
              </a:ext>
            </a:extLst>
          </p:cNvPr>
          <p:cNvSpPr txBox="1"/>
          <p:nvPr/>
        </p:nvSpPr>
        <p:spPr>
          <a:xfrm>
            <a:off x="1205623" y="1451308"/>
            <a:ext cx="7160211" cy="1631216"/>
          </a:xfrm>
          <a:prstGeom prst="rect">
            <a:avLst/>
          </a:prstGeom>
          <a:noFill/>
        </p:spPr>
        <p:txBody>
          <a:bodyPr wrap="square" rtlCol="0">
            <a:spAutoFit/>
          </a:bodyPr>
          <a:lstStyle/>
          <a:p>
            <a:r>
              <a:rPr lang="fr-FR" sz="2000" dirty="0"/>
              <a:t>Pour identifier le complément d’objet indirect,  </a:t>
            </a:r>
            <a:r>
              <a:rPr lang="fr-FR" sz="2000" b="1" dirty="0">
                <a:solidFill>
                  <a:srgbClr val="0070C0"/>
                </a:solidFill>
              </a:rPr>
              <a:t>on cherche le verbe et son sujet </a:t>
            </a:r>
            <a:r>
              <a:rPr lang="fr-FR" sz="2000" dirty="0"/>
              <a:t>puis on pose une des </a:t>
            </a:r>
            <a:r>
              <a:rPr lang="fr-FR" sz="2000" b="1" dirty="0">
                <a:solidFill>
                  <a:srgbClr val="0070C0"/>
                </a:solidFill>
              </a:rPr>
              <a:t>questions suivantes : </a:t>
            </a:r>
          </a:p>
          <a:p>
            <a:pPr algn="ctr"/>
            <a:r>
              <a:rPr lang="fr-FR" sz="2000" b="1" u="sng" dirty="0">
                <a:solidFill>
                  <a:srgbClr val="0070C0"/>
                </a:solidFill>
              </a:rPr>
              <a:t>À qui? À quoi? De qui ? De quoi ?</a:t>
            </a:r>
          </a:p>
          <a:p>
            <a:r>
              <a:rPr lang="fr-FR" sz="2000" dirty="0"/>
              <a:t>Le COI </a:t>
            </a:r>
            <a:r>
              <a:rPr lang="fr-FR" sz="2000" b="1" dirty="0">
                <a:solidFill>
                  <a:srgbClr val="0070C0"/>
                </a:solidFill>
              </a:rPr>
              <a:t>est le groupe de mots ou le mot qui répond à l’une de ces questions</a:t>
            </a:r>
            <a:r>
              <a:rPr lang="fr-FR" sz="2000" dirty="0"/>
              <a:t>. </a:t>
            </a:r>
            <a:endParaRPr lang="fr-FR" sz="2000" b="1" dirty="0">
              <a:solidFill>
                <a:srgbClr val="0070C0"/>
              </a:solidFill>
              <a:effectLst/>
            </a:endParaRPr>
          </a:p>
        </p:txBody>
      </p:sp>
    </p:spTree>
    <p:custDataLst>
      <p:tags r:id="rId1"/>
    </p:custDataLst>
    <p:extLst>
      <p:ext uri="{BB962C8B-B14F-4D97-AF65-F5344CB8AC3E}">
        <p14:creationId xmlns:p14="http://schemas.microsoft.com/office/powerpoint/2010/main" val="1688407835"/>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15" grpId="0"/>
      <p:bldP spid="16" grpId="0"/>
      <p:bldP spid="18" grpId="0"/>
      <p:bldP spid="22" grpId="0"/>
      <p:bldP spid="19" grpId="0"/>
      <p:bldP spid="20" grpId="0"/>
      <p:bldP spid="21" grpId="0" animBg="1"/>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5" name="Titre 1"/>
          <p:cNvSpPr txBox="1">
            <a:spLocks/>
          </p:cNvSpPr>
          <p:nvPr/>
        </p:nvSpPr>
        <p:spPr>
          <a:xfrm>
            <a:off x="899592" y="1485042"/>
            <a:ext cx="6361484" cy="326890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800" b="1" dirty="0">
                <a:latin typeface="Calibri" panose="020F0502020204030204" pitchFamily="34" charset="0"/>
              </a:rPr>
              <a:t>Indique si les compléments soulignés sont des COD ou COI.</a:t>
            </a:r>
            <a:endParaRPr lang="fr-FR" sz="2800" dirty="0">
              <a:latin typeface="Calibri" panose="020F0502020204030204" pitchFamily="34" charset="0"/>
            </a:endParaRPr>
          </a:p>
          <a:p>
            <a:endParaRPr lang="fr-FR" sz="2800" dirty="0">
              <a:solidFill>
                <a:schemeClr val="tx1"/>
              </a:solidFill>
              <a:latin typeface="Calibri" panose="020F0502020204030204" pitchFamily="34" charset="0"/>
              <a:ea typeface="+mn-ea"/>
              <a:cs typeface="+mn-cs"/>
            </a:endParaRPr>
          </a:p>
          <a:p>
            <a:r>
              <a:rPr lang="fr-FR" sz="2800" dirty="0">
                <a:solidFill>
                  <a:schemeClr val="tx1"/>
                </a:solidFill>
                <a:latin typeface="Calibri" panose="020F0502020204030204" pitchFamily="34" charset="0"/>
                <a:ea typeface="+mn-ea"/>
                <a:cs typeface="+mn-cs"/>
              </a:rPr>
              <a:t>Ma sœur écrit </a:t>
            </a:r>
            <a:r>
              <a:rPr lang="fr-FR" sz="2800" u="sng" dirty="0">
                <a:solidFill>
                  <a:schemeClr val="tx1"/>
                </a:solidFill>
                <a:latin typeface="Calibri" panose="020F0502020204030204" pitchFamily="34" charset="0"/>
                <a:ea typeface="+mn-ea"/>
                <a:cs typeface="+mn-cs"/>
              </a:rPr>
              <a:t>au père-noël</a:t>
            </a:r>
          </a:p>
          <a:p>
            <a:r>
              <a:rPr lang="fr-FR" sz="2800" dirty="0">
                <a:solidFill>
                  <a:schemeClr val="tx1"/>
                </a:solidFill>
                <a:latin typeface="Calibri" panose="020F0502020204030204" pitchFamily="34" charset="0"/>
                <a:ea typeface="+mn-ea"/>
                <a:cs typeface="+mn-cs"/>
              </a:rPr>
              <a:t>Les filles jouent </a:t>
            </a:r>
            <a:r>
              <a:rPr lang="fr-FR" sz="2800" u="sng" dirty="0">
                <a:solidFill>
                  <a:schemeClr val="tx1"/>
                </a:solidFill>
                <a:latin typeface="Calibri" panose="020F0502020204030204" pitchFamily="34" charset="0"/>
                <a:ea typeface="+mn-ea"/>
                <a:cs typeface="+mn-cs"/>
              </a:rPr>
              <a:t>au football</a:t>
            </a:r>
            <a:r>
              <a:rPr lang="fr-FR" sz="2800" dirty="0">
                <a:solidFill>
                  <a:schemeClr val="tx1"/>
                </a:solidFill>
                <a:latin typeface="Calibri" panose="020F0502020204030204" pitchFamily="34" charset="0"/>
                <a:ea typeface="+mn-ea"/>
                <a:cs typeface="+mn-cs"/>
              </a:rPr>
              <a:t>.</a:t>
            </a:r>
          </a:p>
          <a:p>
            <a:r>
              <a:rPr lang="fr-FR" sz="2800" dirty="0">
                <a:solidFill>
                  <a:schemeClr val="tx1"/>
                </a:solidFill>
                <a:latin typeface="Calibri" panose="020F0502020204030204" pitchFamily="34" charset="0"/>
                <a:ea typeface="+mn-ea"/>
                <a:cs typeface="+mn-cs"/>
              </a:rPr>
              <a:t>Les enfants offrent </a:t>
            </a:r>
            <a:r>
              <a:rPr lang="fr-FR" sz="2800" u="sng" dirty="0">
                <a:solidFill>
                  <a:schemeClr val="tx1"/>
                </a:solidFill>
                <a:latin typeface="Calibri" panose="020F0502020204030204" pitchFamily="34" charset="0"/>
                <a:ea typeface="+mn-ea"/>
                <a:cs typeface="+mn-cs"/>
              </a:rPr>
              <a:t>un cadeau.</a:t>
            </a:r>
          </a:p>
          <a:p>
            <a:r>
              <a:rPr lang="fr-FR" sz="2800" dirty="0">
                <a:solidFill>
                  <a:schemeClr val="tx1"/>
                </a:solidFill>
                <a:latin typeface="Calibri" panose="020F0502020204030204" pitchFamily="34" charset="0"/>
                <a:ea typeface="+mn-ea"/>
                <a:cs typeface="+mn-cs"/>
              </a:rPr>
              <a:t>Tu arroses </a:t>
            </a:r>
            <a:r>
              <a:rPr lang="fr-FR" sz="2800" u="sng" dirty="0">
                <a:solidFill>
                  <a:schemeClr val="tx1"/>
                </a:solidFill>
                <a:latin typeface="Calibri" panose="020F0502020204030204" pitchFamily="34" charset="0"/>
                <a:ea typeface="+mn-ea"/>
                <a:cs typeface="+mn-cs"/>
              </a:rPr>
              <a:t>les plantes</a:t>
            </a:r>
            <a:r>
              <a:rPr lang="fr-FR" sz="2800" dirty="0">
                <a:solidFill>
                  <a:schemeClr val="tx1"/>
                </a:solidFill>
                <a:latin typeface="Calibri" panose="020F0502020204030204" pitchFamily="34" charset="0"/>
                <a:ea typeface="+mn-ea"/>
                <a:cs typeface="+mn-cs"/>
              </a:rPr>
              <a:t>.</a:t>
            </a:r>
          </a:p>
          <a:p>
            <a:endParaRPr lang="fr-FR" sz="2800" dirty="0">
              <a:solidFill>
                <a:srgbClr val="FF0000"/>
              </a:solidFill>
              <a:latin typeface="Calibri" panose="020F0502020204030204" pitchFamily="34" charset="0"/>
              <a:ea typeface="+mn-ea"/>
              <a:cs typeface="+mn-cs"/>
            </a:endParaRPr>
          </a:p>
        </p:txBody>
      </p:sp>
      <p:pic>
        <p:nvPicPr>
          <p:cNvPr id="4" name="Image 3"/>
          <p:cNvPicPr>
            <a:picLocks noChangeAspect="1"/>
          </p:cNvPicPr>
          <p:nvPr/>
        </p:nvPicPr>
        <p:blipFill>
          <a:blip r:embed="rId4"/>
          <a:stretch>
            <a:fillRect/>
          </a:stretch>
        </p:blipFill>
        <p:spPr>
          <a:xfrm>
            <a:off x="6732240" y="1485042"/>
            <a:ext cx="2209800" cy="3683000"/>
          </a:xfrm>
          <a:prstGeom prst="rect">
            <a:avLst/>
          </a:prstGeom>
        </p:spPr>
      </p:pic>
    </p:spTree>
    <p:custDataLst>
      <p:tags r:id="rId1"/>
    </p:custDataLst>
    <p:extLst>
      <p:ext uri="{BB962C8B-B14F-4D97-AF65-F5344CB8AC3E}">
        <p14:creationId xmlns:p14="http://schemas.microsoft.com/office/powerpoint/2010/main" val="184557905"/>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5" name="Titre 1"/>
          <p:cNvSpPr txBox="1">
            <a:spLocks/>
          </p:cNvSpPr>
          <p:nvPr/>
        </p:nvSpPr>
        <p:spPr>
          <a:xfrm>
            <a:off x="1043608" y="1052736"/>
            <a:ext cx="7488832" cy="4896544"/>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800" dirty="0">
                <a:latin typeface="Calibri" panose="020F0502020204030204" pitchFamily="34" charset="0"/>
              </a:rPr>
              <a:t>Identifie les compléments d’objet et indique si ce sont des COD ou COI.</a:t>
            </a:r>
          </a:p>
          <a:p>
            <a:pPr algn="l"/>
            <a:endParaRPr lang="fr-FR" sz="2800" dirty="0">
              <a:latin typeface="Calibri" panose="020F0502020204030204" pitchFamily="34" charset="0"/>
            </a:endParaRPr>
          </a:p>
          <a:p>
            <a:pPr algn="l"/>
            <a:r>
              <a:rPr lang="fr-FR" sz="2800" dirty="0">
                <a:latin typeface="Calibri" panose="020F0502020204030204" pitchFamily="34" charset="0"/>
              </a:rPr>
              <a:t>Ma mère a acheté des oranges pour le goûter.</a:t>
            </a:r>
          </a:p>
          <a:p>
            <a:pPr algn="l"/>
            <a:endParaRPr lang="fr-FR" sz="2800" dirty="0">
              <a:latin typeface="Calibri" panose="020F0502020204030204" pitchFamily="34" charset="0"/>
            </a:endParaRPr>
          </a:p>
          <a:p>
            <a:pPr algn="l"/>
            <a:r>
              <a:rPr lang="fr-FR" sz="2800" dirty="0">
                <a:latin typeface="Calibri" panose="020F0502020204030204" pitchFamily="34" charset="0"/>
              </a:rPr>
              <a:t>Nous pensons beaucoup à nos amis.</a:t>
            </a:r>
          </a:p>
          <a:p>
            <a:pPr algn="l"/>
            <a:endParaRPr lang="fr-FR" sz="2800" dirty="0">
              <a:latin typeface="Calibri" panose="020F0502020204030204" pitchFamily="34" charset="0"/>
            </a:endParaRPr>
          </a:p>
          <a:p>
            <a:pPr algn="l"/>
            <a:r>
              <a:rPr lang="fr-FR" sz="2800" dirty="0">
                <a:latin typeface="Calibri" panose="020F0502020204030204" pitchFamily="34" charset="0"/>
              </a:rPr>
              <a:t>Je leur écrirai demain.</a:t>
            </a:r>
          </a:p>
          <a:p>
            <a:pPr algn="l"/>
            <a:endParaRPr lang="fr-FR" sz="2800" dirty="0">
              <a:latin typeface="Calibri" panose="020F0502020204030204" pitchFamily="34" charset="0"/>
            </a:endParaRPr>
          </a:p>
          <a:p>
            <a:pPr algn="l"/>
            <a:r>
              <a:rPr lang="fr-FR" sz="2800" dirty="0">
                <a:latin typeface="Calibri" panose="020F0502020204030204" pitchFamily="34" charset="0"/>
              </a:rPr>
              <a:t>Nous aimons skier.</a:t>
            </a:r>
          </a:p>
          <a:p>
            <a:endParaRPr lang="fr-FR" sz="2800" dirty="0">
              <a:solidFill>
                <a:schemeClr val="tx1"/>
              </a:solidFill>
              <a:latin typeface="Calibri" panose="020F0502020204030204" pitchFamily="34" charset="0"/>
              <a:ea typeface="+mn-ea"/>
              <a:cs typeface="+mn-cs"/>
            </a:endParaRPr>
          </a:p>
          <a:p>
            <a:endParaRPr lang="fr-FR" sz="2800" dirty="0">
              <a:solidFill>
                <a:schemeClr val="tx1"/>
              </a:solidFill>
              <a:latin typeface="Calibri" panose="020F0502020204030204" pitchFamily="34" charset="0"/>
              <a:ea typeface="+mn-ea"/>
              <a:cs typeface="+mn-cs"/>
            </a:endParaRPr>
          </a:p>
          <a:p>
            <a:endParaRPr lang="fr-FR" sz="2800" dirty="0">
              <a:solidFill>
                <a:schemeClr val="tx1"/>
              </a:solidFill>
              <a:latin typeface="Calibri" panose="020F0502020204030204" pitchFamily="34" charset="0"/>
              <a:ea typeface="+mn-ea"/>
              <a:cs typeface="+mn-cs"/>
            </a:endParaRPr>
          </a:p>
          <a:p>
            <a:endParaRPr lang="fr-FR" sz="2800" dirty="0">
              <a:solidFill>
                <a:srgbClr val="FF0000"/>
              </a:solidFill>
              <a:latin typeface="Calibri" panose="020F0502020204030204" pitchFamily="34" charset="0"/>
              <a:ea typeface="+mn-ea"/>
              <a:cs typeface="+mn-cs"/>
            </a:endParaRPr>
          </a:p>
        </p:txBody>
      </p:sp>
      <p:pic>
        <p:nvPicPr>
          <p:cNvPr id="4" name="Image 3"/>
          <p:cNvPicPr>
            <a:picLocks noChangeAspect="1"/>
          </p:cNvPicPr>
          <p:nvPr/>
        </p:nvPicPr>
        <p:blipFill>
          <a:blip r:embed="rId4"/>
          <a:stretch>
            <a:fillRect/>
          </a:stretch>
        </p:blipFill>
        <p:spPr>
          <a:xfrm>
            <a:off x="6516216" y="2636912"/>
            <a:ext cx="2209800" cy="3683000"/>
          </a:xfrm>
          <a:prstGeom prst="rect">
            <a:avLst/>
          </a:prstGeom>
        </p:spPr>
      </p:pic>
    </p:spTree>
    <p:custDataLst>
      <p:tags r:id="rId1"/>
    </p:custDataLst>
    <p:extLst>
      <p:ext uri="{BB962C8B-B14F-4D97-AF65-F5344CB8AC3E}">
        <p14:creationId xmlns:p14="http://schemas.microsoft.com/office/powerpoint/2010/main" val="487527959"/>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007924" y="-240922"/>
            <a:ext cx="7704856" cy="1442674"/>
          </a:xfrm>
        </p:spPr>
        <p:txBody>
          <a:bodyPr/>
          <a:lstStyle/>
          <a:p>
            <a:r>
              <a:rPr lang="fr-FR" dirty="0">
                <a:solidFill>
                  <a:schemeClr val="tx2">
                    <a:lumMod val="50000"/>
                    <a:lumOff val="50000"/>
                  </a:schemeClr>
                </a:solidFill>
                <a:latin typeface="Mrs Chocolat" pitchFamily="2" charset="0"/>
              </a:rPr>
              <a:t>En résumé</a:t>
            </a:r>
            <a:endParaRPr lang="fr-FR" dirty="0">
              <a:solidFill>
                <a:srgbClr val="0070C0"/>
              </a:solidFill>
              <a:latin typeface="Mrs Chocolat" pitchFamily="2" charset="0"/>
            </a:endParaRPr>
          </a:p>
        </p:txBody>
      </p:sp>
      <p:sp>
        <p:nvSpPr>
          <p:cNvPr id="25" name="Titre 1"/>
          <p:cNvSpPr txBox="1">
            <a:spLocks/>
          </p:cNvSpPr>
          <p:nvPr/>
        </p:nvSpPr>
        <p:spPr>
          <a:xfrm>
            <a:off x="899592" y="1111728"/>
            <a:ext cx="7704856" cy="326890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fr-FR" sz="2800" dirty="0">
              <a:latin typeface="Calibri" panose="020F0502020204030204" pitchFamily="34" charset="0"/>
            </a:endParaRPr>
          </a:p>
          <a:p>
            <a:endParaRPr lang="fr-FR" sz="2800" dirty="0">
              <a:solidFill>
                <a:schemeClr val="tx1"/>
              </a:solidFill>
              <a:latin typeface="Calibri" panose="020F0502020204030204" pitchFamily="34" charset="0"/>
              <a:ea typeface="+mn-ea"/>
              <a:cs typeface="+mn-cs"/>
            </a:endParaRPr>
          </a:p>
          <a:p>
            <a:endParaRPr lang="fr-FR" sz="2800" dirty="0">
              <a:solidFill>
                <a:srgbClr val="FF0000"/>
              </a:solidFill>
              <a:latin typeface="Calibri" panose="020F0502020204030204" pitchFamily="34" charset="0"/>
              <a:ea typeface="+mn-ea"/>
              <a:cs typeface="+mn-cs"/>
            </a:endParaRPr>
          </a:p>
        </p:txBody>
      </p:sp>
      <p:pic>
        <p:nvPicPr>
          <p:cNvPr id="3" name="Image 2"/>
          <p:cNvPicPr>
            <a:picLocks noChangeAspect="1"/>
          </p:cNvPicPr>
          <p:nvPr/>
        </p:nvPicPr>
        <p:blipFill>
          <a:blip r:embed="rId4"/>
          <a:stretch>
            <a:fillRect/>
          </a:stretch>
        </p:blipFill>
        <p:spPr>
          <a:xfrm>
            <a:off x="1092974" y="980728"/>
            <a:ext cx="7511474" cy="5089348"/>
          </a:xfrm>
          <a:prstGeom prst="rect">
            <a:avLst/>
          </a:prstGeom>
        </p:spPr>
      </p:pic>
    </p:spTree>
    <p:custDataLst>
      <p:tags r:id="rId1"/>
    </p:custDataLst>
    <p:extLst>
      <p:ext uri="{BB962C8B-B14F-4D97-AF65-F5344CB8AC3E}">
        <p14:creationId xmlns:p14="http://schemas.microsoft.com/office/powerpoint/2010/main" val="685009851"/>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2.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3.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4.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5.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6.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7.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8.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9.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10.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11.xml><?xml version="1.0" encoding="utf-8"?>
<p:tagLst xmlns:a="http://schemas.openxmlformats.org/drawingml/2006/main" xmlns:r="http://schemas.openxmlformats.org/officeDocument/2006/relationships" xmlns:p="http://schemas.openxmlformats.org/presentationml/2006/main">
  <p:tag name="TIMING" val="|0.3|7|2|4|1.9|3|5.8|4.1|5.1|0.7"/>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TC101790492[[fn=Album]]</Template>
  <TotalTime>3939</TotalTime>
  <Words>483</Words>
  <Application>Microsoft Macintosh PowerPoint</Application>
  <PresentationFormat>Affichage à l'écran (4:3)</PresentationFormat>
  <Paragraphs>94</Paragraphs>
  <Slides>12</Slides>
  <Notes>2</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12</vt:i4>
      </vt:variant>
    </vt:vector>
  </HeadingPairs>
  <TitlesOfParts>
    <vt:vector size="20" baseType="lpstr">
      <vt:lpstr>Always In My Heart</vt:lpstr>
      <vt:lpstr>American Typewriter</vt:lpstr>
      <vt:lpstr>Calibri</vt:lpstr>
      <vt:lpstr>Cambria</vt:lpstr>
      <vt:lpstr>Mrs Chocolat</vt:lpstr>
      <vt:lpstr>Rage Italic</vt:lpstr>
      <vt:lpstr>Trebuchet MS</vt:lpstr>
      <vt:lpstr>Sketchbook</vt:lpstr>
      <vt:lpstr>Présentation PowerPoint</vt:lpstr>
      <vt:lpstr>Objectif de la séance</vt:lpstr>
      <vt:lpstr>Présentation PowerPoint</vt:lpstr>
      <vt:lpstr>Pré-requis : savoir identifier le verbe et le sujet</vt:lpstr>
      <vt:lpstr>Présentation PowerPoint</vt:lpstr>
      <vt:lpstr>Qu’est-ce-qu’un COD et COI?</vt:lpstr>
      <vt:lpstr>Présentation PowerPoint</vt:lpstr>
      <vt:lpstr>Comment identifier le COD?</vt:lpstr>
      <vt:lpstr>Comment identifier le COI?</vt:lpstr>
      <vt:lpstr>Présentation PowerPoint</vt:lpstr>
      <vt:lpstr>Présentation PowerPoint</vt:lpstr>
      <vt:lpstr>En résumé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Vocabulaire</dc:title>
  <dc:creator>Mallory</dc:creator>
  <cp:lastModifiedBy>Mallory Monhard</cp:lastModifiedBy>
  <cp:revision>104</cp:revision>
  <dcterms:created xsi:type="dcterms:W3CDTF">2014-04-03T15:57:20Z</dcterms:created>
  <dcterms:modified xsi:type="dcterms:W3CDTF">2019-04-04T04:31:53Z</dcterms:modified>
</cp:coreProperties>
</file>