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handoutMasterIdLst>
    <p:handoutMasterId r:id="rId13"/>
  </p:handoutMasterIdLst>
  <p:sldIdLst>
    <p:sldId id="256" r:id="rId2"/>
    <p:sldId id="257" r:id="rId3"/>
    <p:sldId id="264" r:id="rId4"/>
    <p:sldId id="268" r:id="rId5"/>
    <p:sldId id="269" r:id="rId6"/>
    <p:sldId id="272" r:id="rId7"/>
    <p:sldId id="260" r:id="rId8"/>
    <p:sldId id="270" r:id="rId9"/>
    <p:sldId id="267" r:id="rId10"/>
    <p:sldId id="263" r:id="rId11"/>
    <p:sldId id="271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ACC2"/>
    <a:srgbClr val="F8D261"/>
    <a:srgbClr val="007E9E"/>
    <a:srgbClr val="FB730E"/>
    <a:srgbClr val="22438D"/>
    <a:srgbClr val="E728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865"/>
  </p:normalViewPr>
  <p:slideViewPr>
    <p:cSldViewPr snapToGrid="0">
      <p:cViewPr>
        <p:scale>
          <a:sx n="96" d="100"/>
          <a:sy n="96" d="100"/>
        </p:scale>
        <p:origin x="152" y="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272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F6D8CADF-E0EC-2E3C-1421-2242C4789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7A783AF-7F12-7D3D-0DB7-B0B6994B754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AD379-7CC8-CE40-B8A8-7628F4B1B48F}" type="datetimeFigureOut">
              <a:rPr lang="fr-FR" smtClean="0"/>
              <a:t>23/08/2022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F3A4228-BA28-6A42-3865-4CC41B4BA7A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556AA2E-647F-D657-DE74-BA34AFC330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994A7F-E4A4-CE4E-99EA-48902D98C8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94491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8/23/22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021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8/23/22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229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8/23/22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189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8/23/22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901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8/23/22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280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8/23/22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987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8/23/22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214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8/23/22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929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8/23/22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27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8/23/22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766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8/23/22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4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8/23/22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4850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7" r:id="rId6"/>
    <p:sldLayoutId id="2147483732" r:id="rId7"/>
    <p:sldLayoutId id="2147483733" r:id="rId8"/>
    <p:sldLayoutId id="2147483734" r:id="rId9"/>
    <p:sldLayoutId id="2147483736" r:id="rId10"/>
    <p:sldLayoutId id="214748373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E72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02EED266-7AE8-0488-A79E-006175316F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5390564" y="-23492"/>
            <a:ext cx="6858000" cy="6858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F5B380B-A3E5-2231-CD3D-F165D565C2B9}"/>
              </a:ext>
            </a:extLst>
          </p:cNvPr>
          <p:cNvSpPr txBox="1"/>
          <p:nvPr/>
        </p:nvSpPr>
        <p:spPr>
          <a:xfrm>
            <a:off x="343756" y="5373387"/>
            <a:ext cx="47030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Choisir un livre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15EAAA-A626-815D-09D1-A8980EDD3295}"/>
              </a:ext>
            </a:extLst>
          </p:cNvPr>
          <p:cNvSpPr txBox="1"/>
          <p:nvPr/>
        </p:nvSpPr>
        <p:spPr>
          <a:xfrm>
            <a:off x="7556908" y="6512160"/>
            <a:ext cx="3186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www.laclassedemallory.net</a:t>
            </a:r>
          </a:p>
        </p:txBody>
      </p:sp>
      <p:pic>
        <p:nvPicPr>
          <p:cNvPr id="1030" name="Picture 6" descr="PHOTO-2022-08-08-09-03-32">
            <a:extLst>
              <a:ext uri="{FF2B5EF4-FFF2-40B4-BE49-F238E27FC236}">
                <a16:creationId xmlns:a16="http://schemas.microsoft.com/office/drawing/2014/main" id="{CBCF01A1-1F55-7C39-4C99-C3C30598A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02" y="293292"/>
            <a:ext cx="4663007" cy="23934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1208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3020119"/>
            <a:ext cx="6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Objectifs de la séance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9B4840-2FD0-FA61-4F09-C76877375090}"/>
              </a:ext>
            </a:extLst>
          </p:cNvPr>
          <p:cNvSpPr txBox="1"/>
          <p:nvPr/>
        </p:nvSpPr>
        <p:spPr>
          <a:xfrm>
            <a:off x="2126983" y="564582"/>
            <a:ext cx="899608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Dreaming Outloud Pro" panose="03050502040302030504" pitchFamily="66" charset="77"/>
              </a:rPr>
              <a:t>Aujourd’hui, nous allons apprendre à </a:t>
            </a:r>
            <a:r>
              <a:rPr lang="fr-FR" sz="3600" b="1" dirty="0">
                <a:solidFill>
                  <a:srgbClr val="E7285E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Dreaming Outloud Pro" panose="03050502040302030504" pitchFamily="66" charset="77"/>
              </a:rPr>
              <a:t>choisir des livres</a:t>
            </a:r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Dreaming Outloud Pro" panose="03050502040302030504" pitchFamily="66" charset="77"/>
              </a:rPr>
              <a:t>.</a:t>
            </a: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Dreaming Outloud Pro" panose="03050502040302030504" pitchFamily="66" charset="77"/>
            </a:endParaRPr>
          </a:p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Dreaming Outloud Pro" panose="03050502040302030504" pitchFamily="66" charset="77"/>
              </a:rPr>
              <a:t>Le choix du livre que vous lirez est important : il doit être </a:t>
            </a:r>
            <a:r>
              <a:rPr lang="fr-FR" sz="3600" b="1" dirty="0">
                <a:solidFill>
                  <a:srgbClr val="E7285E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Dreaming Outloud Pro" panose="03050502040302030504" pitchFamily="66" charset="77"/>
              </a:rPr>
              <a:t>réfléchi et anticipé</a:t>
            </a:r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Dreaming Outloud Pro" panose="03050502040302030504" pitchFamily="66" charset="77"/>
              </a:rPr>
              <a:t>. </a:t>
            </a: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Dreaming Outloud Pro" panose="03050502040302030504" pitchFamily="66" charset="77"/>
            </a:endParaRPr>
          </a:p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Dreaming Outloud Pro" panose="03050502040302030504" pitchFamily="66" charset="77"/>
              </a:rPr>
              <a:t>Le livre doit vous </a:t>
            </a:r>
            <a:r>
              <a:rPr lang="fr-FR" sz="3600" b="1" dirty="0">
                <a:solidFill>
                  <a:srgbClr val="E7285E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Dreaming Outloud Pro" panose="03050502040302030504" pitchFamily="66" charset="77"/>
              </a:rPr>
              <a:t>plaire</a:t>
            </a:r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Dreaming Outloud Pro" panose="03050502040302030504" pitchFamily="66" charset="77"/>
              </a:rPr>
              <a:t> et vous </a:t>
            </a:r>
            <a:r>
              <a:rPr lang="fr-FR" sz="3600" b="1" dirty="0">
                <a:solidFill>
                  <a:srgbClr val="E7285E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Dreaming Outloud Pro" panose="03050502040302030504" pitchFamily="66" charset="77"/>
              </a:rPr>
              <a:t>permettre de progresser</a:t>
            </a:r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Dreaming Outloud Pro" panose="03050502040302030504" pitchFamily="66" charset="77"/>
              </a:rPr>
              <a:t> dans votre parcours de lecteur.</a:t>
            </a:r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85"/>
          <a:stretch/>
        </p:blipFill>
        <p:spPr>
          <a:xfrm>
            <a:off x="9197788" y="4064477"/>
            <a:ext cx="3124200" cy="2793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380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  <a:solidFill>
            <a:srgbClr val="23ACC2"/>
          </a:solidFill>
          <a:ln>
            <a:solidFill>
              <a:srgbClr val="23AC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3020119"/>
            <a:ext cx="6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 err="1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Chosir</a:t>
            </a:r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 un livre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9B4840-2FD0-FA61-4F09-C76877375090}"/>
              </a:ext>
            </a:extLst>
          </p:cNvPr>
          <p:cNvSpPr txBox="1"/>
          <p:nvPr/>
        </p:nvSpPr>
        <p:spPr>
          <a:xfrm>
            <a:off x="1907023" y="135910"/>
            <a:ext cx="947659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Afin de mieux comprendre ce que l’on lit, il est important de choisir un livre qui correspond à son niveau de lecture. </a:t>
            </a: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Un texte trop compliqué, ne nous permet pas de donner du sens à ce que l’on lit. De même, un texte trop simple ne nous permettra pas de progresser.</a:t>
            </a: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585"/>
          <a:stretch/>
        </p:blipFill>
        <p:spPr>
          <a:xfrm>
            <a:off x="10152528" y="4918165"/>
            <a:ext cx="2169459" cy="1939835"/>
          </a:xfrm>
          <a:prstGeom prst="rect">
            <a:avLst/>
          </a:prstGeom>
        </p:spPr>
      </p:pic>
      <p:sp>
        <p:nvSpPr>
          <p:cNvPr id="3" name="AutoShape 4" descr="I don't understand in Otsimo Turkish · Global Symbols">
            <a:extLst>
              <a:ext uri="{FF2B5EF4-FFF2-40B4-BE49-F238E27FC236}">
                <a16:creationId xmlns:a16="http://schemas.microsoft.com/office/drawing/2014/main" id="{7B77198A-D739-BCF2-4D1D-7423D54F455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127513" y="4711951"/>
            <a:ext cx="2352261" cy="2352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563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  <a:solidFill>
            <a:srgbClr val="23ACC2"/>
          </a:solidFill>
          <a:ln>
            <a:solidFill>
              <a:srgbClr val="23AC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3020119"/>
            <a:ext cx="6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Choisir un livre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85"/>
          <a:stretch/>
        </p:blipFill>
        <p:spPr>
          <a:xfrm>
            <a:off x="10224684" y="5288215"/>
            <a:ext cx="1755605" cy="156978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5A19CBE-F1EC-DDBC-27F9-D7E53CA4DF20}"/>
              </a:ext>
            </a:extLst>
          </p:cNvPr>
          <p:cNvSpPr txBox="1"/>
          <p:nvPr/>
        </p:nvSpPr>
        <p:spPr>
          <a:xfrm>
            <a:off x="1907023" y="135910"/>
            <a:ext cx="94765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Afin de mieux comprendre ce que l’on lit, il est important de </a:t>
            </a:r>
            <a:r>
              <a:rPr lang="fr-FR" sz="3200" b="1" dirty="0">
                <a:solidFill>
                  <a:srgbClr val="23ACC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choisir un livre qui correspond à son niveau de lecture</a:t>
            </a:r>
            <a:r>
              <a:rPr lang="fr-F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.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ACD7230-DABC-34CF-FBDA-6C408B35723F}"/>
              </a:ext>
            </a:extLst>
          </p:cNvPr>
          <p:cNvSpPr txBox="1"/>
          <p:nvPr/>
        </p:nvSpPr>
        <p:spPr>
          <a:xfrm>
            <a:off x="1907023" y="1888585"/>
            <a:ext cx="443922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Un texte trop compliqué, ne nous permet pas de donner du sens à ce que l’on lit.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D3A9096-3E03-6BA8-C993-C17BAAC4AF4C}"/>
              </a:ext>
            </a:extLst>
          </p:cNvPr>
          <p:cNvSpPr txBox="1"/>
          <p:nvPr/>
        </p:nvSpPr>
        <p:spPr>
          <a:xfrm>
            <a:off x="1907023" y="4026250"/>
            <a:ext cx="453922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De même, un texte trop simple ne nous permettra pas de progresser et va nous ennuyer.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5DDA4CE-115D-BD9B-52A4-D2531197975A}"/>
              </a:ext>
            </a:extLst>
          </p:cNvPr>
          <p:cNvGrpSpPr/>
          <p:nvPr/>
        </p:nvGrpSpPr>
        <p:grpSpPr>
          <a:xfrm>
            <a:off x="6545496" y="1510331"/>
            <a:ext cx="3768017" cy="2194136"/>
            <a:chOff x="6904383" y="1638098"/>
            <a:chExt cx="3768017" cy="2194136"/>
          </a:xfrm>
        </p:grpSpPr>
        <p:pic>
          <p:nvPicPr>
            <p:cNvPr id="2052" name="Picture 4" descr="Clipart Of Understanding Don T Understand Cliparts - Understanding Place  Value: Missing Numbers - (2000x2406) Png Clipart Download">
              <a:extLst>
                <a:ext uri="{FF2B5EF4-FFF2-40B4-BE49-F238E27FC236}">
                  <a16:creationId xmlns:a16="http://schemas.microsoft.com/office/drawing/2014/main" id="{21F7AFB5-09FF-06D3-4733-F48D8537C8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4383" y="1888585"/>
              <a:ext cx="1610215" cy="16931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>
              <a:extLst>
                <a:ext uri="{FF2B5EF4-FFF2-40B4-BE49-F238E27FC236}">
                  <a16:creationId xmlns:a16="http://schemas.microsoft.com/office/drawing/2014/main" id="{1FD5C053-F0E5-9253-4742-BD48118F98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13845" y="1638098"/>
              <a:ext cx="1958555" cy="21941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FD7352B-9462-112C-78CB-5B41C0A0CC3C}"/>
              </a:ext>
            </a:extLst>
          </p:cNvPr>
          <p:cNvGrpSpPr/>
          <p:nvPr/>
        </p:nvGrpSpPr>
        <p:grpSpPr>
          <a:xfrm>
            <a:off x="6456496" y="3899328"/>
            <a:ext cx="3790565" cy="2069725"/>
            <a:chOff x="6904383" y="4026250"/>
            <a:chExt cx="3790565" cy="2069725"/>
          </a:xfrm>
        </p:grpSpPr>
        <p:pic>
          <p:nvPicPr>
            <p:cNvPr id="2056" name="Picture 8" descr="No Boring Learning Infographic - SAP Litmos">
              <a:extLst>
                <a:ext uri="{FF2B5EF4-FFF2-40B4-BE49-F238E27FC236}">
                  <a16:creationId xmlns:a16="http://schemas.microsoft.com/office/drawing/2014/main" id="{FA24D2F0-780D-2882-6A07-6F182C3718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4383" y="4026250"/>
              <a:ext cx="1320921" cy="20621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10" descr="T'CHOUPI va sur le pot - Cdiscount Librairie">
              <a:extLst>
                <a:ext uri="{FF2B5EF4-FFF2-40B4-BE49-F238E27FC236}">
                  <a16:creationId xmlns:a16="http://schemas.microsoft.com/office/drawing/2014/main" id="{6EE9FF58-F48C-60D0-724E-F726DE6718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32843" y="4033870"/>
              <a:ext cx="2062105" cy="2062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60317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  <a:solidFill>
            <a:srgbClr val="23ACC2"/>
          </a:solidFill>
          <a:ln>
            <a:solidFill>
              <a:srgbClr val="23AC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3020119"/>
            <a:ext cx="6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Choisir un livre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9B4840-2FD0-FA61-4F09-C76877375090}"/>
              </a:ext>
            </a:extLst>
          </p:cNvPr>
          <p:cNvSpPr txBox="1"/>
          <p:nvPr/>
        </p:nvSpPr>
        <p:spPr>
          <a:xfrm>
            <a:off x="1917863" y="107574"/>
            <a:ext cx="938624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La première chose a prendre en compte lorsqu’on choisit un livre est </a:t>
            </a:r>
            <a:r>
              <a:rPr lang="fr-FR" sz="3600" b="1" dirty="0">
                <a:solidFill>
                  <a:srgbClr val="23ACC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l’intérêt</a:t>
            </a:r>
            <a:r>
              <a:rPr lang="fr-F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qu’on y porte et la </a:t>
            </a:r>
            <a:r>
              <a:rPr lang="fr-FR" sz="3600" b="1" dirty="0">
                <a:solidFill>
                  <a:srgbClr val="23ACC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finalité de la lecture</a:t>
            </a:r>
            <a:r>
              <a:rPr lang="fr-F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: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85"/>
          <a:stretch/>
        </p:blipFill>
        <p:spPr>
          <a:xfrm>
            <a:off x="10566382" y="5288215"/>
            <a:ext cx="1755605" cy="1569785"/>
          </a:xfrm>
          <a:prstGeom prst="rect">
            <a:avLst/>
          </a:prstGeom>
        </p:spPr>
      </p:pic>
      <p:pic>
        <p:nvPicPr>
          <p:cNvPr id="4100" name="Picture 4" descr="900+ meilleures idées sur J'aime les livres | j'aime les livres, lecture,  livre">
            <a:extLst>
              <a:ext uri="{FF2B5EF4-FFF2-40B4-BE49-F238E27FC236}">
                <a16:creationId xmlns:a16="http://schemas.microsoft.com/office/drawing/2014/main" id="{622418FC-C7EA-9102-FD3E-2608858FD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855" y="1573521"/>
            <a:ext cx="2148616" cy="2849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CAA6CFE-FEF7-3159-A3B7-9A904197F58C}"/>
              </a:ext>
            </a:extLst>
          </p:cNvPr>
          <p:cNvSpPr txBox="1"/>
          <p:nvPr/>
        </p:nvSpPr>
        <p:spPr>
          <a:xfrm>
            <a:off x="1917863" y="1967294"/>
            <a:ext cx="574189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Le sujet doit être </a:t>
            </a:r>
            <a:r>
              <a:rPr lang="fr-FR" sz="2800" b="1" dirty="0">
                <a:solidFill>
                  <a:srgbClr val="23ACC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intéressant pour moi</a:t>
            </a:r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. </a:t>
            </a:r>
            <a: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Pour savoir si le livre va m’intéresser, je peux observer la couverture et lire le titre ainsi que la 4ème de couverture.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E758D15-CAA8-D6D8-8495-50C4FBBE444F}"/>
              </a:ext>
            </a:extLst>
          </p:cNvPr>
          <p:cNvSpPr txBox="1"/>
          <p:nvPr/>
        </p:nvSpPr>
        <p:spPr>
          <a:xfrm>
            <a:off x="2126983" y="4754209"/>
            <a:ext cx="542207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Je choisis un livre dans </a:t>
            </a:r>
            <a:r>
              <a:rPr lang="fr-FR" sz="2800" b="1" dirty="0">
                <a:solidFill>
                  <a:srgbClr val="23ACC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un but précis </a:t>
            </a:r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: réfléchir, apprendre, me divertir</a:t>
            </a:r>
            <a:r>
              <a:rPr lang="mr-I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…</a:t>
            </a:r>
            <a:endParaRPr lang="fr-FR" sz="28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4102" name="Picture 6" descr="Creative Ways To Make Reading Fun For Kids - Brisbane Kids">
            <a:extLst>
              <a:ext uri="{FF2B5EF4-FFF2-40B4-BE49-F238E27FC236}">
                <a16:creationId xmlns:a16="http://schemas.microsoft.com/office/drawing/2014/main" id="{CA05E4A8-5CD2-39CC-5428-5E0DAD61A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855" y="4500667"/>
            <a:ext cx="2148616" cy="1846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8524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  <a:solidFill>
            <a:srgbClr val="23ACC2"/>
          </a:solidFill>
          <a:ln>
            <a:solidFill>
              <a:srgbClr val="23AC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3020119"/>
            <a:ext cx="6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Choisir un livre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9B4840-2FD0-FA61-4F09-C76877375090}"/>
              </a:ext>
            </a:extLst>
          </p:cNvPr>
          <p:cNvSpPr txBox="1"/>
          <p:nvPr/>
        </p:nvSpPr>
        <p:spPr>
          <a:xfrm>
            <a:off x="1917863" y="284837"/>
            <a:ext cx="93862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Une fois le livre qui nous intéresse entre nos mains, on peut effectuer un </a:t>
            </a:r>
            <a:r>
              <a:rPr lang="fr-FR" sz="2800" b="1" dirty="0">
                <a:solidFill>
                  <a:srgbClr val="23ACC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test rapide afin de voir s’il correspond à notre niveau</a:t>
            </a:r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. Ce test s’appelle : </a:t>
            </a:r>
            <a:r>
              <a:rPr lang="fr-FR" sz="2800" b="1" dirty="0">
                <a:solidFill>
                  <a:srgbClr val="23ACC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le test des cinq doigts</a:t>
            </a:r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85"/>
          <a:stretch/>
        </p:blipFill>
        <p:spPr>
          <a:xfrm>
            <a:off x="10017188" y="5225565"/>
            <a:ext cx="1755605" cy="156978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A7B496B-6360-0E86-5D15-687441B881B7}"/>
              </a:ext>
            </a:extLst>
          </p:cNvPr>
          <p:cNvSpPr txBox="1"/>
          <p:nvPr/>
        </p:nvSpPr>
        <p:spPr>
          <a:xfrm>
            <a:off x="1917863" y="1910347"/>
            <a:ext cx="659003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J’ouvre une page du livre au hasard et je la lis. A chaque fois que je ne comprends pas trop un mot, je lève un doigt.</a:t>
            </a:r>
          </a:p>
          <a:p>
            <a:pPr marL="342900" indent="-342900">
              <a:buFontTx/>
              <a:buChar char="-"/>
            </a:pPr>
            <a:r>
              <a:rPr lang="fr-FR" sz="2800" b="1" dirty="0">
                <a:solidFill>
                  <a:srgbClr val="23ACC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0 doigt levé </a:t>
            </a:r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: le livre est </a:t>
            </a:r>
            <a:r>
              <a:rPr lang="fr-FR" sz="2800" b="1" dirty="0">
                <a:solidFill>
                  <a:srgbClr val="23ACC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facile</a:t>
            </a:r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pour moi.</a:t>
            </a:r>
          </a:p>
          <a:p>
            <a:pPr marL="342900" indent="-342900">
              <a:buFontTx/>
              <a:buChar char="-"/>
            </a:pPr>
            <a:r>
              <a:rPr lang="fr-FR" sz="2800" b="1" dirty="0">
                <a:solidFill>
                  <a:srgbClr val="23ACC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1 à 3 doigts levés </a:t>
            </a:r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: le livre est </a:t>
            </a:r>
            <a:r>
              <a:rPr lang="fr-FR" sz="2800" b="1" dirty="0">
                <a:solidFill>
                  <a:srgbClr val="23ACC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à</a:t>
            </a:r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</a:t>
            </a:r>
            <a:r>
              <a:rPr lang="fr-FR" sz="2800" b="1" dirty="0">
                <a:solidFill>
                  <a:srgbClr val="23ACC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mon niveau.</a:t>
            </a:r>
            <a:endParaRPr lang="fr-FR" sz="28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pPr marL="342900" indent="-342900">
              <a:buFontTx/>
              <a:buChar char="-"/>
            </a:pPr>
            <a:r>
              <a:rPr lang="fr-FR" sz="2800" b="1" dirty="0">
                <a:solidFill>
                  <a:srgbClr val="23ACC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4 ou 5 doigts levés </a:t>
            </a:r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: le livre paraît un peu </a:t>
            </a:r>
            <a:r>
              <a:rPr lang="fr-FR" sz="2800" b="1" dirty="0">
                <a:solidFill>
                  <a:srgbClr val="23ACC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compliqué</a:t>
            </a:r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pour moi.</a:t>
            </a:r>
          </a:p>
          <a:p>
            <a:endParaRPr lang="fr-FR" sz="28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7170" name="Picture 2" descr="Le test des 5 doigts">
            <a:extLst>
              <a:ext uri="{FF2B5EF4-FFF2-40B4-BE49-F238E27FC236}">
                <a16:creationId xmlns:a16="http://schemas.microsoft.com/office/drawing/2014/main" id="{821454F2-C720-D077-3033-7916C0A5B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5888" y="2308087"/>
            <a:ext cx="3275282" cy="2917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364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  <a:solidFill>
            <a:srgbClr val="F8D261"/>
          </a:solidFill>
          <a:ln>
            <a:solidFill>
              <a:srgbClr val="F8D2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3020119"/>
            <a:ext cx="6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La pratique guidée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9B4840-2FD0-FA61-4F09-C76877375090}"/>
              </a:ext>
            </a:extLst>
          </p:cNvPr>
          <p:cNvSpPr txBox="1"/>
          <p:nvPr/>
        </p:nvSpPr>
        <p:spPr>
          <a:xfrm>
            <a:off x="2412410" y="93175"/>
            <a:ext cx="878092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Vous allez lire cet extrait et voir si le livre dont il provient vous paraît adapté.</a:t>
            </a: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85"/>
          <a:stretch/>
        </p:blipFill>
        <p:spPr>
          <a:xfrm>
            <a:off x="10152528" y="4918165"/>
            <a:ext cx="2169459" cy="193983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F99F675-3154-58C2-5A0A-FC12BC0CC921}"/>
              </a:ext>
            </a:extLst>
          </p:cNvPr>
          <p:cNvSpPr txBox="1"/>
          <p:nvPr/>
        </p:nvSpPr>
        <p:spPr>
          <a:xfrm>
            <a:off x="2412410" y="1524336"/>
            <a:ext cx="878092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FFC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Du point de vue macroscopique, un faisceau de photons va </a:t>
            </a:r>
            <a:r>
              <a:rPr lang="fr-FR" sz="3200" b="1" dirty="0" err="1">
                <a:solidFill>
                  <a:srgbClr val="FFC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être</a:t>
            </a:r>
            <a:r>
              <a:rPr lang="fr-FR" sz="3200" b="1" dirty="0">
                <a:solidFill>
                  <a:srgbClr val="FFC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attenué lors de son passage dans la </a:t>
            </a:r>
            <a:r>
              <a:rPr lang="fr-FR" sz="3200" b="1" dirty="0" err="1">
                <a:solidFill>
                  <a:srgbClr val="FFC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matière</a:t>
            </a:r>
            <a:r>
              <a:rPr lang="fr-FR" sz="3200" b="1" dirty="0">
                <a:solidFill>
                  <a:srgbClr val="FFC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. Le nombre de photons n’ayant subit aucune interaction suit une loi de </a:t>
            </a:r>
            <a:r>
              <a:rPr lang="fr-FR" sz="3200" b="1" dirty="0" err="1">
                <a:solidFill>
                  <a:srgbClr val="FFC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décroissance</a:t>
            </a:r>
            <a:r>
              <a:rPr lang="fr-FR" sz="3200" b="1" dirty="0">
                <a:solidFill>
                  <a:srgbClr val="FFC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exponentielle, similaire à la loi de </a:t>
            </a:r>
            <a:r>
              <a:rPr lang="fr-FR" sz="3200" b="1" dirty="0" err="1">
                <a:solidFill>
                  <a:srgbClr val="FFC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décroissance</a:t>
            </a:r>
            <a:r>
              <a:rPr lang="fr-FR" sz="3200" b="1" dirty="0">
                <a:solidFill>
                  <a:srgbClr val="FFC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des noyaux. </a:t>
            </a:r>
          </a:p>
          <a:p>
            <a:endParaRPr lang="fr-FR" sz="2400" dirty="0">
              <a:solidFill>
                <a:srgbClr val="FFC000"/>
              </a:solidFill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306E77D-35A5-1EF4-970B-DA6CCA32ECFF}"/>
              </a:ext>
            </a:extLst>
          </p:cNvPr>
          <p:cNvSpPr txBox="1"/>
          <p:nvPr/>
        </p:nvSpPr>
        <p:spPr>
          <a:xfrm>
            <a:off x="2297303" y="4663657"/>
            <a:ext cx="850322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Combien de mots ne comprenez-vous pas ?</a:t>
            </a:r>
          </a:p>
          <a:p>
            <a:r>
              <a:rPr lang="fr-F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Comprenez-vous l’essentiel de ce que vous lisez ?</a:t>
            </a:r>
            <a:endParaRPr lang="fr-FR" sz="32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5252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  <a:solidFill>
            <a:srgbClr val="F8D261"/>
          </a:solidFill>
          <a:ln>
            <a:solidFill>
              <a:srgbClr val="F8D2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3020119"/>
            <a:ext cx="6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La pratique guidée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9B4840-2FD0-FA61-4F09-C76877375090}"/>
              </a:ext>
            </a:extLst>
          </p:cNvPr>
          <p:cNvSpPr txBox="1"/>
          <p:nvPr/>
        </p:nvSpPr>
        <p:spPr>
          <a:xfrm>
            <a:off x="2412410" y="93175"/>
            <a:ext cx="878092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Lisez ce texte et faites le test des 5 doigts;</a:t>
            </a: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31AD5F3-0D8E-F376-7A32-1972BD4F84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2410" y="768578"/>
            <a:ext cx="8282230" cy="587197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0585"/>
          <a:stretch/>
        </p:blipFill>
        <p:spPr>
          <a:xfrm>
            <a:off x="10152528" y="4918165"/>
            <a:ext cx="2169459" cy="193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227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  <a:solidFill>
            <a:srgbClr val="22438D"/>
          </a:solidFill>
          <a:ln>
            <a:solidFill>
              <a:srgbClr val="2243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3020119"/>
            <a:ext cx="6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La pratique autonome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9B4840-2FD0-FA61-4F09-C76877375090}"/>
              </a:ext>
            </a:extLst>
          </p:cNvPr>
          <p:cNvSpPr txBox="1"/>
          <p:nvPr/>
        </p:nvSpPr>
        <p:spPr>
          <a:xfrm>
            <a:off x="2329703" y="107574"/>
            <a:ext cx="9443090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 vous de jouer ! </a:t>
            </a:r>
          </a:p>
          <a:p>
            <a:endParaRPr lang="fr-FR" sz="32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r>
              <a:rPr lang="fr-F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Lors de votre temps d’emprunt, prenez le temps de bien choisir votre livre</a:t>
            </a:r>
          </a:p>
          <a:p>
            <a:endParaRPr lang="fr-FR" sz="32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pPr marL="457200" indent="-457200">
              <a:buFontTx/>
              <a:buChar char="-"/>
            </a:pPr>
            <a:r>
              <a:rPr lang="fr-F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Choisissez un livre qui vous attire</a:t>
            </a:r>
          </a:p>
          <a:p>
            <a:pPr marL="457200" indent="-457200">
              <a:buFontTx/>
              <a:buChar char="-"/>
            </a:pPr>
            <a:r>
              <a:rPr lang="fr-F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Choisissez un livre pour : vous divertir, apprendre…</a:t>
            </a:r>
          </a:p>
          <a:p>
            <a:pPr marL="457200" indent="-457200">
              <a:buFontTx/>
              <a:buChar char="-"/>
            </a:pPr>
            <a:r>
              <a:rPr lang="fr-F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Observez-le et assurez-vous que le sujet vous intéresse : lisez le résumé</a:t>
            </a:r>
          </a:p>
          <a:p>
            <a:pPr marL="457200" indent="-457200">
              <a:buFontTx/>
              <a:buChar char="-"/>
            </a:pPr>
            <a:r>
              <a:rPr lang="fr-F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Ouvrez-le et effectuez le test des 5 doigts</a:t>
            </a:r>
            <a:endParaRPr lang="fr-FR" sz="32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85"/>
          <a:stretch/>
        </p:blipFill>
        <p:spPr>
          <a:xfrm>
            <a:off x="10152528" y="4918165"/>
            <a:ext cx="2169459" cy="193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150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  <a:solidFill>
            <a:srgbClr val="FB730E"/>
          </a:solidFill>
          <a:ln>
            <a:solidFill>
              <a:srgbClr val="FB73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3020119"/>
            <a:ext cx="6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Le bilan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9B4840-2FD0-FA61-4F09-C76877375090}"/>
              </a:ext>
            </a:extLst>
          </p:cNvPr>
          <p:cNvSpPr txBox="1"/>
          <p:nvPr/>
        </p:nvSpPr>
        <p:spPr>
          <a:xfrm>
            <a:off x="2456328" y="492068"/>
            <a:ext cx="878092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Avez-vous emprunté des livres en utilisant la démarche enseignée ?</a:t>
            </a: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Cela vous a-t-il aidé à emprunter le bon livre?</a:t>
            </a: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Avez-vous effectuer le test des 5 doigts?</a:t>
            </a: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85"/>
          <a:stretch/>
        </p:blipFill>
        <p:spPr>
          <a:xfrm>
            <a:off x="10152528" y="4918165"/>
            <a:ext cx="2169459" cy="193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499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  <a:solidFill>
            <a:srgbClr val="D688A6"/>
          </a:solidFill>
          <a:ln>
            <a:solidFill>
              <a:srgbClr val="D68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3020119"/>
            <a:ext cx="6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La trace écrite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585"/>
          <a:stretch/>
        </p:blipFill>
        <p:spPr>
          <a:xfrm>
            <a:off x="10152528" y="4918165"/>
            <a:ext cx="2169459" cy="1939835"/>
          </a:xfrm>
          <a:prstGeom prst="rect">
            <a:avLst/>
          </a:prstGeom>
        </p:spPr>
      </p:pic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98922AC-C1A2-10B8-8F5D-47B898856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0710" y="140168"/>
            <a:ext cx="4792041" cy="650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71550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AnalogousFromRegularSeedLeftStep">
      <a:dk1>
        <a:srgbClr val="000000"/>
      </a:dk1>
      <a:lt1>
        <a:srgbClr val="FFFFFF"/>
      </a:lt1>
      <a:dk2>
        <a:srgbClr val="2E1B30"/>
      </a:dk2>
      <a:lt2>
        <a:srgbClr val="F0F3F2"/>
      </a:lt2>
      <a:accent1>
        <a:srgbClr val="E7295E"/>
      </a:accent1>
      <a:accent2>
        <a:srgbClr val="D5179B"/>
      </a:accent2>
      <a:accent3>
        <a:srgbClr val="D129E7"/>
      </a:accent3>
      <a:accent4>
        <a:srgbClr val="7117D5"/>
      </a:accent4>
      <a:accent5>
        <a:srgbClr val="372DE7"/>
      </a:accent5>
      <a:accent6>
        <a:srgbClr val="175CD5"/>
      </a:accent6>
      <a:hlink>
        <a:srgbClr val="349C7F"/>
      </a:hlink>
      <a:folHlink>
        <a:srgbClr val="7F7F7F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1396</TotalTime>
  <Words>547</Words>
  <Application>Microsoft Macintosh PowerPoint</Application>
  <PresentationFormat>Grand écran</PresentationFormat>
  <Paragraphs>54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Cursive standard</vt:lpstr>
      <vt:lpstr>Dreaming Outloud Pro</vt:lpstr>
      <vt:lpstr>Helvetica Neue Light</vt:lpstr>
      <vt:lpstr>Helvetica Neue Light</vt:lpstr>
      <vt:lpstr>RetrospectVTI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Mallory Monhard</dc:creator>
  <cp:lastModifiedBy>Mallory Monhard</cp:lastModifiedBy>
  <cp:revision>8</cp:revision>
  <dcterms:created xsi:type="dcterms:W3CDTF">2022-08-23T09:03:36Z</dcterms:created>
  <dcterms:modified xsi:type="dcterms:W3CDTF">2022-08-24T08:42:57Z</dcterms:modified>
</cp:coreProperties>
</file>