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0" r:id="rId3"/>
    <p:sldId id="292" r:id="rId4"/>
    <p:sldId id="286" r:id="rId5"/>
    <p:sldId id="300" r:id="rId6"/>
    <p:sldId id="321" r:id="rId7"/>
    <p:sldId id="320" r:id="rId8"/>
    <p:sldId id="312" r:id="rId9"/>
    <p:sldId id="322" r:id="rId10"/>
    <p:sldId id="324" r:id="rId11"/>
    <p:sldId id="325" r:id="rId12"/>
    <p:sldId id="323" r:id="rId13"/>
    <p:sldId id="290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33" autoAdjust="0"/>
    <p:restoredTop sz="86425" autoAdjust="0"/>
  </p:normalViewPr>
  <p:slideViewPr>
    <p:cSldViewPr>
      <p:cViewPr>
        <p:scale>
          <a:sx n="81" d="100"/>
          <a:sy n="81" d="100"/>
        </p:scale>
        <p:origin x="304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28/05/2017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Participe passé et infinitif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CM1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dirty="0" err="1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Orthographe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orthographe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distinguer participe passé et infinitif pour les verbes en -er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469636" y="4682527"/>
            <a:ext cx="4780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 l’écrit, participe passé et infinitif s’orthographient différemment mais ils se prononcent de la même façon, il faut donc savoir les différencier afin de ne </a:t>
            </a:r>
            <a:r>
              <a:rPr lang="fr-FR" smtClean="0"/>
              <a:t>pas faire d’erreurs.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Que va</a:t>
            </a:r>
            <a:r>
              <a:rPr lang="mr-IN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-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t-on apprendre?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 quoi cela va-t-il nous servir?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7030A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 : connaître 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les notions d’infinitif et de participe passé</a:t>
            </a:r>
            <a:endParaRPr lang="fr-FR" sz="4000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1218566" y="2069888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Qu’est-ce que l’infinitif? Comment le trouve-t-on?</a:t>
            </a:r>
            <a:endParaRPr lang="fr-FR" sz="2000" dirty="0">
              <a:effectLst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258387" y="3617892"/>
            <a:ext cx="4255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Qu’est-ce </a:t>
            </a:r>
            <a:r>
              <a:rPr lang="fr-FR" sz="2000" dirty="0" smtClean="0"/>
              <a:t>que le participe passé?</a:t>
            </a:r>
            <a:endParaRPr lang="fr-FR" sz="2000" dirty="0" smtClean="0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230745" y="2647744"/>
            <a:ext cx="6912768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 algn="ctr"/>
            <a:r>
              <a:rPr lang="fr-FR" altLang="x-none" dirty="0" smtClean="0">
                <a:solidFill>
                  <a:srgbClr val="7030A0"/>
                </a:solidFill>
              </a:rPr>
              <a:t>L’infinitif est la forme non conjugué du verbe. C’est ainsi qu’on le trouve dans le dictionnaire. Pour trouver l’infinitif d’un verbe, on peut s’aider de la formule « il faut</a:t>
            </a:r>
            <a:r>
              <a:rPr lang="mr-IN" altLang="x-none" dirty="0" smtClean="0">
                <a:solidFill>
                  <a:srgbClr val="7030A0"/>
                </a:solidFill>
              </a:rPr>
              <a:t>…</a:t>
            </a:r>
            <a:r>
              <a:rPr lang="fr-FR" altLang="x-none" dirty="0" smtClean="0">
                <a:solidFill>
                  <a:srgbClr val="7030A0"/>
                </a:solidFill>
              </a:rPr>
              <a:t> »</a:t>
            </a:r>
            <a:r>
              <a:rPr lang="fr-FR" altLang="x-none" dirty="0" smtClean="0">
                <a:solidFill>
                  <a:srgbClr val="7030A0"/>
                </a:solidFill>
              </a:rPr>
              <a:t>.</a:t>
            </a:r>
            <a:endParaRPr lang="fr-FR" altLang="x-none" dirty="0">
              <a:solidFill>
                <a:srgbClr val="7030A0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78989" y="4195748"/>
            <a:ext cx="4614728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 algn="ctr"/>
            <a:r>
              <a:rPr lang="fr-FR" altLang="x-none" dirty="0" smtClean="0">
                <a:solidFill>
                  <a:srgbClr val="7030A0"/>
                </a:solidFill>
              </a:rPr>
              <a:t>Le participe passé est une forme du verbe que l’on utilise dans la formation du passé composé par exemple. Le participe passé peut également être utilisé comme un adjectif.</a:t>
            </a:r>
            <a:endParaRPr lang="fr-FR" altLang="x-none" dirty="0">
              <a:solidFill>
                <a:srgbClr val="7030A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2060848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Trouve l’infinitif des verbes suivants: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allons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Vous déjeunez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Ils résident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Trouve le participe passé des verbes suivants :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Danser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Voler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Chanter</a:t>
            </a: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72028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988603" y="1796485"/>
            <a:ext cx="7237567" cy="1531507"/>
          </a:xfrm>
          <a:prstGeom prst="wedgeRoundRectCallout">
            <a:avLst>
              <a:gd name="adj1" fmla="val 47113"/>
              <a:gd name="adj2" fmla="val 6331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307029"/>
            <a:ext cx="7704856" cy="1442674"/>
          </a:xfrm>
        </p:spPr>
        <p:txBody>
          <a:bodyPr/>
          <a:lstStyle/>
          <a:p>
            <a:r>
              <a:rPr lang="fr-FR" sz="3800" dirty="0" smtClean="0">
                <a:solidFill>
                  <a:srgbClr val="0070C0"/>
                </a:solidFill>
                <a:latin typeface="Mrs Chocolat" pitchFamily="2" charset="0"/>
              </a:rPr>
              <a:t>Comment </a:t>
            </a:r>
            <a:r>
              <a:rPr lang="fr-FR" sz="3800" dirty="0" smtClean="0">
                <a:solidFill>
                  <a:srgbClr val="0070C0"/>
                </a:solidFill>
                <a:latin typeface="Mrs Chocolat" pitchFamily="2" charset="0"/>
              </a:rPr>
              <a:t>différencier infinitif et participe passé des verbes en -er?</a:t>
            </a:r>
            <a:endParaRPr lang="fr-FR" sz="38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590387"/>
            <a:ext cx="1400921" cy="14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722119" y="3585435"/>
            <a:ext cx="6987106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600"/>
              <a:t>L' oiseau  envolé ? </a:t>
            </a:r>
            <a:r>
              <a:rPr lang="fr-FR" altLang="x-none" sz="2600" dirty="0"/>
              <a:t>envoler ?.</a:t>
            </a:r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1800225" y="4301666"/>
            <a:ext cx="734377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600" dirty="0"/>
              <a:t>La machine à lavé ? laver ?.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099288" y="2046570"/>
            <a:ext cx="7016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 smtClean="0">
                <a:ea typeface="Comic Sans MS" charset="0"/>
                <a:cs typeface="Comic Sans MS" charset="0"/>
              </a:rPr>
              <a:t>Lorsque </a:t>
            </a:r>
            <a:r>
              <a:rPr lang="fr-FR" altLang="x-none" sz="2000" dirty="0">
                <a:ea typeface="Comic Sans MS" charset="0"/>
                <a:cs typeface="Comic Sans MS" charset="0"/>
              </a:rPr>
              <a:t>tu es en dictée, il ne faut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pas confondre l'infinitif et le participe passé </a:t>
            </a:r>
            <a:r>
              <a:rPr lang="fr-FR" altLang="x-none" sz="2000" dirty="0">
                <a:ea typeface="Comic Sans MS" charset="0"/>
                <a:cs typeface="Comic Sans MS" charset="0"/>
              </a:rPr>
              <a:t>pour les verbes en -er car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ils se prononcent de la même façon</a:t>
            </a:r>
            <a:endParaRPr lang="fr-FR" altLang="x-none" sz="2000" b="1" dirty="0">
              <a:solidFill>
                <a:srgbClr val="0070C0"/>
              </a:solidFill>
              <a:ea typeface="Comic Sans MS" charset="0"/>
              <a:cs typeface="Comic Sans M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86578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993520" y="1773345"/>
            <a:ext cx="7237567" cy="1531507"/>
          </a:xfrm>
          <a:prstGeom prst="wedgeRoundRectCallout">
            <a:avLst>
              <a:gd name="adj1" fmla="val 47113"/>
              <a:gd name="adj2" fmla="val 6331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8476" y="219116"/>
            <a:ext cx="7704856" cy="1442674"/>
          </a:xfrm>
        </p:spPr>
        <p:txBody>
          <a:bodyPr/>
          <a:lstStyle/>
          <a:p>
            <a:r>
              <a:rPr lang="fr-FR" sz="3800" dirty="0">
                <a:solidFill>
                  <a:srgbClr val="0070C0"/>
                </a:solidFill>
                <a:latin typeface="Mrs Chocolat" pitchFamily="2" charset="0"/>
              </a:rPr>
              <a:t>Comment différencier infinitif et participe passé des verbes en -er?</a:t>
            </a:r>
            <a:endParaRPr lang="fr-FR" sz="38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138" y="3620410"/>
            <a:ext cx="1400921" cy="14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957279" y="3423057"/>
            <a:ext cx="6987106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400" dirty="0"/>
              <a:t>L' oiseau  envolé ? envoler ?.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5742110" y="3468279"/>
            <a:ext cx="1791448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dirty="0"/>
              <a:t>Je peux dire l'oiseau « disparu ». J'utilise donc le PP. Je vais choisir envolé.</a:t>
            </a:r>
          </a:p>
        </p:txBody>
      </p:sp>
      <p:sp>
        <p:nvSpPr>
          <p:cNvPr id="28" name="Line 6"/>
          <p:cNvSpPr>
            <a:spLocks noChangeShapeType="1"/>
          </p:cNvSpPr>
          <p:nvPr/>
        </p:nvSpPr>
        <p:spPr bwMode="auto">
          <a:xfrm>
            <a:off x="5036166" y="3740406"/>
            <a:ext cx="576263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3845692" y="3423057"/>
            <a:ext cx="866775" cy="458788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Line 8"/>
          <p:cNvSpPr>
            <a:spLocks noChangeShapeType="1"/>
          </p:cNvSpPr>
          <p:nvPr/>
        </p:nvSpPr>
        <p:spPr bwMode="auto">
          <a:xfrm>
            <a:off x="3769290" y="3423057"/>
            <a:ext cx="720725" cy="458788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1031081" y="5270501"/>
            <a:ext cx="734377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600" dirty="0"/>
              <a:t>La machine à lavé ? laver ?.</a:t>
            </a:r>
          </a:p>
        </p:txBody>
      </p:sp>
      <p:sp>
        <p:nvSpPr>
          <p:cNvPr id="32" name="Line 10"/>
          <p:cNvSpPr>
            <a:spLocks noChangeShapeType="1"/>
          </p:cNvSpPr>
          <p:nvPr/>
        </p:nvSpPr>
        <p:spPr bwMode="auto">
          <a:xfrm>
            <a:off x="5324297" y="5594719"/>
            <a:ext cx="576263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874871" y="5270501"/>
            <a:ext cx="3024188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Je peux dire la machine à « coudre ». </a:t>
            </a:r>
            <a:r>
              <a:rPr lang="fr-FR" altLang="x-none" dirty="0"/>
              <a:t>J'utilise donc l'infinitif. Je vais choisir laver,</a:t>
            </a:r>
          </a:p>
        </p:txBody>
      </p:sp>
      <p:sp>
        <p:nvSpPr>
          <p:cNvPr id="34" name="Line 12"/>
          <p:cNvSpPr>
            <a:spLocks noChangeShapeType="1"/>
          </p:cNvSpPr>
          <p:nvPr/>
        </p:nvSpPr>
        <p:spPr bwMode="auto">
          <a:xfrm flipH="1">
            <a:off x="3266255" y="5310534"/>
            <a:ext cx="579437" cy="4587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" name="Line 13"/>
          <p:cNvSpPr>
            <a:spLocks noChangeShapeType="1"/>
          </p:cNvSpPr>
          <p:nvPr/>
        </p:nvSpPr>
        <p:spPr bwMode="auto">
          <a:xfrm>
            <a:off x="3181067" y="5202629"/>
            <a:ext cx="576262" cy="86360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>
            <a:off x="1104205" y="1823326"/>
            <a:ext cx="7016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x-none" sz="2000" dirty="0"/>
              <a:t>Pour savoir si je dois écrire -</a:t>
            </a:r>
            <a:r>
              <a:rPr lang="fr-FR" altLang="x-none" sz="2000" dirty="0" err="1"/>
              <a:t>é</a:t>
            </a:r>
            <a:r>
              <a:rPr lang="fr-FR" altLang="x-none" sz="2000" dirty="0"/>
              <a:t> ou -er. </a:t>
            </a:r>
            <a:r>
              <a:rPr lang="fr-FR" altLang="x-none" sz="2000" b="1" dirty="0">
                <a:solidFill>
                  <a:srgbClr val="0070C0"/>
                </a:solidFill>
              </a:rPr>
              <a:t>Je remplace le verbe par un verbe du 3ème groupe.</a:t>
            </a:r>
            <a:r>
              <a:rPr lang="fr-FR" altLang="x-none" sz="2000" dirty="0"/>
              <a:t> Si j'utilise </a:t>
            </a:r>
            <a:r>
              <a:rPr lang="fr-FR" altLang="x-none" sz="2000" b="1" dirty="0">
                <a:solidFill>
                  <a:srgbClr val="0070C0"/>
                </a:solidFill>
              </a:rPr>
              <a:t>la forme infinitive de ce verbe, je dois mettre -er</a:t>
            </a:r>
            <a:r>
              <a:rPr lang="fr-FR" altLang="x-none" sz="2000" dirty="0"/>
              <a:t>. Si j'utilise le </a:t>
            </a:r>
            <a:r>
              <a:rPr lang="fr-FR" altLang="x-none" sz="2000" b="1" dirty="0">
                <a:solidFill>
                  <a:srgbClr val="0070C0"/>
                </a:solidFill>
              </a:rPr>
              <a:t>PP de ce verbe, je dois écrire </a:t>
            </a:r>
            <a:r>
              <a:rPr lang="mr-IN" altLang="x-none" sz="2000" b="1" dirty="0" smtClean="0">
                <a:solidFill>
                  <a:srgbClr val="0070C0"/>
                </a:solidFill>
              </a:rPr>
              <a:t>–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é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.</a:t>
            </a:r>
            <a:endParaRPr lang="fr-FR" altLang="x-none" sz="20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08382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28" grpId="0" animBg="1"/>
      <p:bldP spid="29" grpId="0" animBg="1"/>
      <p:bldP spid="30" grpId="0" animBg="1"/>
      <p:bldP spid="32" grpId="0" animBg="1"/>
      <p:bldP spid="34" grpId="0" animBg="1"/>
      <p:bldP spid="35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935101"/>
            <a:ext cx="7488832" cy="326890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fr-FR" sz="2000" dirty="0" smtClean="0"/>
              <a:t>Par quoi peut-on remplacer le verbe à l’infinitif?</a:t>
            </a:r>
          </a:p>
          <a:p>
            <a:pPr lvl="0"/>
            <a:r>
              <a:rPr lang="fr-FR" sz="2000" dirty="0" smtClean="0"/>
              <a:t>Par quoi peut-on remplacer le participe passé?</a:t>
            </a:r>
            <a:endParaRPr lang="fr-FR" sz="2000" dirty="0"/>
          </a:p>
          <a:p>
            <a:endParaRPr lang="fr-FR" sz="20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0"/>
            <a:ext cx="1491797" cy="2486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398467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104205" y="1773345"/>
            <a:ext cx="7126882" cy="1020857"/>
          </a:xfrm>
          <a:prstGeom prst="wedgeRoundRectCallout">
            <a:avLst>
              <a:gd name="adj1" fmla="val 45153"/>
              <a:gd name="adj2" fmla="val 11273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8476" y="219116"/>
            <a:ext cx="7704856" cy="1442674"/>
          </a:xfrm>
        </p:spPr>
        <p:txBody>
          <a:bodyPr/>
          <a:lstStyle/>
          <a:p>
            <a:r>
              <a:rPr lang="fr-FR" sz="3800" dirty="0">
                <a:solidFill>
                  <a:srgbClr val="0070C0"/>
                </a:solidFill>
                <a:latin typeface="Mrs Chocolat" pitchFamily="2" charset="0"/>
              </a:rPr>
              <a:t>Comment </a:t>
            </a:r>
            <a:r>
              <a:rPr lang="fr-FR" sz="3800" dirty="0" smtClean="0">
                <a:solidFill>
                  <a:srgbClr val="0070C0"/>
                </a:solidFill>
                <a:latin typeface="Mrs Chocolat" pitchFamily="2" charset="0"/>
              </a:rPr>
              <a:t>accorder le participe passé?</a:t>
            </a:r>
            <a:endParaRPr lang="fr-FR" sz="38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138" y="3620410"/>
            <a:ext cx="1400921" cy="14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ZoneTexte 35"/>
          <p:cNvSpPr txBox="1"/>
          <p:nvPr/>
        </p:nvSpPr>
        <p:spPr>
          <a:xfrm>
            <a:off x="1104205" y="1823326"/>
            <a:ext cx="7016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>
                <a:ea typeface="Comic Sans MS" charset="0"/>
                <a:cs typeface="Comic Sans MS" charset="0"/>
              </a:rPr>
              <a:t>Lorsqu'il est employé avec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l'auxiliaire être, le participe passé  s'accorde avec le sujet</a:t>
            </a:r>
            <a:r>
              <a:rPr lang="fr-FR" altLang="x-none" sz="2000" dirty="0">
                <a:ea typeface="Comic Sans MS" charset="0"/>
                <a:cs typeface="Comic Sans MS" charset="0"/>
              </a:rPr>
              <a:t>.</a:t>
            </a:r>
            <a:endParaRPr lang="fr-FR" altLang="x-none" sz="2000" dirty="0">
              <a:ea typeface="Comic Sans MS" charset="0"/>
              <a:cs typeface="Comic Sans MS" charset="0"/>
            </a:endParaRP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1555284" y="4056538"/>
            <a:ext cx="734377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600"/>
              <a:t>Les oiseaux se sont envolés.</a:t>
            </a:r>
          </a:p>
        </p:txBody>
      </p:sp>
      <p:sp>
        <p:nvSpPr>
          <p:cNvPr id="39" name="Line 11"/>
          <p:cNvSpPr>
            <a:spLocks noChangeShapeType="1"/>
          </p:cNvSpPr>
          <p:nvPr/>
        </p:nvSpPr>
        <p:spPr bwMode="auto">
          <a:xfrm flipV="1">
            <a:off x="2483768" y="4492190"/>
            <a:ext cx="215900" cy="36830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1530776" y="4827861"/>
            <a:ext cx="11525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Sujet au masculin pluriel</a:t>
            </a:r>
          </a:p>
        </p:txBody>
      </p:sp>
      <p:sp>
        <p:nvSpPr>
          <p:cNvPr id="41" name="Line 13"/>
          <p:cNvSpPr>
            <a:spLocks noChangeShapeType="1"/>
          </p:cNvSpPr>
          <p:nvPr/>
        </p:nvSpPr>
        <p:spPr bwMode="auto">
          <a:xfrm flipV="1">
            <a:off x="4070445" y="4492190"/>
            <a:ext cx="71438" cy="290513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3297714" y="4867728"/>
            <a:ext cx="1439862" cy="132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Auxiliaire être</a:t>
            </a: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4912183" y="4893827"/>
            <a:ext cx="3024188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Participe passé au  masculin pluriel</a:t>
            </a:r>
          </a:p>
        </p:txBody>
      </p:sp>
      <p:sp>
        <p:nvSpPr>
          <p:cNvPr id="44" name="Line 16"/>
          <p:cNvSpPr>
            <a:spLocks noChangeShapeType="1"/>
          </p:cNvSpPr>
          <p:nvPr/>
        </p:nvSpPr>
        <p:spPr bwMode="auto">
          <a:xfrm flipV="1">
            <a:off x="5417025" y="4458852"/>
            <a:ext cx="1587" cy="43497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291088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6" grpId="0"/>
      <p:bldP spid="39" grpId="0" animBg="1"/>
      <p:bldP spid="41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104205" y="1773345"/>
            <a:ext cx="7126882" cy="1020857"/>
          </a:xfrm>
          <a:prstGeom prst="wedgeRoundRectCallout">
            <a:avLst>
              <a:gd name="adj1" fmla="val 45153"/>
              <a:gd name="adj2" fmla="val 11273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8476" y="219116"/>
            <a:ext cx="7704856" cy="1442674"/>
          </a:xfrm>
        </p:spPr>
        <p:txBody>
          <a:bodyPr/>
          <a:lstStyle/>
          <a:p>
            <a:r>
              <a:rPr lang="fr-FR" sz="3800" dirty="0">
                <a:solidFill>
                  <a:srgbClr val="0070C0"/>
                </a:solidFill>
                <a:latin typeface="Mrs Chocolat" pitchFamily="2" charset="0"/>
              </a:rPr>
              <a:t>Comment </a:t>
            </a:r>
            <a:r>
              <a:rPr lang="fr-FR" sz="3800" dirty="0" smtClean="0">
                <a:solidFill>
                  <a:srgbClr val="0070C0"/>
                </a:solidFill>
                <a:latin typeface="Mrs Chocolat" pitchFamily="2" charset="0"/>
              </a:rPr>
              <a:t>accorder le participe passé?</a:t>
            </a:r>
            <a:endParaRPr lang="fr-FR" sz="38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138" y="3620410"/>
            <a:ext cx="1400921" cy="14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ZoneTexte 35"/>
          <p:cNvSpPr txBox="1"/>
          <p:nvPr/>
        </p:nvSpPr>
        <p:spPr>
          <a:xfrm>
            <a:off x="1104205" y="1823326"/>
            <a:ext cx="7016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>
                <a:ea typeface="Comic Sans MS" charset="0"/>
                <a:cs typeface="Comic Sans MS" charset="0"/>
              </a:rPr>
              <a:t>Lorsqu'il est employé avec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l'auxiliaire </a:t>
            </a:r>
            <a:r>
              <a:rPr lang="fr-FR" altLang="x-none" sz="2000" b="1" dirty="0" smtClean="0">
                <a:solidFill>
                  <a:srgbClr val="0070C0"/>
                </a:solidFill>
                <a:ea typeface="Comic Sans MS" charset="0"/>
                <a:cs typeface="Comic Sans MS" charset="0"/>
              </a:rPr>
              <a:t>avoir,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le participe passé </a:t>
            </a:r>
            <a:r>
              <a:rPr lang="fr-FR" altLang="x-none" sz="2000" b="1" dirty="0" smtClean="0">
                <a:solidFill>
                  <a:srgbClr val="0070C0"/>
                </a:solidFill>
                <a:ea typeface="Comic Sans MS" charset="0"/>
                <a:cs typeface="Comic Sans MS" charset="0"/>
              </a:rPr>
              <a:t>ne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s'accorde </a:t>
            </a:r>
            <a:r>
              <a:rPr lang="fr-FR" altLang="x-none" sz="2000" b="1" dirty="0" smtClean="0">
                <a:solidFill>
                  <a:srgbClr val="0070C0"/>
                </a:solidFill>
                <a:ea typeface="Comic Sans MS" charset="0"/>
                <a:cs typeface="Comic Sans MS" charset="0"/>
              </a:rPr>
              <a:t>jamais avec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le sujet</a:t>
            </a:r>
            <a:r>
              <a:rPr lang="fr-FR" altLang="x-none" sz="2000" dirty="0">
                <a:ea typeface="Comic Sans MS" charset="0"/>
                <a:cs typeface="Comic Sans MS" charset="0"/>
              </a:rPr>
              <a:t>.</a:t>
            </a:r>
            <a:endParaRPr lang="fr-FR" altLang="x-none" sz="2000" dirty="0">
              <a:ea typeface="Comic Sans MS" charset="0"/>
              <a:cs typeface="Comic Sans MS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2292116" y="3524713"/>
            <a:ext cx="734377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600"/>
              <a:t>Les filles ont nagé.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844015" y="4177696"/>
            <a:ext cx="1223962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Sujet au féminin pluriel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440273" y="4444265"/>
            <a:ext cx="12954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Auxiliaire avoir</a:t>
            </a: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5173281" y="4438863"/>
            <a:ext cx="18002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Pas d'accord</a:t>
            </a:r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 flipV="1">
            <a:off x="2985198" y="3959680"/>
            <a:ext cx="215900" cy="36830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 flipV="1">
            <a:off x="3929546" y="3983500"/>
            <a:ext cx="1587" cy="33655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 flipH="1" flipV="1">
            <a:off x="5173281" y="3993351"/>
            <a:ext cx="147637" cy="290512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47577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6" grpId="0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104204" y="1773345"/>
            <a:ext cx="7220809" cy="1120397"/>
          </a:xfrm>
          <a:prstGeom prst="wedgeRoundRectCallout">
            <a:avLst>
              <a:gd name="adj1" fmla="val 45153"/>
              <a:gd name="adj2" fmla="val 11273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8476" y="219116"/>
            <a:ext cx="7704856" cy="1442674"/>
          </a:xfrm>
        </p:spPr>
        <p:txBody>
          <a:bodyPr/>
          <a:lstStyle/>
          <a:p>
            <a:r>
              <a:rPr lang="fr-FR" sz="3800" dirty="0">
                <a:solidFill>
                  <a:srgbClr val="0070C0"/>
                </a:solidFill>
                <a:latin typeface="Mrs Chocolat" pitchFamily="2" charset="0"/>
              </a:rPr>
              <a:t>Comment </a:t>
            </a:r>
            <a:r>
              <a:rPr lang="fr-FR" sz="3800" dirty="0" smtClean="0">
                <a:solidFill>
                  <a:srgbClr val="0070C0"/>
                </a:solidFill>
                <a:latin typeface="Mrs Chocolat" pitchFamily="2" charset="0"/>
              </a:rPr>
              <a:t>accorder le participe passé?</a:t>
            </a:r>
            <a:endParaRPr lang="fr-FR" sz="38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138" y="3620410"/>
            <a:ext cx="1400921" cy="14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ZoneTexte 35"/>
          <p:cNvSpPr txBox="1"/>
          <p:nvPr/>
        </p:nvSpPr>
        <p:spPr>
          <a:xfrm>
            <a:off x="1104205" y="1823326"/>
            <a:ext cx="7220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>
                <a:ea typeface="Comic Sans MS" charset="0"/>
                <a:cs typeface="Comic Sans MS" charset="0"/>
              </a:rPr>
              <a:t>Lorsqu'il est employé </a:t>
            </a:r>
            <a:r>
              <a:rPr lang="fr-FR" altLang="x-none" sz="2000" dirty="0" smtClean="0">
                <a:ea typeface="Comic Sans MS" charset="0"/>
                <a:cs typeface="Comic Sans MS" charset="0"/>
              </a:rPr>
              <a:t>comme </a:t>
            </a:r>
            <a:r>
              <a:rPr lang="fr-FR" altLang="x-none" sz="2000" b="1" dirty="0" smtClean="0">
                <a:solidFill>
                  <a:srgbClr val="0070C0"/>
                </a:solidFill>
                <a:ea typeface="Comic Sans MS" charset="0"/>
                <a:cs typeface="Comic Sans MS" charset="0"/>
              </a:rPr>
              <a:t>adjectif, le </a:t>
            </a:r>
            <a:r>
              <a:rPr lang="fr-FR" altLang="x-none" sz="2000" b="1" dirty="0">
                <a:solidFill>
                  <a:srgbClr val="0070C0"/>
                </a:solidFill>
                <a:ea typeface="Comic Sans MS" charset="0"/>
                <a:cs typeface="Comic Sans MS" charset="0"/>
              </a:rPr>
              <a:t>participe passé </a:t>
            </a:r>
            <a:r>
              <a:rPr lang="fr-FR" altLang="x-none" sz="2000" b="1" dirty="0" smtClean="0">
                <a:solidFill>
                  <a:srgbClr val="0070C0"/>
                </a:solidFill>
                <a:ea typeface="Comic Sans MS" charset="0"/>
                <a:cs typeface="Comic Sans MS" charset="0"/>
              </a:rPr>
              <a:t>s’accorde en genre et en nombre avec le nom qu’il complète.</a:t>
            </a:r>
            <a:endParaRPr lang="fr-FR" altLang="x-none" sz="2000" dirty="0">
              <a:ea typeface="Comic Sans MS" charset="0"/>
              <a:cs typeface="Comic Sans MS" charset="0"/>
            </a:endParaRP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2699792" y="3214287"/>
            <a:ext cx="734377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600" dirty="0"/>
              <a:t>Les filles enjouées.</a:t>
            </a: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960700" y="3924134"/>
            <a:ext cx="1223962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Nom au féminin pluriel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5148064" y="3999007"/>
            <a:ext cx="1800225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Participe passé adjectif au féminin pluriel</a:t>
            </a:r>
          </a:p>
        </p:txBody>
      </p:sp>
      <p:sp>
        <p:nvSpPr>
          <p:cNvPr id="26" name="Line 6"/>
          <p:cNvSpPr>
            <a:spLocks noChangeShapeType="1"/>
          </p:cNvSpPr>
          <p:nvPr/>
        </p:nvSpPr>
        <p:spPr bwMode="auto">
          <a:xfrm flipV="1">
            <a:off x="2962608" y="3596051"/>
            <a:ext cx="215900" cy="36830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 flipV="1">
            <a:off x="5469731" y="3703531"/>
            <a:ext cx="147637" cy="290512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2376288" y="4967912"/>
            <a:ext cx="734377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793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2600"/>
              <a:t>Les oiseaux  effrayés.</a:t>
            </a:r>
          </a:p>
        </p:txBody>
      </p:sp>
      <p:sp>
        <p:nvSpPr>
          <p:cNvPr id="29" name="Line 9"/>
          <p:cNvSpPr>
            <a:spLocks noChangeShapeType="1"/>
          </p:cNvSpPr>
          <p:nvPr/>
        </p:nvSpPr>
        <p:spPr bwMode="auto">
          <a:xfrm flipV="1">
            <a:off x="3035852" y="5393346"/>
            <a:ext cx="215900" cy="36830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1960700" y="5623200"/>
            <a:ext cx="11525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Nom au masculin pluriel</a:t>
            </a: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5148064" y="5894388"/>
            <a:ext cx="3024187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/>
              <a:t>Participe passé adjectif au  masculin pluriel</a:t>
            </a:r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 flipV="1">
            <a:off x="5535835" y="5426700"/>
            <a:ext cx="1588" cy="43497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451326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6" grpId="0"/>
      <p:bldP spid="26" grpId="0" animBg="1"/>
      <p:bldP spid="27" grpId="0" animBg="1"/>
      <p:bldP spid="29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39261" y="2486329"/>
            <a:ext cx="7488832" cy="38701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l"/>
            <a:r>
              <a:rPr lang="fr-FR" sz="2000" b="1" dirty="0" smtClean="0"/>
              <a:t>Complète avec </a:t>
            </a:r>
            <a:r>
              <a:rPr lang="mr-IN" sz="2000" b="1" dirty="0" smtClean="0"/>
              <a:t>–</a:t>
            </a:r>
            <a:r>
              <a:rPr lang="fr-FR" sz="2000" b="1" dirty="0" smtClean="0"/>
              <a:t>er, -</a:t>
            </a:r>
            <a:r>
              <a:rPr lang="fr-FR" sz="2000" b="1" dirty="0" err="1" smtClean="0"/>
              <a:t>é</a:t>
            </a:r>
            <a:r>
              <a:rPr lang="fr-FR" sz="2000" b="1" dirty="0" smtClean="0"/>
              <a:t>, -</a:t>
            </a:r>
            <a:r>
              <a:rPr lang="fr-FR" sz="2000" b="1" dirty="0" err="1" smtClean="0"/>
              <a:t>ée</a:t>
            </a:r>
            <a:r>
              <a:rPr lang="fr-FR" sz="2000" b="1" dirty="0" smtClean="0"/>
              <a:t>, -</a:t>
            </a:r>
            <a:r>
              <a:rPr lang="fr-FR" sz="2000" b="1" dirty="0" err="1" smtClean="0"/>
              <a:t>és</a:t>
            </a:r>
            <a:r>
              <a:rPr lang="fr-FR" sz="2000" b="1" dirty="0" smtClean="0"/>
              <a:t>, -</a:t>
            </a:r>
            <a:r>
              <a:rPr lang="fr-FR" sz="2000" b="1" dirty="0" err="1" smtClean="0"/>
              <a:t>ées</a:t>
            </a:r>
            <a:endParaRPr lang="fr-FR" sz="2000" b="1" dirty="0" smtClean="0"/>
          </a:p>
          <a:p>
            <a:pPr lvl="0" algn="l"/>
            <a:r>
              <a:rPr lang="fr-FR" sz="2000" dirty="0" smtClean="0"/>
              <a:t>Je </a:t>
            </a:r>
            <a:r>
              <a:rPr lang="fr-FR" sz="2000" dirty="0"/>
              <a:t>préfère ne pas </a:t>
            </a:r>
            <a:r>
              <a:rPr lang="fr-FR" sz="2000" dirty="0" err="1"/>
              <a:t>utilis</a:t>
            </a:r>
            <a:r>
              <a:rPr lang="fr-FR" sz="2000" dirty="0"/>
              <a:t>…. ces rollers </a:t>
            </a:r>
            <a:r>
              <a:rPr lang="fr-FR" sz="2000" dirty="0" err="1"/>
              <a:t>abim</a:t>
            </a:r>
            <a:r>
              <a:rPr lang="fr-FR" sz="2000" dirty="0"/>
              <a:t>…….. </a:t>
            </a:r>
          </a:p>
          <a:p>
            <a:pPr lvl="0" algn="l"/>
            <a:r>
              <a:rPr lang="fr-FR" sz="2000" dirty="0"/>
              <a:t>Coralie adore  ski….. sur  cette piste  </a:t>
            </a:r>
            <a:r>
              <a:rPr lang="fr-FR" sz="2000" dirty="0" err="1"/>
              <a:t>bossel</a:t>
            </a:r>
            <a:r>
              <a:rPr lang="fr-FR" sz="2000" dirty="0"/>
              <a:t>…..  </a:t>
            </a:r>
          </a:p>
          <a:p>
            <a:pPr lvl="0" algn="l"/>
            <a:r>
              <a:rPr lang="fr-FR" sz="2000" dirty="0"/>
              <a:t>Par cette belle journée  </a:t>
            </a:r>
            <a:r>
              <a:rPr lang="fr-FR" sz="2000" dirty="0" err="1"/>
              <a:t>ensoleill</a:t>
            </a:r>
            <a:r>
              <a:rPr lang="fr-FR" sz="2000" dirty="0"/>
              <a:t>……, nous irons  nous  </a:t>
            </a:r>
            <a:r>
              <a:rPr lang="fr-FR" sz="2000" dirty="0" err="1"/>
              <a:t>baign</a:t>
            </a:r>
            <a:r>
              <a:rPr lang="fr-FR" sz="2000" dirty="0"/>
              <a:t>…. à la rivière. </a:t>
            </a:r>
          </a:p>
          <a:p>
            <a:pPr lvl="0" algn="l"/>
            <a:r>
              <a:rPr lang="fr-FR" sz="2000" dirty="0"/>
              <a:t>Valentin a </a:t>
            </a:r>
            <a:r>
              <a:rPr lang="fr-FR" sz="2000" dirty="0" err="1"/>
              <a:t>déval</a:t>
            </a:r>
            <a:r>
              <a:rPr lang="fr-FR" sz="2000" dirty="0"/>
              <a:t>…. la pente et a eu bien du mal à s’arrêt…... </a:t>
            </a:r>
          </a:p>
          <a:p>
            <a:pPr lvl="0" algn="l"/>
            <a:r>
              <a:rPr lang="fr-FR" sz="2000" dirty="0"/>
              <a:t>La grotte était vraiment bien </a:t>
            </a:r>
            <a:r>
              <a:rPr lang="fr-FR" sz="2000" dirty="0" err="1"/>
              <a:t>cach</a:t>
            </a:r>
            <a:r>
              <a:rPr lang="fr-FR" sz="2000" dirty="0"/>
              <a:t>….. </a:t>
            </a:r>
          </a:p>
          <a:p>
            <a:pPr lvl="0" algn="l"/>
            <a:r>
              <a:rPr lang="fr-FR" sz="2000" dirty="0"/>
              <a:t>Avec une bougie, il a fallu </a:t>
            </a:r>
            <a:r>
              <a:rPr lang="fr-FR" sz="2000" dirty="0" err="1"/>
              <a:t>dégivr</a:t>
            </a:r>
            <a:r>
              <a:rPr lang="fr-FR" sz="2000" dirty="0"/>
              <a:t>… la serrure, </a:t>
            </a:r>
            <a:r>
              <a:rPr lang="fr-FR" sz="2000" dirty="0" err="1"/>
              <a:t>bloqu</a:t>
            </a:r>
            <a:r>
              <a:rPr lang="fr-FR" sz="2000" dirty="0"/>
              <a:t>… par la glace. </a:t>
            </a:r>
          </a:p>
          <a:p>
            <a:pPr lvl="0" algn="l"/>
            <a:r>
              <a:rPr lang="fr-FR" sz="2000" dirty="0"/>
              <a:t>Notre chien couche dehors, </a:t>
            </a:r>
            <a:r>
              <a:rPr lang="fr-FR" sz="2000" dirty="0" err="1"/>
              <a:t>emmitoufl</a:t>
            </a:r>
            <a:r>
              <a:rPr lang="fr-FR" sz="2000" dirty="0"/>
              <a:t>…..  dans sa niche. </a:t>
            </a:r>
          </a:p>
          <a:p>
            <a:pPr lvl="0" algn="l"/>
            <a:r>
              <a:rPr lang="fr-FR" sz="2000" dirty="0"/>
              <a:t>Je peux te </a:t>
            </a:r>
            <a:r>
              <a:rPr lang="fr-FR" sz="2000" dirty="0" err="1"/>
              <a:t>remplac</a:t>
            </a:r>
            <a:r>
              <a:rPr lang="fr-FR" sz="2000" dirty="0"/>
              <a:t>…. pour lav…. la voiture </a:t>
            </a:r>
            <a:r>
              <a:rPr lang="fr-FR" sz="2000" dirty="0" err="1"/>
              <a:t>gar</a:t>
            </a:r>
            <a:r>
              <a:rPr lang="fr-FR" sz="2000" dirty="0"/>
              <a:t>…. dans la rue.  </a:t>
            </a:r>
          </a:p>
          <a:p>
            <a:pPr algn="l"/>
            <a:endParaRPr lang="fr-FR" sz="20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0"/>
            <a:ext cx="2211877" cy="36864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747476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28" y="1201752"/>
            <a:ext cx="7882688" cy="47475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3955</TotalTime>
  <Words>595</Words>
  <Application>Microsoft Macintosh PowerPoint</Application>
  <PresentationFormat>Présentation à l'écran (4:3)</PresentationFormat>
  <Paragraphs>79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6" baseType="lpstr">
      <vt:lpstr>Always In My Heart</vt:lpstr>
      <vt:lpstr>American Typewriter</vt:lpstr>
      <vt:lpstr>Bradley Hand ITC TT-Bold</vt:lpstr>
      <vt:lpstr>Calibri</vt:lpstr>
      <vt:lpstr>Cambria</vt:lpstr>
      <vt:lpstr>Mangal</vt:lpstr>
      <vt:lpstr>Mrs Chocolat</vt:lpstr>
      <vt:lpstr>Rage Italic</vt:lpstr>
      <vt:lpstr>Trebuchet MS</vt:lpstr>
      <vt:lpstr>Arial</vt:lpstr>
      <vt:lpstr>Comic Sans MS</vt:lpstr>
      <vt:lpstr>Microsoft YaHei</vt:lpstr>
      <vt:lpstr>Sketchbook</vt:lpstr>
      <vt:lpstr>Présentation PowerPoint</vt:lpstr>
      <vt:lpstr>Objectif de la séance</vt:lpstr>
      <vt:lpstr>Présentation PowerPoint</vt:lpstr>
      <vt:lpstr>Pré-requis : connaître les notions d’infinitif et de participe passé</vt:lpstr>
      <vt:lpstr>Présentation PowerPoint</vt:lpstr>
      <vt:lpstr>Comment différencier infinitif et participe passé des verbes en -er?</vt:lpstr>
      <vt:lpstr>Comment différencier infinitif et participe passé des verbes en -er?</vt:lpstr>
      <vt:lpstr>Présentation PowerPoint</vt:lpstr>
      <vt:lpstr>Comment accorder le participe passé?</vt:lpstr>
      <vt:lpstr>Comment accorder le participe passé?</vt:lpstr>
      <vt:lpstr>Comment accorder le participe passé?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107</cp:revision>
  <dcterms:created xsi:type="dcterms:W3CDTF">2014-04-03T15:57:20Z</dcterms:created>
  <dcterms:modified xsi:type="dcterms:W3CDTF">2017-05-28T17:21:39Z</dcterms:modified>
</cp:coreProperties>
</file>